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6"/>
  </p:notesMasterIdLst>
  <p:sldIdLst>
    <p:sldId id="256" r:id="rId2"/>
    <p:sldId id="862" r:id="rId3"/>
    <p:sldId id="791" r:id="rId4"/>
    <p:sldId id="792" r:id="rId5"/>
    <p:sldId id="793" r:id="rId6"/>
    <p:sldId id="794" r:id="rId7"/>
    <p:sldId id="795" r:id="rId8"/>
    <p:sldId id="796" r:id="rId9"/>
    <p:sldId id="797" r:id="rId10"/>
    <p:sldId id="800" r:id="rId11"/>
    <p:sldId id="798" r:id="rId12"/>
    <p:sldId id="799" r:id="rId13"/>
    <p:sldId id="863" r:id="rId14"/>
    <p:sldId id="801" r:id="rId15"/>
    <p:sldId id="802" r:id="rId16"/>
    <p:sldId id="803" r:id="rId17"/>
    <p:sldId id="804" r:id="rId18"/>
    <p:sldId id="805" r:id="rId19"/>
    <p:sldId id="806" r:id="rId20"/>
    <p:sldId id="807" r:id="rId21"/>
    <p:sldId id="808" r:id="rId22"/>
    <p:sldId id="809" r:id="rId23"/>
    <p:sldId id="810" r:id="rId24"/>
    <p:sldId id="864" r:id="rId25"/>
    <p:sldId id="811" r:id="rId26"/>
    <p:sldId id="812" r:id="rId27"/>
    <p:sldId id="813" r:id="rId28"/>
    <p:sldId id="861" r:id="rId29"/>
    <p:sldId id="814" r:id="rId30"/>
    <p:sldId id="815" r:id="rId31"/>
    <p:sldId id="816" r:id="rId32"/>
    <p:sldId id="817" r:id="rId33"/>
    <p:sldId id="818" r:id="rId34"/>
    <p:sldId id="819" r:id="rId35"/>
    <p:sldId id="820" r:id="rId36"/>
    <p:sldId id="821" r:id="rId37"/>
    <p:sldId id="822" r:id="rId38"/>
    <p:sldId id="823" r:id="rId39"/>
    <p:sldId id="865" r:id="rId40"/>
    <p:sldId id="824" r:id="rId41"/>
    <p:sldId id="825" r:id="rId42"/>
    <p:sldId id="826" r:id="rId43"/>
    <p:sldId id="827" r:id="rId44"/>
    <p:sldId id="828" r:id="rId45"/>
    <p:sldId id="829" r:id="rId46"/>
    <p:sldId id="830" r:id="rId47"/>
    <p:sldId id="831" r:id="rId48"/>
    <p:sldId id="832" r:id="rId49"/>
    <p:sldId id="833" r:id="rId50"/>
    <p:sldId id="866" r:id="rId51"/>
    <p:sldId id="834" r:id="rId52"/>
    <p:sldId id="835" r:id="rId53"/>
    <p:sldId id="837" r:id="rId54"/>
    <p:sldId id="838" r:id="rId55"/>
    <p:sldId id="839" r:id="rId56"/>
    <p:sldId id="840" r:id="rId57"/>
    <p:sldId id="841" r:id="rId58"/>
    <p:sldId id="842" r:id="rId59"/>
    <p:sldId id="843" r:id="rId60"/>
    <p:sldId id="844" r:id="rId61"/>
    <p:sldId id="845" r:id="rId62"/>
    <p:sldId id="867" r:id="rId63"/>
    <p:sldId id="846" r:id="rId64"/>
    <p:sldId id="847" r:id="rId65"/>
    <p:sldId id="848" r:id="rId66"/>
    <p:sldId id="849" r:id="rId67"/>
    <p:sldId id="850" r:id="rId68"/>
    <p:sldId id="851" r:id="rId69"/>
    <p:sldId id="852" r:id="rId70"/>
    <p:sldId id="853" r:id="rId71"/>
    <p:sldId id="854" r:id="rId72"/>
    <p:sldId id="855" r:id="rId73"/>
    <p:sldId id="856" r:id="rId74"/>
    <p:sldId id="857" r:id="rId75"/>
    <p:sldId id="858" r:id="rId76"/>
    <p:sldId id="859" r:id="rId77"/>
    <p:sldId id="860" r:id="rId78"/>
    <p:sldId id="882" r:id="rId79"/>
    <p:sldId id="868" r:id="rId80"/>
    <p:sldId id="926" r:id="rId81"/>
    <p:sldId id="869" r:id="rId82"/>
    <p:sldId id="870" r:id="rId83"/>
    <p:sldId id="871" r:id="rId84"/>
    <p:sldId id="872" r:id="rId85"/>
    <p:sldId id="873" r:id="rId86"/>
    <p:sldId id="883" r:id="rId87"/>
    <p:sldId id="874" r:id="rId88"/>
    <p:sldId id="875" r:id="rId89"/>
    <p:sldId id="876" r:id="rId90"/>
    <p:sldId id="877" r:id="rId91"/>
    <p:sldId id="878" r:id="rId92"/>
    <p:sldId id="879" r:id="rId93"/>
    <p:sldId id="880" r:id="rId94"/>
    <p:sldId id="881" r:id="rId95"/>
    <p:sldId id="884" r:id="rId96"/>
    <p:sldId id="886" r:id="rId97"/>
    <p:sldId id="887" r:id="rId98"/>
    <p:sldId id="888" r:id="rId99"/>
    <p:sldId id="889" r:id="rId100"/>
    <p:sldId id="890" r:id="rId101"/>
    <p:sldId id="891" r:id="rId102"/>
    <p:sldId id="892" r:id="rId103"/>
    <p:sldId id="893" r:id="rId104"/>
    <p:sldId id="894" r:id="rId105"/>
    <p:sldId id="895" r:id="rId106"/>
    <p:sldId id="896" r:id="rId107"/>
    <p:sldId id="897" r:id="rId108"/>
    <p:sldId id="898" r:id="rId109"/>
    <p:sldId id="899" r:id="rId110"/>
    <p:sldId id="900" r:id="rId111"/>
    <p:sldId id="902" r:id="rId112"/>
    <p:sldId id="903" r:id="rId113"/>
    <p:sldId id="904" r:id="rId114"/>
    <p:sldId id="905" r:id="rId115"/>
    <p:sldId id="906" r:id="rId116"/>
    <p:sldId id="907" r:id="rId117"/>
    <p:sldId id="908" r:id="rId118"/>
    <p:sldId id="909" r:id="rId119"/>
    <p:sldId id="910" r:id="rId120"/>
    <p:sldId id="911" r:id="rId121"/>
    <p:sldId id="912" r:id="rId122"/>
    <p:sldId id="913" r:id="rId123"/>
    <p:sldId id="914" r:id="rId124"/>
    <p:sldId id="915" r:id="rId125"/>
    <p:sldId id="916" r:id="rId126"/>
    <p:sldId id="917" r:id="rId127"/>
    <p:sldId id="925" r:id="rId128"/>
    <p:sldId id="918" r:id="rId129"/>
    <p:sldId id="919" r:id="rId130"/>
    <p:sldId id="920" r:id="rId131"/>
    <p:sldId id="921" r:id="rId132"/>
    <p:sldId id="922" r:id="rId133"/>
    <p:sldId id="923" r:id="rId134"/>
    <p:sldId id="924" r:id="rId135"/>
  </p:sldIdLst>
  <p:sldSz cx="9144000" cy="6858000" type="screen4x3"/>
  <p:notesSz cx="7102475"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6" autoAdjust="0"/>
    <p:restoredTop sz="85796" autoAdjust="0"/>
  </p:normalViewPr>
  <p:slideViewPr>
    <p:cSldViewPr>
      <p:cViewPr varScale="1">
        <p:scale>
          <a:sx n="92" d="100"/>
          <a:sy n="92" d="100"/>
        </p:scale>
        <p:origin x="1101" y="66"/>
      </p:cViewPr>
      <p:guideLst>
        <p:guide orient="horz" pos="2160"/>
        <p:guide pos="2880"/>
      </p:guideLst>
    </p:cSldViewPr>
  </p:slideViewPr>
  <p:outlineViewPr>
    <p:cViewPr>
      <p:scale>
        <a:sx n="33" d="100"/>
        <a:sy n="33" d="100"/>
      </p:scale>
      <p:origin x="0" y="5910"/>
    </p:cViewPr>
  </p:outlineViewPr>
  <p:notesTextViewPr>
    <p:cViewPr>
      <p:scale>
        <a:sx n="3" d="2"/>
        <a:sy n="3" d="2"/>
      </p:scale>
      <p:origin x="0" y="0"/>
    </p:cViewPr>
  </p:notesTextViewPr>
  <p:sorterViewPr>
    <p:cViewPr varScale="1">
      <p:scale>
        <a:sx n="100" d="100"/>
        <a:sy n="100" d="100"/>
      </p:scale>
      <p:origin x="0" y="-6504"/>
    </p:cViewPr>
  </p:sorterViewPr>
  <p:notesViewPr>
    <p:cSldViewPr>
      <p:cViewPr varScale="1">
        <p:scale>
          <a:sx n="71" d="100"/>
          <a:sy n="71" d="100"/>
        </p:scale>
        <p:origin x="3000" y="43"/>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4"/>
            <a:ext cx="3077739" cy="511731"/>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023096" y="4"/>
            <a:ext cx="3077739" cy="511731"/>
          </a:xfrm>
          <a:prstGeom prst="rect">
            <a:avLst/>
          </a:prstGeom>
        </p:spPr>
        <p:txBody>
          <a:bodyPr vert="horz" lIns="96661" tIns="48331" rIns="96661" bIns="48331" rtlCol="0"/>
          <a:lstStyle>
            <a:lvl1pPr algn="r">
              <a:defRPr sz="1300"/>
            </a:lvl1pPr>
          </a:lstStyle>
          <a:p>
            <a:fld id="{BFABBB15-D14F-4A0D-820B-DF56495B8370}" type="datetimeFigureOut">
              <a:rPr lang="en-US" smtClean="0"/>
              <a:pPr/>
              <a:t>2/21/2026</a:t>
            </a:fld>
            <a:endParaRPr lang="en-US"/>
          </a:p>
        </p:txBody>
      </p:sp>
      <p:sp>
        <p:nvSpPr>
          <p:cNvPr id="4" name="Slide Image Placeholder 3"/>
          <p:cNvSpPr>
            <a:spLocks noGrp="1" noRot="1" noChangeAspect="1"/>
          </p:cNvSpPr>
          <p:nvPr>
            <p:ph type="sldImg" idx="2"/>
          </p:nvPr>
        </p:nvSpPr>
        <p:spPr>
          <a:xfrm>
            <a:off x="992188" y="768350"/>
            <a:ext cx="5118100" cy="383857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10248" y="4861441"/>
            <a:ext cx="5681980" cy="4605576"/>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721107"/>
            <a:ext cx="3077739" cy="511731"/>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023096" y="9721107"/>
            <a:ext cx="3077739" cy="511731"/>
          </a:xfrm>
          <a:prstGeom prst="rect">
            <a:avLst/>
          </a:prstGeom>
        </p:spPr>
        <p:txBody>
          <a:bodyPr vert="horz" lIns="96661" tIns="48331" rIns="96661" bIns="48331" rtlCol="0" anchor="b"/>
          <a:lstStyle>
            <a:lvl1pPr algn="r">
              <a:defRPr sz="1300"/>
            </a:lvl1pPr>
          </a:lstStyle>
          <a:p>
            <a:fld id="{428C8556-7D63-4D18-9149-10D9CAC91C39}" type="slidenum">
              <a:rPr lang="en-US" smtClean="0"/>
              <a:pPr/>
              <a:t>‹#›</a:t>
            </a:fld>
            <a:endParaRPr lang="en-US"/>
          </a:p>
        </p:txBody>
      </p:sp>
    </p:spTree>
    <p:extLst>
      <p:ext uri="{BB962C8B-B14F-4D97-AF65-F5344CB8AC3E}">
        <p14:creationId xmlns:p14="http://schemas.microsoft.com/office/powerpoint/2010/main" val="2623520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8C8556-7D63-4D18-9149-10D9CAC91C39}" type="slidenum">
              <a:rPr lang="en-US" smtClean="0"/>
              <a:pPr/>
              <a:t>6</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8C8556-7D63-4D18-9149-10D9CAC91C39}" type="slidenum">
              <a:rPr lang="en-US" smtClean="0"/>
              <a:pPr/>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8C8556-7D63-4D18-9149-10D9CAC91C39}" type="slidenum">
              <a:rPr lang="en-US" smtClean="0"/>
              <a:pPr/>
              <a:t>17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8C8556-7D63-4D18-9149-10D9CAC91C39}" type="slidenum">
              <a:rPr lang="en-US" smtClean="0"/>
              <a:pPr/>
              <a:t>18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8C8556-7D63-4D18-9149-10D9CAC91C39}" type="slidenum">
              <a:rPr lang="en-US" smtClean="0"/>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8C8556-7D63-4D18-9149-10D9CAC91C39}" type="slidenum">
              <a:rPr lang="en-US" smtClean="0"/>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8C8556-7D63-4D18-9149-10D9CAC91C39}" type="slidenum">
              <a:rPr lang="en-US" smtClean="0"/>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8C8556-7D63-4D18-9149-10D9CAC91C39}" type="slidenum">
              <a:rPr lang="en-US" smtClean="0"/>
              <a:pPr/>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8C8556-7D63-4D18-9149-10D9CAC91C39}" type="slidenum">
              <a:rPr lang="en-US" smtClean="0"/>
              <a:pPr/>
              <a:t>23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8C8556-7D63-4D18-9149-10D9CAC91C39}" type="slidenum">
              <a:rPr lang="en-US" smtClean="0"/>
              <a:pPr/>
              <a:t>25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8C8556-7D63-4D18-9149-10D9CAC91C39}" type="slidenum">
              <a:rPr lang="en-US" smtClean="0"/>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8C8556-7D63-4D18-9149-10D9CAC91C39}" type="slidenum">
              <a:rPr lang="en-US" smtClean="0"/>
              <a:pPr/>
              <a:t>7</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8C8556-7D63-4D18-9149-10D9CAC91C39}" type="slidenum">
              <a:rPr lang="en-US" smtClean="0"/>
              <a:pPr/>
              <a:t>27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28C8556-7D63-4D18-9149-10D9CAC91C39}" type="slidenum">
              <a:rPr lang="en-US" smtClean="0"/>
              <a:pPr/>
              <a:t>28</a:t>
            </a:fld>
            <a:endParaRPr lang="en-US"/>
          </a:p>
        </p:txBody>
      </p:sp>
    </p:spTree>
    <p:extLst>
      <p:ext uri="{BB962C8B-B14F-4D97-AF65-F5344CB8AC3E}">
        <p14:creationId xmlns:p14="http://schemas.microsoft.com/office/powerpoint/2010/main" val="1609849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Alan Perotti, Paolo Bajardi, Francesco </a:t>
            </a:r>
            <a:r>
              <a:rPr lang="en-US" altLang="zh-CN" dirty="0" err="1"/>
              <a:t>Bonchi</a:t>
            </a:r>
            <a:r>
              <a:rPr lang="en-US" altLang="zh-CN" dirty="0"/>
              <a:t>, and Andr</a:t>
            </a:r>
            <a:r>
              <a:rPr lang="en-US" altLang="en-US" dirty="0"/>
              <a:t>é</a:t>
            </a:r>
            <a:r>
              <a:rPr lang="en-US" altLang="zh-CN" dirty="0"/>
              <a:t> </a:t>
            </a:r>
            <a:r>
              <a:rPr lang="en-US" altLang="zh-CN" dirty="0" err="1"/>
              <a:t>Panisson</a:t>
            </a:r>
            <a:r>
              <a:rPr lang="en-US" altLang="zh-CN" dirty="0"/>
              <a:t>. 2023. Explaining Identity-aware Graph Classifiers through the Language of Motifs. In IJCNN. 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GNNExplainer</a:t>
            </a:r>
            <a:r>
              <a:rPr lang="en-US" altLang="zh-CN" dirty="0"/>
              <a:t> [27] provides an importance score for each node and each edge: this fine-grained style of explanation might possibly overwhelm with scattered information the user seeking an explanation, moreover it is not clear how nodes scores and edges scores relate to each other, and it is thus hard to imagine how to use them to assign an importance to motifs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a:t>
            </a:r>
            <a:r>
              <a:rPr lang="en-US" altLang="zh-CN" dirty="0" err="1"/>
              <a:t>SubgraphX</a:t>
            </a:r>
            <a:r>
              <a:rPr lang="en-US" altLang="zh-CN" dirty="0"/>
              <a:t> the explanation corresponds to a set of nodes and its induced subgraph, while GRAPHSHAP computes attribution scores, and therefore relative numerical importance, for an arbitrary set of motifs, that can be mined or user-defined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GRAPHSHAP can assign an importance score to any subgraph, spanning from a single edge to complex patterns, while </a:t>
            </a:r>
            <a:r>
              <a:rPr lang="en-US" altLang="zh-CN" dirty="0" err="1"/>
              <a:t>SubgraphX</a:t>
            </a:r>
            <a:r>
              <a:rPr lang="en-US" altLang="zh-CN" dirty="0"/>
              <a:t> is limited to the unique subgraph induced by a set of nodes. </a:t>
            </a:r>
          </a:p>
          <a:p>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Han </a:t>
            </a:r>
            <a:r>
              <a:rPr lang="en-US" altLang="zh-CN" dirty="0" err="1"/>
              <a:t>Xuanyuan</a:t>
            </a:r>
            <a:r>
              <a:rPr lang="en-US" altLang="zh-CN" dirty="0"/>
              <a:t>, Pietro Barbiero, Dobrik Georgiev, Lucie Charlotte Magister, and Pietro </a:t>
            </a:r>
            <a:r>
              <a:rPr lang="en-US" altLang="zh-CN" dirty="0" err="1"/>
              <a:t>Li</a:t>
            </a:r>
            <a:r>
              <a:rPr lang="en-US" altLang="en-US" dirty="0" err="1"/>
              <a:t>ò</a:t>
            </a:r>
            <a:r>
              <a:rPr lang="en-US" altLang="zh-CN" dirty="0"/>
              <a:t>. 2023. Global Concept-Based Interpretability for Graph Neural Networks via Neuron Analysis. In AAAI. 10675–10683</a:t>
            </a:r>
          </a:p>
          <a:p>
            <a:endParaRPr lang="en-US" altLang="zh-CN" dirty="0"/>
          </a:p>
          <a:p>
            <a:r>
              <a:rPr lang="en-US" altLang="zh-CN" dirty="0"/>
              <a:t>the first work which shows that GNN neurons act as concept detectors and have strong alignment with concepts formulated as logical compositions of node degree and </a:t>
            </a:r>
            <a:r>
              <a:rPr lang="en-US" altLang="zh-CN" dirty="0" err="1"/>
              <a:t>neighbourhood</a:t>
            </a:r>
            <a:r>
              <a:rPr lang="en-US" altLang="zh-CN" dirty="0"/>
              <a:t> properties</a:t>
            </a:r>
          </a:p>
          <a:p>
            <a:endParaRPr lang="en-US" altLang="zh-CN" dirty="0"/>
          </a:p>
          <a:p>
            <a:r>
              <a:rPr lang="en-US" altLang="zh-CN" dirty="0"/>
              <a:t>can disentangle the explanation into individual interpretable concepts backed by logical descriptions</a:t>
            </a:r>
          </a:p>
          <a:p>
            <a:endParaRPr lang="en-US" altLang="zh-CN" dirty="0"/>
          </a:p>
          <a:p>
            <a:r>
              <a:rPr lang="en-US" altLang="zh-CN" dirty="0"/>
              <a:t>We define a concept C to be interpretable if there exists a natural language description of C such that a practitioner is able to accurately predict the output of C given any graph G ∈ G from solely knowing this description. Hence, concepts such as nodes that have exactly one </a:t>
            </a:r>
            <a:r>
              <a:rPr lang="en-US" altLang="zh-CN" dirty="0" err="1"/>
              <a:t>neighbour</a:t>
            </a:r>
            <a:r>
              <a:rPr lang="en-US" altLang="zh-CN" dirty="0"/>
              <a:t> would be interpretable</a:t>
            </a:r>
          </a:p>
          <a:p>
            <a:endParaRPr lang="en-US" altLang="zh-CN" dirty="0"/>
          </a:p>
          <a:p>
            <a:r>
              <a:rPr lang="en-US" altLang="zh-CN" dirty="0"/>
              <a:t>the IOU score scaled by a factor representing how much of the activation signal is incorporated into the concept.</a:t>
            </a:r>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111</a:t>
            </a:r>
            <a:endParaRPr lang="zh-CN" altLang="en-US" dirty="0"/>
          </a:p>
        </p:txBody>
      </p:sp>
      <p:sp>
        <p:nvSpPr>
          <p:cNvPr id="4" name="灯片编号占位符 3"/>
          <p:cNvSpPr>
            <a:spLocks noGrp="1"/>
          </p:cNvSpPr>
          <p:nvPr>
            <p:ph type="sldNum" sz="quarter" idx="5"/>
          </p:nvPr>
        </p:nvSpPr>
        <p:spPr/>
        <p:txBody>
          <a:bodyPr/>
          <a:lstStyle/>
          <a:p>
            <a:fld id="{428C8556-7D63-4D18-9149-10D9CAC91C39}" type="slidenum">
              <a:rPr lang="en-US" smtClean="0"/>
              <a:pPr/>
              <a:t>38</a:t>
            </a:fld>
            <a:endParaRPr lang="en-US"/>
          </a:p>
        </p:txBody>
      </p:sp>
    </p:spTree>
    <p:extLst>
      <p:ext uri="{BB962C8B-B14F-4D97-AF65-F5344CB8AC3E}">
        <p14:creationId xmlns:p14="http://schemas.microsoft.com/office/powerpoint/2010/main" val="3787388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28C8556-7D63-4D18-9149-10D9CAC91C39}" type="slidenum">
              <a:rPr lang="en-US" smtClean="0"/>
              <a:pPr/>
              <a:t>40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DDB4F-4D58-1186-B47B-2AB8696B4DD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2A658FF-190B-1157-D8EA-E5B1EE137CF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D1E35A9-C5EB-89E3-345B-F88613CBE9B6}"/>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E5CB80C5-EB83-3B98-341F-F8EE5C8ABC8F}"/>
              </a:ext>
            </a:extLst>
          </p:cNvPr>
          <p:cNvSpPr>
            <a:spLocks noGrp="1"/>
          </p:cNvSpPr>
          <p:nvPr>
            <p:ph type="sldNum" sz="quarter" idx="5"/>
          </p:nvPr>
        </p:nvSpPr>
        <p:spPr/>
        <p:txBody>
          <a:bodyPr/>
          <a:lstStyle/>
          <a:p>
            <a:fld id="{428C8556-7D63-4D18-9149-10D9CAC91C39}" type="slidenum">
              <a:rPr lang="en-US" smtClean="0"/>
              <a:pPr/>
              <a:t>41</a:t>
            </a:fld>
            <a:endParaRPr lang="en-US"/>
          </a:p>
        </p:txBody>
      </p:sp>
    </p:spTree>
    <p:extLst>
      <p:ext uri="{BB962C8B-B14F-4D97-AF65-F5344CB8AC3E}">
        <p14:creationId xmlns:p14="http://schemas.microsoft.com/office/powerpoint/2010/main" val="685997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28C8556-7D63-4D18-9149-10D9CAC91C39}" type="slidenum">
              <a:rPr lang="en-US" smtClean="0"/>
              <a:pPr/>
              <a:t>42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28C8556-7D63-4D18-9149-10D9CAC91C39}" type="slidenum">
              <a:rPr lang="en-US" smtClean="0"/>
              <a:pPr/>
              <a:t>43</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Cai S, Chen G, Ooi B C, et al. Model slicing for supporting complex analytics with elastic inference cost and resource constraints[J]. In VLDB, 2019, 13(2): 86-99.</a:t>
            </a:r>
          </a:p>
          <a:p>
            <a:endParaRPr lang="zh-CN" altLang="en-US" dirty="0"/>
          </a:p>
        </p:txBody>
      </p:sp>
      <p:sp>
        <p:nvSpPr>
          <p:cNvPr id="4" name="灯片编号占位符 3"/>
          <p:cNvSpPr>
            <a:spLocks noGrp="1"/>
          </p:cNvSpPr>
          <p:nvPr>
            <p:ph type="sldNum" sz="quarter" idx="5"/>
          </p:nvPr>
        </p:nvSpPr>
        <p:spPr/>
        <p:txBody>
          <a:bodyPr/>
          <a:lstStyle/>
          <a:p>
            <a:fld id="{428C8556-7D63-4D18-9149-10D9CAC91C39}" type="slidenum">
              <a:rPr lang="en-US" smtClean="0"/>
              <a:pPr/>
              <a:t>44</a:t>
            </a:fld>
            <a:endParaRPr lang="en-US"/>
          </a:p>
        </p:txBody>
      </p:sp>
    </p:spTree>
    <p:extLst>
      <p:ext uri="{BB962C8B-B14F-4D97-AF65-F5344CB8AC3E}">
        <p14:creationId xmlns:p14="http://schemas.microsoft.com/office/powerpoint/2010/main" val="235971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8C8556-7D63-4D18-9149-10D9CAC91C39}" type="slidenum">
              <a:rPr lang="en-US" smtClean="0"/>
              <a:pPr/>
              <a:t>8</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28C8556-7D63-4D18-9149-10D9CAC91C39}" type="slidenum">
              <a:rPr lang="en-US" smtClean="0"/>
              <a:pPr/>
              <a:t>49</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Robust Explanations </a:t>
            </a:r>
            <a:r>
              <a:rPr lang="en-US" sz="1200" b="1" i="0" kern="1200" dirty="0">
                <a:solidFill>
                  <a:schemeClr val="tx1"/>
                </a:solidFill>
                <a:effectLst/>
                <a:latin typeface="+mn-lt"/>
                <a:ea typeface="+mn-ea"/>
                <a:cs typeface="+mn-cs"/>
              </a:rPr>
              <a:t>– [Yinghui]</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Multi-criteria Explanations </a:t>
            </a:r>
            <a:r>
              <a:rPr lang="en-US" sz="1200" b="1" i="0" kern="1200" dirty="0">
                <a:solidFill>
                  <a:schemeClr val="tx1"/>
                </a:solidFill>
                <a:effectLst/>
                <a:latin typeface="+mn-lt"/>
                <a:ea typeface="+mn-ea"/>
                <a:cs typeface="+mn-cs"/>
              </a:rPr>
              <a:t>– [Yinghui]</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28C8556-7D63-4D18-9149-10D9CAC91C39}" type="slidenum">
              <a:rPr lang="en-US" smtClean="0"/>
              <a:pPr/>
              <a:t>53</a:t>
            </a:fld>
            <a:endParaRPr lang="en-US"/>
          </a:p>
        </p:txBody>
      </p:sp>
    </p:spTree>
    <p:extLst>
      <p:ext uri="{BB962C8B-B14F-4D97-AF65-F5344CB8AC3E}">
        <p14:creationId xmlns:p14="http://schemas.microsoft.com/office/powerpoint/2010/main" val="17943646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Illustration of </a:t>
            </a:r>
            <a:r>
              <a:rPr lang="en-US" dirty="0" err="1"/>
              <a:t>PGExplainer</a:t>
            </a:r>
            <a:r>
              <a:rPr lang="en-US" dirty="0"/>
              <a:t> for explaining GNNs on graph classification. (1) The left part demonstrates the explanation network. It takes node representations Z as well as the original graph Go </a:t>
            </a:r>
            <a:r>
              <a:rPr lang="en-US" dirty="0" err="1"/>
              <a:t>asinputs</a:t>
            </a:r>
            <a:r>
              <a:rPr lang="en-US" dirty="0"/>
              <a:t> to compute , the latent variables in edge distributions. Edge distributions are severed as the explanation. In case that an explanatory subgraph is wanted, we select top-ranked edges according to latent variables . (2) A random graph </a:t>
            </a:r>
            <a:r>
              <a:rPr lang="en-US" dirty="0" err="1"/>
              <a:t>Gs</a:t>
            </a:r>
            <a:r>
              <a:rPr lang="en-US" dirty="0"/>
              <a:t> is sampled from edge distributions and then feed to the trained GNN model to get the prediction Ys. (3) Parameter in the explanation network is optimized with cross-entropy between the original prediction </a:t>
            </a:r>
            <a:r>
              <a:rPr lang="en-US" dirty="0" err="1"/>
              <a:t>Yo</a:t>
            </a:r>
            <a:r>
              <a:rPr lang="en-US" dirty="0"/>
              <a:t> and the updated prediction Ys.</a:t>
            </a:r>
          </a:p>
        </p:txBody>
      </p:sp>
      <p:sp>
        <p:nvSpPr>
          <p:cNvPr id="4" name="Slide Number Placeholder 3"/>
          <p:cNvSpPr>
            <a:spLocks noGrp="1"/>
          </p:cNvSpPr>
          <p:nvPr>
            <p:ph type="sldNum" sz="quarter" idx="5"/>
          </p:nvPr>
        </p:nvSpPr>
        <p:spPr/>
        <p:txBody>
          <a:bodyPr/>
          <a:lstStyle/>
          <a:p>
            <a:fld id="{428C8556-7D63-4D18-9149-10D9CAC91C39}" type="slidenum">
              <a:rPr lang="en-US" smtClean="0"/>
              <a:pPr/>
              <a:t>68</a:t>
            </a:fld>
            <a:endParaRPr lang="en-US"/>
          </a:p>
        </p:txBody>
      </p:sp>
    </p:spTree>
    <p:extLst>
      <p:ext uri="{BB962C8B-B14F-4D97-AF65-F5344CB8AC3E}">
        <p14:creationId xmlns:p14="http://schemas.microsoft.com/office/powerpoint/2010/main" val="33534323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workflow of finding Pareto optimal GNN explanations with high simulatability and counterfactual relevance. The subgraphs are</a:t>
            </a:r>
          </a:p>
          <a:p>
            <a:r>
              <a:rPr lang="en-US" dirty="0"/>
              <a:t>enumerated by DFS and the two objectives are computed on the enumerated explanations and their counterfactuals (Gi,  ̃Gi) for each </a:t>
            </a:r>
            <a:r>
              <a:rPr lang="en-US" dirty="0" err="1"/>
              <a:t>nodevi</a:t>
            </a:r>
            <a:r>
              <a:rPr lang="en-US" dirty="0"/>
              <a:t> to be explained. Pareto optimal explanation (</a:t>
            </a:r>
            <a:r>
              <a:rPr lang="en-US" dirty="0" err="1"/>
              <a:t>G∗i</a:t>
            </a:r>
            <a:r>
              <a:rPr lang="en-US" dirty="0"/>
              <a:t> ,  ̃</a:t>
            </a:r>
            <a:r>
              <a:rPr lang="en-US" dirty="0" err="1"/>
              <a:t>G∗i</a:t>
            </a:r>
            <a:r>
              <a:rPr lang="en-US" dirty="0"/>
              <a:t> ) that are high (but not necessarily the highest) in both metrics are selected.</a:t>
            </a:r>
          </a:p>
        </p:txBody>
      </p:sp>
      <p:sp>
        <p:nvSpPr>
          <p:cNvPr id="4" name="Slide Number Placeholder 3"/>
          <p:cNvSpPr>
            <a:spLocks noGrp="1"/>
          </p:cNvSpPr>
          <p:nvPr>
            <p:ph type="sldNum" sz="quarter" idx="5"/>
          </p:nvPr>
        </p:nvSpPr>
        <p:spPr/>
        <p:txBody>
          <a:bodyPr/>
          <a:lstStyle/>
          <a:p>
            <a:fld id="{428C8556-7D63-4D18-9149-10D9CAC91C39}" type="slidenum">
              <a:rPr lang="en-US" smtClean="0"/>
              <a:pPr/>
              <a:t>71</a:t>
            </a:fld>
            <a:endParaRPr lang="en-US"/>
          </a:p>
        </p:txBody>
      </p:sp>
    </p:spTree>
    <p:extLst>
      <p:ext uri="{BB962C8B-B14F-4D97-AF65-F5344CB8AC3E}">
        <p14:creationId xmlns:p14="http://schemas.microsoft.com/office/powerpoint/2010/main" val="27245464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8C8556-7D63-4D18-9149-10D9CAC91C39}" type="slidenum">
              <a:rPr lang="en-US" smtClean="0"/>
              <a:pPr/>
              <a:t>74</a:t>
            </a:fld>
            <a:endParaRPr lang="en-US"/>
          </a:p>
        </p:txBody>
      </p:sp>
    </p:spTree>
    <p:extLst>
      <p:ext uri="{BB962C8B-B14F-4D97-AF65-F5344CB8AC3E}">
        <p14:creationId xmlns:p14="http://schemas.microsoft.com/office/powerpoint/2010/main" val="30629161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2D6C1-73B5-074D-C143-B642ABCB889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C10B9C0-381D-971B-AB18-8BDCBFA0BEF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5AD72FD-7AAA-6F57-7A0A-6B4662A6C383}"/>
              </a:ext>
            </a:extLst>
          </p:cNvPr>
          <p:cNvSpPr>
            <a:spLocks noGrp="1"/>
          </p:cNvSpPr>
          <p:nvPr>
            <p:ph type="body" idx="1"/>
          </p:nvPr>
        </p:nvSpPr>
        <p:spPr/>
        <p:txBody>
          <a:bodyPr>
            <a:normAutofit fontScale="77500" lnSpcReduction="20000"/>
          </a:bodyPr>
          <a:lstStyle/>
          <a:p>
            <a:endParaRPr lang="zh-CN" altLang="en-US" dirty="0"/>
          </a:p>
        </p:txBody>
      </p:sp>
      <p:sp>
        <p:nvSpPr>
          <p:cNvPr id="4" name="灯片编号占位符 3">
            <a:extLst>
              <a:ext uri="{FF2B5EF4-FFF2-40B4-BE49-F238E27FC236}">
                <a16:creationId xmlns:a16="http://schemas.microsoft.com/office/drawing/2014/main" id="{94C32889-F279-04B6-F760-9D00CA832228}"/>
              </a:ext>
            </a:extLst>
          </p:cNvPr>
          <p:cNvSpPr>
            <a:spLocks noGrp="1"/>
          </p:cNvSpPr>
          <p:nvPr>
            <p:ph type="sldNum" sz="quarter" idx="5"/>
          </p:nvPr>
        </p:nvSpPr>
        <p:spPr/>
        <p:txBody>
          <a:bodyPr/>
          <a:lstStyle/>
          <a:p>
            <a:fld id="{428C8556-7D63-4D18-9149-10D9CAC91C39}" type="slidenum">
              <a:rPr lang="en-US" smtClean="0"/>
              <a:pPr/>
              <a:t>80</a:t>
            </a:fld>
            <a:endParaRPr lang="en-US"/>
          </a:p>
        </p:txBody>
      </p:sp>
    </p:spTree>
    <p:extLst>
      <p:ext uri="{BB962C8B-B14F-4D97-AF65-F5344CB8AC3E}">
        <p14:creationId xmlns:p14="http://schemas.microsoft.com/office/powerpoint/2010/main" val="3602709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Camburu</a:t>
            </a:r>
            <a:r>
              <a:rPr lang="en-US" altLang="zh-CN" dirty="0"/>
              <a:t> O M, </a:t>
            </a:r>
            <a:r>
              <a:rPr lang="en-US" altLang="zh-CN" dirty="0" err="1"/>
              <a:t>Giunchiglia</a:t>
            </a:r>
            <a:r>
              <a:rPr lang="en-US" altLang="zh-CN" dirty="0"/>
              <a:t> E, Foerster J, et al. Can I trust the explainer? Verifying post-hoc explanatory methods[J]. </a:t>
            </a:r>
            <a:r>
              <a:rPr lang="en-US" altLang="zh-CN" dirty="0" err="1"/>
              <a:t>arXiv</a:t>
            </a:r>
            <a:r>
              <a:rPr lang="en-US" altLang="zh-CN" dirty="0"/>
              <a:t> preprint arXiv:1910.02065, 2019.</a:t>
            </a:r>
          </a:p>
          <a:p>
            <a:endParaRPr lang="zh-CN" altLang="en-US" dirty="0"/>
          </a:p>
        </p:txBody>
      </p:sp>
      <p:sp>
        <p:nvSpPr>
          <p:cNvPr id="4" name="灯片编号占位符 3"/>
          <p:cNvSpPr>
            <a:spLocks noGrp="1"/>
          </p:cNvSpPr>
          <p:nvPr>
            <p:ph type="sldNum" sz="quarter" idx="5"/>
          </p:nvPr>
        </p:nvSpPr>
        <p:spPr/>
        <p:txBody>
          <a:bodyPr/>
          <a:lstStyle/>
          <a:p>
            <a:fld id="{428C8556-7D63-4D18-9149-10D9CAC91C39}" type="slidenum">
              <a:rPr lang="en-US" smtClean="0"/>
              <a:pPr/>
              <a:t>81</a:t>
            </a:fld>
            <a:endParaRPr lang="en-US"/>
          </a:p>
        </p:txBody>
      </p:sp>
    </p:spTree>
    <p:extLst>
      <p:ext uri="{BB962C8B-B14F-4D97-AF65-F5344CB8AC3E}">
        <p14:creationId xmlns:p14="http://schemas.microsoft.com/office/powerpoint/2010/main" val="29560259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Ignatiev A. Towards trustable explainable AI[C]. In AAAI. 5154-5158.</a:t>
            </a:r>
          </a:p>
          <a:p>
            <a:endParaRPr lang="zh-CN" altLang="en-US" dirty="0"/>
          </a:p>
        </p:txBody>
      </p:sp>
      <p:sp>
        <p:nvSpPr>
          <p:cNvPr id="4" name="灯片编号占位符 3"/>
          <p:cNvSpPr>
            <a:spLocks noGrp="1"/>
          </p:cNvSpPr>
          <p:nvPr>
            <p:ph type="sldNum" sz="quarter" idx="5"/>
          </p:nvPr>
        </p:nvSpPr>
        <p:spPr/>
        <p:txBody>
          <a:bodyPr/>
          <a:lstStyle/>
          <a:p>
            <a:fld id="{428C8556-7D63-4D18-9149-10D9CAC91C39}" type="slidenum">
              <a:rPr lang="en-US" smtClean="0"/>
              <a:pPr/>
              <a:t>82</a:t>
            </a:fld>
            <a:endParaRPr lang="en-US"/>
          </a:p>
        </p:txBody>
      </p:sp>
    </p:spTree>
    <p:extLst>
      <p:ext uri="{BB962C8B-B14F-4D97-AF65-F5344CB8AC3E}">
        <p14:creationId xmlns:p14="http://schemas.microsoft.com/office/powerpoint/2010/main" val="34803715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28C8556-7D63-4D18-9149-10D9CAC91C39}" type="slidenum">
              <a:rPr lang="en-US" smtClean="0"/>
              <a:pPr/>
              <a:t>87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8C8556-7D63-4D18-9149-10D9CAC91C39}" type="slidenum">
              <a:rPr lang="en-US" smtClean="0"/>
              <a:pPr/>
              <a:t>9</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28C8556-7D63-4D18-9149-10D9CAC91C39}" type="slidenum">
              <a:rPr lang="en-US" smtClean="0"/>
              <a:pPr/>
              <a:t>89</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28C8556-7D63-4D18-9149-10D9CAC91C39}" type="slidenum">
              <a:rPr lang="en-US" smtClean="0"/>
              <a:pPr/>
              <a:t>90</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28C8556-7D63-4D18-9149-10D9CAC91C39}" type="slidenum">
              <a:rPr lang="en-US" smtClean="0"/>
              <a:pPr/>
              <a:t>94</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8C8556-7D63-4D18-9149-10D9CAC91C39}" type="slidenum">
              <a:rPr lang="en-US" smtClean="0"/>
              <a:pPr/>
              <a:t>125</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8C8556-7D63-4D18-9149-10D9CAC91C39}" type="slidenum">
              <a:rPr lang="en-US" smtClean="0"/>
              <a:pPr/>
              <a:t>126</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txBox="1"/>
          <p:nvPr/>
        </p:nvSpPr>
        <p:spPr>
          <a:xfrm>
            <a:off x="4430828" y="11368243"/>
            <a:ext cx="3395047" cy="595241"/>
          </a:xfrm>
          <a:prstGeom prst="rect">
            <a:avLst/>
          </a:prstGeom>
          <a:noFill/>
          <a:ln>
            <a:noFill/>
          </a:ln>
        </p:spPr>
        <p:txBody>
          <a:bodyPr lIns="0" tIns="0" rIns="0" bIns="0" anchor="b" anchorCtr="0">
            <a:noAutofit/>
          </a:bodyPr>
          <a:lstStyle/>
          <a:p>
            <a:pPr algn="r">
              <a:lnSpc>
                <a:spcPct val="95000"/>
              </a:lnSpc>
              <a:buClr>
                <a:srgbClr val="B3B3B3"/>
              </a:buClr>
              <a:buSzPct val="25000"/>
            </a:pPr>
            <a:fld id="{00000000-1234-1234-1234-123412341234}" type="slidenum">
              <a:rPr lang="en-US" sz="1500">
                <a:solidFill>
                  <a:srgbClr val="B3B3B3"/>
                </a:solidFill>
                <a:latin typeface="Times New Roman"/>
                <a:ea typeface="Times New Roman"/>
                <a:cs typeface="Times New Roman"/>
                <a:sym typeface="Times New Roman"/>
              </a:rPr>
              <a:pPr algn="r">
                <a:lnSpc>
                  <a:spcPct val="95000"/>
                </a:lnSpc>
                <a:buClr>
                  <a:srgbClr val="B3B3B3"/>
                </a:buClr>
                <a:buSzPct val="25000"/>
              </a:pPr>
              <a:t>128</a:t>
            </a:fld>
            <a:endParaRPr lang="en-US" sz="1500" dirty="0">
              <a:solidFill>
                <a:srgbClr val="B3B3B3"/>
              </a:solidFill>
              <a:latin typeface="Times New Roman"/>
              <a:ea typeface="Times New Roman"/>
              <a:cs typeface="Times New Roman"/>
              <a:sym typeface="Times New Roman"/>
            </a:endParaRPr>
          </a:p>
        </p:txBody>
      </p:sp>
      <p:sp>
        <p:nvSpPr>
          <p:cNvPr id="84" name="Shape 84"/>
          <p:cNvSpPr>
            <a:spLocks noGrp="1" noRot="1" noChangeAspect="1"/>
          </p:cNvSpPr>
          <p:nvPr>
            <p:ph type="sldImg" idx="2"/>
          </p:nvPr>
        </p:nvSpPr>
        <p:spPr>
          <a:xfrm>
            <a:off x="923925" y="909638"/>
            <a:ext cx="5980113" cy="4486275"/>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85" name="Shape 85"/>
          <p:cNvSpPr txBox="1">
            <a:spLocks noGrp="1"/>
          </p:cNvSpPr>
          <p:nvPr>
            <p:ph type="body" idx="1"/>
          </p:nvPr>
        </p:nvSpPr>
        <p:spPr>
          <a:xfrm>
            <a:off x="782590" y="5684123"/>
            <a:ext cx="6263987" cy="5385609"/>
          </a:xfrm>
          <a:prstGeom prst="rect">
            <a:avLst/>
          </a:prstGeom>
          <a:noFill/>
          <a:ln>
            <a:noFill/>
          </a:ln>
        </p:spPr>
        <p:txBody>
          <a:bodyPr lIns="0" tIns="0" rIns="0" bIns="0" anchor="ctr" anchorCtr="0">
            <a:noAutofit/>
          </a:bodyPr>
          <a:lstStyle/>
          <a:p>
            <a:pPr>
              <a:buSzPct val="25000"/>
            </a:pPr>
            <a:endParaRPr sz="2000"/>
          </a:p>
        </p:txBody>
      </p:sp>
    </p:spTree>
    <p:extLst>
      <p:ext uri="{BB962C8B-B14F-4D97-AF65-F5344CB8AC3E}">
        <p14:creationId xmlns:p14="http://schemas.microsoft.com/office/powerpoint/2010/main" val="11969611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txBox="1"/>
          <p:nvPr/>
        </p:nvSpPr>
        <p:spPr>
          <a:xfrm>
            <a:off x="4430828" y="11368243"/>
            <a:ext cx="3395047" cy="595241"/>
          </a:xfrm>
          <a:prstGeom prst="rect">
            <a:avLst/>
          </a:prstGeom>
          <a:noFill/>
          <a:ln>
            <a:noFill/>
          </a:ln>
        </p:spPr>
        <p:txBody>
          <a:bodyPr lIns="0" tIns="0" rIns="0" bIns="0" anchor="b" anchorCtr="0">
            <a:noAutofit/>
          </a:bodyPr>
          <a:lstStyle/>
          <a:p>
            <a:pPr algn="r">
              <a:lnSpc>
                <a:spcPct val="95000"/>
              </a:lnSpc>
              <a:buClr>
                <a:srgbClr val="B3B3B3"/>
              </a:buClr>
              <a:buSzPct val="25000"/>
            </a:pPr>
            <a:fld id="{00000000-1234-1234-1234-123412341234}" type="slidenum">
              <a:rPr lang="en-US" sz="1500">
                <a:solidFill>
                  <a:srgbClr val="B3B3B3"/>
                </a:solidFill>
                <a:latin typeface="Times New Roman"/>
                <a:ea typeface="Times New Roman"/>
                <a:cs typeface="Times New Roman"/>
                <a:sym typeface="Times New Roman"/>
              </a:rPr>
              <a:pPr algn="r">
                <a:lnSpc>
                  <a:spcPct val="95000"/>
                </a:lnSpc>
                <a:buClr>
                  <a:srgbClr val="B3B3B3"/>
                </a:buClr>
                <a:buSzPct val="25000"/>
              </a:pPr>
              <a:t>129</a:t>
            </a:fld>
            <a:endParaRPr lang="en-US" sz="1500" dirty="0">
              <a:solidFill>
                <a:srgbClr val="B3B3B3"/>
              </a:solidFill>
              <a:latin typeface="Times New Roman"/>
              <a:ea typeface="Times New Roman"/>
              <a:cs typeface="Times New Roman"/>
              <a:sym typeface="Times New Roman"/>
            </a:endParaRPr>
          </a:p>
        </p:txBody>
      </p:sp>
      <p:sp>
        <p:nvSpPr>
          <p:cNvPr id="84" name="Shape 84"/>
          <p:cNvSpPr>
            <a:spLocks noGrp="1" noRot="1" noChangeAspect="1"/>
          </p:cNvSpPr>
          <p:nvPr>
            <p:ph type="sldImg" idx="2"/>
          </p:nvPr>
        </p:nvSpPr>
        <p:spPr>
          <a:xfrm>
            <a:off x="923925" y="909638"/>
            <a:ext cx="5980113" cy="4486275"/>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85" name="Shape 85"/>
          <p:cNvSpPr txBox="1">
            <a:spLocks noGrp="1"/>
          </p:cNvSpPr>
          <p:nvPr>
            <p:ph type="body" idx="1"/>
          </p:nvPr>
        </p:nvSpPr>
        <p:spPr>
          <a:xfrm>
            <a:off x="782590" y="5684123"/>
            <a:ext cx="6263987" cy="5385609"/>
          </a:xfrm>
          <a:prstGeom prst="rect">
            <a:avLst/>
          </a:prstGeom>
          <a:noFill/>
          <a:ln>
            <a:noFill/>
          </a:ln>
        </p:spPr>
        <p:txBody>
          <a:bodyPr lIns="0" tIns="0" rIns="0" bIns="0" anchor="ctr" anchorCtr="0">
            <a:noAutofit/>
          </a:bodyPr>
          <a:lstStyle/>
          <a:p>
            <a:pPr>
              <a:buSzPct val="25000"/>
            </a:pPr>
            <a:endParaRPr sz="2000"/>
          </a:p>
        </p:txBody>
      </p:sp>
    </p:spTree>
    <p:extLst>
      <p:ext uri="{BB962C8B-B14F-4D97-AF65-F5344CB8AC3E}">
        <p14:creationId xmlns:p14="http://schemas.microsoft.com/office/powerpoint/2010/main" val="11969611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txBox="1"/>
          <p:nvPr/>
        </p:nvSpPr>
        <p:spPr>
          <a:xfrm>
            <a:off x="4430828" y="11368243"/>
            <a:ext cx="3395047" cy="595241"/>
          </a:xfrm>
          <a:prstGeom prst="rect">
            <a:avLst/>
          </a:prstGeom>
          <a:noFill/>
          <a:ln>
            <a:noFill/>
          </a:ln>
        </p:spPr>
        <p:txBody>
          <a:bodyPr lIns="0" tIns="0" rIns="0" bIns="0" anchor="b" anchorCtr="0">
            <a:noAutofit/>
          </a:bodyPr>
          <a:lstStyle/>
          <a:p>
            <a:pPr algn="r">
              <a:lnSpc>
                <a:spcPct val="95000"/>
              </a:lnSpc>
              <a:buClr>
                <a:srgbClr val="B3B3B3"/>
              </a:buClr>
              <a:buSzPct val="25000"/>
            </a:pPr>
            <a:fld id="{00000000-1234-1234-1234-123412341234}" type="slidenum">
              <a:rPr lang="en-US" sz="1500">
                <a:solidFill>
                  <a:srgbClr val="B3B3B3"/>
                </a:solidFill>
                <a:latin typeface="Times New Roman"/>
                <a:ea typeface="Times New Roman"/>
                <a:cs typeface="Times New Roman"/>
                <a:sym typeface="Times New Roman"/>
              </a:rPr>
              <a:pPr algn="r">
                <a:lnSpc>
                  <a:spcPct val="95000"/>
                </a:lnSpc>
                <a:buClr>
                  <a:srgbClr val="B3B3B3"/>
                </a:buClr>
                <a:buSzPct val="25000"/>
              </a:pPr>
              <a:t>130</a:t>
            </a:fld>
            <a:endParaRPr lang="en-US" sz="1500" dirty="0">
              <a:solidFill>
                <a:srgbClr val="B3B3B3"/>
              </a:solidFill>
              <a:latin typeface="Times New Roman"/>
              <a:ea typeface="Times New Roman"/>
              <a:cs typeface="Times New Roman"/>
              <a:sym typeface="Times New Roman"/>
            </a:endParaRPr>
          </a:p>
        </p:txBody>
      </p:sp>
      <p:sp>
        <p:nvSpPr>
          <p:cNvPr id="84" name="Shape 84"/>
          <p:cNvSpPr>
            <a:spLocks noGrp="1" noRot="1" noChangeAspect="1"/>
          </p:cNvSpPr>
          <p:nvPr>
            <p:ph type="sldImg" idx="2"/>
          </p:nvPr>
        </p:nvSpPr>
        <p:spPr>
          <a:xfrm>
            <a:off x="923925" y="909638"/>
            <a:ext cx="5980113" cy="4486275"/>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85" name="Shape 85"/>
          <p:cNvSpPr txBox="1">
            <a:spLocks noGrp="1"/>
          </p:cNvSpPr>
          <p:nvPr>
            <p:ph type="body" idx="1"/>
          </p:nvPr>
        </p:nvSpPr>
        <p:spPr>
          <a:xfrm>
            <a:off x="782590" y="5684123"/>
            <a:ext cx="6263987" cy="5385609"/>
          </a:xfrm>
          <a:prstGeom prst="rect">
            <a:avLst/>
          </a:prstGeom>
          <a:noFill/>
          <a:ln>
            <a:noFill/>
          </a:ln>
        </p:spPr>
        <p:txBody>
          <a:bodyPr lIns="0" tIns="0" rIns="0" bIns="0" anchor="ctr" anchorCtr="0">
            <a:noAutofit/>
          </a:bodyPr>
          <a:lstStyle/>
          <a:p>
            <a:pPr>
              <a:buSzPct val="25000"/>
            </a:pPr>
            <a:endParaRPr sz="2000"/>
          </a:p>
        </p:txBody>
      </p:sp>
    </p:spTree>
    <p:extLst>
      <p:ext uri="{BB962C8B-B14F-4D97-AF65-F5344CB8AC3E}">
        <p14:creationId xmlns:p14="http://schemas.microsoft.com/office/powerpoint/2010/main" val="11969611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txBox="1"/>
          <p:nvPr/>
        </p:nvSpPr>
        <p:spPr>
          <a:xfrm>
            <a:off x="4430828" y="11368243"/>
            <a:ext cx="3395047" cy="595241"/>
          </a:xfrm>
          <a:prstGeom prst="rect">
            <a:avLst/>
          </a:prstGeom>
          <a:noFill/>
          <a:ln>
            <a:noFill/>
          </a:ln>
        </p:spPr>
        <p:txBody>
          <a:bodyPr lIns="0" tIns="0" rIns="0" bIns="0" anchor="b" anchorCtr="0">
            <a:noAutofit/>
          </a:bodyPr>
          <a:lstStyle/>
          <a:p>
            <a:pPr algn="r">
              <a:lnSpc>
                <a:spcPct val="95000"/>
              </a:lnSpc>
              <a:buClr>
                <a:srgbClr val="B3B3B3"/>
              </a:buClr>
              <a:buSzPct val="25000"/>
            </a:pPr>
            <a:fld id="{00000000-1234-1234-1234-123412341234}" type="slidenum">
              <a:rPr lang="en-US" sz="1500">
                <a:solidFill>
                  <a:srgbClr val="B3B3B3"/>
                </a:solidFill>
                <a:latin typeface="Times New Roman"/>
                <a:ea typeface="Times New Roman"/>
                <a:cs typeface="Times New Roman"/>
                <a:sym typeface="Times New Roman"/>
              </a:rPr>
              <a:pPr algn="r">
                <a:lnSpc>
                  <a:spcPct val="95000"/>
                </a:lnSpc>
                <a:buClr>
                  <a:srgbClr val="B3B3B3"/>
                </a:buClr>
                <a:buSzPct val="25000"/>
              </a:pPr>
              <a:t>131</a:t>
            </a:fld>
            <a:endParaRPr lang="en-US" sz="1500" dirty="0">
              <a:solidFill>
                <a:srgbClr val="B3B3B3"/>
              </a:solidFill>
              <a:latin typeface="Times New Roman"/>
              <a:ea typeface="Times New Roman"/>
              <a:cs typeface="Times New Roman"/>
              <a:sym typeface="Times New Roman"/>
            </a:endParaRPr>
          </a:p>
        </p:txBody>
      </p:sp>
      <p:sp>
        <p:nvSpPr>
          <p:cNvPr id="84" name="Shape 84"/>
          <p:cNvSpPr>
            <a:spLocks noGrp="1" noRot="1" noChangeAspect="1"/>
          </p:cNvSpPr>
          <p:nvPr>
            <p:ph type="sldImg" idx="2"/>
          </p:nvPr>
        </p:nvSpPr>
        <p:spPr>
          <a:xfrm>
            <a:off x="923925" y="909638"/>
            <a:ext cx="5980113" cy="4486275"/>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85" name="Shape 85"/>
          <p:cNvSpPr txBox="1">
            <a:spLocks noGrp="1"/>
          </p:cNvSpPr>
          <p:nvPr>
            <p:ph type="body" idx="1"/>
          </p:nvPr>
        </p:nvSpPr>
        <p:spPr>
          <a:xfrm>
            <a:off x="782590" y="5684123"/>
            <a:ext cx="6263987" cy="5385609"/>
          </a:xfrm>
          <a:prstGeom prst="rect">
            <a:avLst/>
          </a:prstGeom>
          <a:noFill/>
          <a:ln>
            <a:noFill/>
          </a:ln>
        </p:spPr>
        <p:txBody>
          <a:bodyPr lIns="0" tIns="0" rIns="0" bIns="0" anchor="ctr" anchorCtr="0">
            <a:noAutofit/>
          </a:bodyPr>
          <a:lstStyle/>
          <a:p>
            <a:pPr>
              <a:buSzPct val="25000"/>
            </a:pPr>
            <a:endParaRPr sz="2000"/>
          </a:p>
        </p:txBody>
      </p:sp>
    </p:spTree>
    <p:extLst>
      <p:ext uri="{BB962C8B-B14F-4D97-AF65-F5344CB8AC3E}">
        <p14:creationId xmlns:p14="http://schemas.microsoft.com/office/powerpoint/2010/main" val="11969611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txBox="1"/>
          <p:nvPr/>
        </p:nvSpPr>
        <p:spPr>
          <a:xfrm>
            <a:off x="4430828" y="11368243"/>
            <a:ext cx="3395047" cy="595241"/>
          </a:xfrm>
          <a:prstGeom prst="rect">
            <a:avLst/>
          </a:prstGeom>
          <a:noFill/>
          <a:ln>
            <a:noFill/>
          </a:ln>
        </p:spPr>
        <p:txBody>
          <a:bodyPr lIns="0" tIns="0" rIns="0" bIns="0" anchor="b" anchorCtr="0">
            <a:noAutofit/>
          </a:bodyPr>
          <a:lstStyle/>
          <a:p>
            <a:pPr algn="r">
              <a:lnSpc>
                <a:spcPct val="95000"/>
              </a:lnSpc>
              <a:buClr>
                <a:srgbClr val="B3B3B3"/>
              </a:buClr>
              <a:buSzPct val="25000"/>
            </a:pPr>
            <a:fld id="{00000000-1234-1234-1234-123412341234}" type="slidenum">
              <a:rPr lang="en-US" sz="1500">
                <a:solidFill>
                  <a:srgbClr val="B3B3B3"/>
                </a:solidFill>
                <a:latin typeface="Times New Roman"/>
                <a:ea typeface="Times New Roman"/>
                <a:cs typeface="Times New Roman"/>
                <a:sym typeface="Times New Roman"/>
              </a:rPr>
              <a:pPr algn="r">
                <a:lnSpc>
                  <a:spcPct val="95000"/>
                </a:lnSpc>
                <a:buClr>
                  <a:srgbClr val="B3B3B3"/>
                </a:buClr>
                <a:buSzPct val="25000"/>
              </a:pPr>
              <a:t>132</a:t>
            </a:fld>
            <a:endParaRPr lang="en-US" sz="1500" dirty="0">
              <a:solidFill>
                <a:srgbClr val="B3B3B3"/>
              </a:solidFill>
              <a:latin typeface="Times New Roman"/>
              <a:ea typeface="Times New Roman"/>
              <a:cs typeface="Times New Roman"/>
              <a:sym typeface="Times New Roman"/>
            </a:endParaRPr>
          </a:p>
        </p:txBody>
      </p:sp>
      <p:sp>
        <p:nvSpPr>
          <p:cNvPr id="84" name="Shape 84"/>
          <p:cNvSpPr>
            <a:spLocks noGrp="1" noRot="1" noChangeAspect="1"/>
          </p:cNvSpPr>
          <p:nvPr>
            <p:ph type="sldImg" idx="2"/>
          </p:nvPr>
        </p:nvSpPr>
        <p:spPr>
          <a:xfrm>
            <a:off x="923925" y="909638"/>
            <a:ext cx="5980113" cy="4486275"/>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85" name="Shape 85"/>
          <p:cNvSpPr txBox="1">
            <a:spLocks noGrp="1"/>
          </p:cNvSpPr>
          <p:nvPr>
            <p:ph type="body" idx="1"/>
          </p:nvPr>
        </p:nvSpPr>
        <p:spPr>
          <a:xfrm>
            <a:off x="782590" y="5684123"/>
            <a:ext cx="6263987" cy="5385609"/>
          </a:xfrm>
          <a:prstGeom prst="rect">
            <a:avLst/>
          </a:prstGeom>
          <a:noFill/>
          <a:ln>
            <a:noFill/>
          </a:ln>
        </p:spPr>
        <p:txBody>
          <a:bodyPr lIns="0" tIns="0" rIns="0" bIns="0" anchor="ctr" anchorCtr="0">
            <a:noAutofit/>
          </a:bodyPr>
          <a:lstStyle/>
          <a:p>
            <a:pPr>
              <a:buSzPct val="25000"/>
            </a:pPr>
            <a:endParaRPr sz="2000"/>
          </a:p>
        </p:txBody>
      </p:sp>
    </p:spTree>
    <p:extLst>
      <p:ext uri="{BB962C8B-B14F-4D97-AF65-F5344CB8AC3E}">
        <p14:creationId xmlns:p14="http://schemas.microsoft.com/office/powerpoint/2010/main" val="1196961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8C8556-7D63-4D18-9149-10D9CAC91C39}" type="slidenum">
              <a:rPr lang="en-US" smtClean="0"/>
              <a:pPr/>
              <a:t>10</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txBox="1"/>
          <p:nvPr/>
        </p:nvSpPr>
        <p:spPr>
          <a:xfrm>
            <a:off x="4430828" y="11368243"/>
            <a:ext cx="3395047" cy="595241"/>
          </a:xfrm>
          <a:prstGeom prst="rect">
            <a:avLst/>
          </a:prstGeom>
          <a:noFill/>
          <a:ln>
            <a:noFill/>
          </a:ln>
        </p:spPr>
        <p:txBody>
          <a:bodyPr lIns="0" tIns="0" rIns="0" bIns="0" anchor="b" anchorCtr="0">
            <a:noAutofit/>
          </a:bodyPr>
          <a:lstStyle/>
          <a:p>
            <a:pPr algn="r">
              <a:lnSpc>
                <a:spcPct val="95000"/>
              </a:lnSpc>
              <a:buClr>
                <a:srgbClr val="B3B3B3"/>
              </a:buClr>
              <a:buSzPct val="25000"/>
            </a:pPr>
            <a:fld id="{00000000-1234-1234-1234-123412341234}" type="slidenum">
              <a:rPr lang="en-US" sz="1500">
                <a:solidFill>
                  <a:srgbClr val="B3B3B3"/>
                </a:solidFill>
                <a:latin typeface="Times New Roman"/>
                <a:ea typeface="Times New Roman"/>
                <a:cs typeface="Times New Roman"/>
                <a:sym typeface="Times New Roman"/>
              </a:rPr>
              <a:pPr algn="r">
                <a:lnSpc>
                  <a:spcPct val="95000"/>
                </a:lnSpc>
                <a:buClr>
                  <a:srgbClr val="B3B3B3"/>
                </a:buClr>
                <a:buSzPct val="25000"/>
              </a:pPr>
              <a:t>133</a:t>
            </a:fld>
            <a:endParaRPr lang="en-US" sz="1500" dirty="0">
              <a:solidFill>
                <a:srgbClr val="B3B3B3"/>
              </a:solidFill>
              <a:latin typeface="Times New Roman"/>
              <a:ea typeface="Times New Roman"/>
              <a:cs typeface="Times New Roman"/>
              <a:sym typeface="Times New Roman"/>
            </a:endParaRPr>
          </a:p>
        </p:txBody>
      </p:sp>
      <p:sp>
        <p:nvSpPr>
          <p:cNvPr id="84" name="Shape 84"/>
          <p:cNvSpPr>
            <a:spLocks noGrp="1" noRot="1" noChangeAspect="1"/>
          </p:cNvSpPr>
          <p:nvPr>
            <p:ph type="sldImg" idx="2"/>
          </p:nvPr>
        </p:nvSpPr>
        <p:spPr>
          <a:xfrm>
            <a:off x="923925" y="909638"/>
            <a:ext cx="5980113" cy="4486275"/>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85" name="Shape 85"/>
          <p:cNvSpPr txBox="1">
            <a:spLocks noGrp="1"/>
          </p:cNvSpPr>
          <p:nvPr>
            <p:ph type="body" idx="1"/>
          </p:nvPr>
        </p:nvSpPr>
        <p:spPr>
          <a:xfrm>
            <a:off x="782590" y="5684123"/>
            <a:ext cx="6263987" cy="5385609"/>
          </a:xfrm>
          <a:prstGeom prst="rect">
            <a:avLst/>
          </a:prstGeom>
          <a:noFill/>
          <a:ln>
            <a:noFill/>
          </a:ln>
        </p:spPr>
        <p:txBody>
          <a:bodyPr lIns="0" tIns="0" rIns="0" bIns="0" anchor="ctr" anchorCtr="0">
            <a:noAutofit/>
          </a:bodyPr>
          <a:lstStyle/>
          <a:p>
            <a:pPr>
              <a:buSzPct val="25000"/>
            </a:pPr>
            <a:endParaRPr sz="2000"/>
          </a:p>
        </p:txBody>
      </p:sp>
    </p:spTree>
    <p:extLst>
      <p:ext uri="{BB962C8B-B14F-4D97-AF65-F5344CB8AC3E}">
        <p14:creationId xmlns:p14="http://schemas.microsoft.com/office/powerpoint/2010/main" val="11969611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txBox="1"/>
          <p:nvPr/>
        </p:nvSpPr>
        <p:spPr>
          <a:xfrm>
            <a:off x="4430828" y="11368243"/>
            <a:ext cx="3395047" cy="595241"/>
          </a:xfrm>
          <a:prstGeom prst="rect">
            <a:avLst/>
          </a:prstGeom>
          <a:noFill/>
          <a:ln>
            <a:noFill/>
          </a:ln>
        </p:spPr>
        <p:txBody>
          <a:bodyPr lIns="0" tIns="0" rIns="0" bIns="0" anchor="b" anchorCtr="0">
            <a:noAutofit/>
          </a:bodyPr>
          <a:lstStyle/>
          <a:p>
            <a:pPr algn="r">
              <a:lnSpc>
                <a:spcPct val="95000"/>
              </a:lnSpc>
              <a:buClr>
                <a:srgbClr val="B3B3B3"/>
              </a:buClr>
              <a:buSzPct val="25000"/>
            </a:pPr>
            <a:fld id="{00000000-1234-1234-1234-123412341234}" type="slidenum">
              <a:rPr lang="en-US" sz="1500">
                <a:solidFill>
                  <a:srgbClr val="B3B3B3"/>
                </a:solidFill>
                <a:latin typeface="Times New Roman"/>
                <a:ea typeface="Times New Roman"/>
                <a:cs typeface="Times New Roman"/>
                <a:sym typeface="Times New Roman"/>
              </a:rPr>
              <a:pPr algn="r">
                <a:lnSpc>
                  <a:spcPct val="95000"/>
                </a:lnSpc>
                <a:buClr>
                  <a:srgbClr val="B3B3B3"/>
                </a:buClr>
                <a:buSzPct val="25000"/>
              </a:pPr>
              <a:t>134</a:t>
            </a:fld>
            <a:endParaRPr lang="en-US" sz="1500" dirty="0">
              <a:solidFill>
                <a:srgbClr val="B3B3B3"/>
              </a:solidFill>
              <a:latin typeface="Times New Roman"/>
              <a:ea typeface="Times New Roman"/>
              <a:cs typeface="Times New Roman"/>
              <a:sym typeface="Times New Roman"/>
            </a:endParaRPr>
          </a:p>
        </p:txBody>
      </p:sp>
      <p:sp>
        <p:nvSpPr>
          <p:cNvPr id="84" name="Shape 84"/>
          <p:cNvSpPr>
            <a:spLocks noGrp="1" noRot="1" noChangeAspect="1"/>
          </p:cNvSpPr>
          <p:nvPr>
            <p:ph type="sldImg" idx="2"/>
          </p:nvPr>
        </p:nvSpPr>
        <p:spPr>
          <a:xfrm>
            <a:off x="923925" y="909638"/>
            <a:ext cx="5980113" cy="4486275"/>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85" name="Shape 85"/>
          <p:cNvSpPr txBox="1">
            <a:spLocks noGrp="1"/>
          </p:cNvSpPr>
          <p:nvPr>
            <p:ph type="body" idx="1"/>
          </p:nvPr>
        </p:nvSpPr>
        <p:spPr>
          <a:xfrm>
            <a:off x="782590" y="5684123"/>
            <a:ext cx="6263987" cy="5385609"/>
          </a:xfrm>
          <a:prstGeom prst="rect">
            <a:avLst/>
          </a:prstGeom>
          <a:noFill/>
          <a:ln>
            <a:noFill/>
          </a:ln>
        </p:spPr>
        <p:txBody>
          <a:bodyPr lIns="0" tIns="0" rIns="0" bIns="0" anchor="ctr" anchorCtr="0">
            <a:noAutofit/>
          </a:bodyPr>
          <a:lstStyle/>
          <a:p>
            <a:pPr>
              <a:buSzPct val="25000"/>
            </a:pPr>
            <a:endParaRPr sz="2000"/>
          </a:p>
        </p:txBody>
      </p:sp>
    </p:spTree>
    <p:extLst>
      <p:ext uri="{BB962C8B-B14F-4D97-AF65-F5344CB8AC3E}">
        <p14:creationId xmlns:p14="http://schemas.microsoft.com/office/powerpoint/2010/main" val="2551718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8C8556-7D63-4D18-9149-10D9CAC91C39}" type="slidenum">
              <a:rPr lang="en-US" smtClean="0"/>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8C8556-7D63-4D18-9149-10D9CAC91C39}" type="slidenum">
              <a:rPr lang="en-US" smtClean="0"/>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8C8556-7D63-4D18-9149-10D9CAC91C39}" type="slidenum">
              <a:rPr lang="en-US" smtClean="0"/>
              <a:pPr/>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8C8556-7D63-4D18-9149-10D9CAC91C39}" type="slidenum">
              <a:rPr lang="en-US" smtClean="0"/>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80400" cy="533400"/>
          </a:xfrm>
        </p:spPr>
        <p:txBody>
          <a:bodyPr/>
          <a:lstStyle/>
          <a:p>
            <a:r>
              <a:rPr lang="en-US"/>
              <a:t>Click to edit Master title style</a:t>
            </a:r>
          </a:p>
        </p:txBody>
      </p:sp>
      <p:sp>
        <p:nvSpPr>
          <p:cNvPr id="3" name="Text Placeholder 2"/>
          <p:cNvSpPr>
            <a:spLocks noGrp="1"/>
          </p:cNvSpPr>
          <p:nvPr>
            <p:ph type="body" sz="half" idx="1"/>
          </p:nvPr>
        </p:nvSpPr>
        <p:spPr>
          <a:xfrm>
            <a:off x="411163" y="1143000"/>
            <a:ext cx="408305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6613" y="1143000"/>
            <a:ext cx="4083050" cy="5181600"/>
          </a:xfrm>
        </p:spPr>
        <p:txBody>
          <a:bodyPr/>
          <a:lstStyle/>
          <a:p>
            <a:endParaRPr lang="en-US"/>
          </a:p>
        </p:txBody>
      </p:sp>
    </p:spTree>
    <p:extLst>
      <p:ext uri="{BB962C8B-B14F-4D97-AF65-F5344CB8AC3E}">
        <p14:creationId xmlns:p14="http://schemas.microsoft.com/office/powerpoint/2010/main" val="3665455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github.com/zhangyuo/ATEX_CF" TargetMode="External"/><Relationship Id="rId2" Type="http://schemas.openxmlformats.org/officeDocument/2006/relationships/hyperlink" Target="https://arxiv.org/abs/2602.06240"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8.jpeg"/></Relationships>
</file>

<file path=ppt/slides/_rels/slide12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8.jpeg"/></Relationships>
</file>

<file path=ppt/slides/_rels/slide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s://arxiv.org/abs/2508.04731"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https://arxiv.org/abs/2405.06917"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13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hyperlink" Target="https://petsymposium.org/popets/2023/popets-2023-0041.pdf" TargetMode="External"/><Relationship Id="rId4" Type="http://schemas.openxmlformats.org/officeDocument/2006/relationships/hyperlink" Target="https://arxiv.org/pdf/2207.10896" TargetMode="External"/></Relationships>
</file>

<file path=ppt/slides/_rels/slide132.xml.rels><?xml version="1.0" encoding="UTF-8" standalone="yes"?>
<Relationships xmlns="http://schemas.openxmlformats.org/package/2006/relationships"><Relationship Id="rId3" Type="http://schemas.openxmlformats.org/officeDocument/2006/relationships/hyperlink" Target="https://arxiv.org/pdf/2310.01794"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13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s://arxiv.org/abs/1802.08129" TargetMode="External"/></Relationships>
</file>

<file path=ppt/slides/_rels/slide134.xml.rels><?xml version="1.0" encoding="UTF-8" standalone="yes"?>
<Relationships xmlns="http://schemas.openxmlformats.org/package/2006/relationships"><Relationship Id="rId8" Type="http://schemas.openxmlformats.org/officeDocument/2006/relationships/hyperlink" Target="mailto:bonchi@gmail.com" TargetMode="External"/><Relationship Id="rId13" Type="http://schemas.openxmlformats.org/officeDocument/2006/relationships/image" Target="../media/image155.jpeg"/><Relationship Id="rId3" Type="http://schemas.openxmlformats.org/officeDocument/2006/relationships/hyperlink" Target="https://gnn-explainers.github.io/" TargetMode="External"/><Relationship Id="rId7" Type="http://schemas.openxmlformats.org/officeDocument/2006/relationships/hyperlink" Target="mailto:yxw1650@case.edu" TargetMode="External"/><Relationship Id="rId12"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mailto:xiangyu.ke@zju.edu.cn" TargetMode="External"/><Relationship Id="rId11" Type="http://schemas.openxmlformats.org/officeDocument/2006/relationships/image" Target="../media/image5.png"/><Relationship Id="rId5" Type="http://schemas.openxmlformats.org/officeDocument/2006/relationships/hyperlink" Target="mailto:arijitk@bgsu.edu" TargetMode="External"/><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3.png"/><Relationship Id="rId14" Type="http://schemas.openxmlformats.org/officeDocument/2006/relationships/hyperlink" Target="mailto:mxw767@case.edu"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image" Target="../media/image7.jpeg"/><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sv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4.png"/><Relationship Id="rId3" Type="http://schemas.openxmlformats.org/officeDocument/2006/relationships/image" Target="../media/image8.jpeg"/><Relationship Id="rId7" Type="http://schemas.openxmlformats.org/officeDocument/2006/relationships/image" Target="../media/image14.png"/><Relationship Id="rId12" Type="http://schemas.openxmlformats.org/officeDocument/2006/relationships/image" Target="../media/image23.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22.png"/><Relationship Id="rId5" Type="http://schemas.openxmlformats.org/officeDocument/2006/relationships/image" Target="../media/image10.png"/><Relationship Id="rId10" Type="http://schemas.openxmlformats.org/officeDocument/2006/relationships/image" Target="../media/image18.jpeg"/><Relationship Id="rId4" Type="http://schemas.openxmlformats.org/officeDocument/2006/relationships/image" Target="../media/image9.jpeg"/><Relationship Id="rId9" Type="http://schemas.openxmlformats.org/officeDocument/2006/relationships/image" Target="../media/image17.jpeg"/><Relationship Id="rId14" Type="http://schemas.openxmlformats.org/officeDocument/2006/relationships/image" Target="../media/image25.jpeg"/></Relationships>
</file>

<file path=ppt/slides/_rels/slide40.xml.rels><?xml version="1.0" encoding="UTF-8" standalone="yes"?>
<Relationships xmlns="http://schemas.openxmlformats.org/package/2006/relationships"><Relationship Id="rId3" Type="http://schemas.openxmlformats.org/officeDocument/2006/relationships/image" Target="../media/image550.png"/><Relationship Id="rId7"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80.png"/><Relationship Id="rId5" Type="http://schemas.openxmlformats.org/officeDocument/2006/relationships/image" Target="../media/image58.png"/><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png"/><Relationship Id="rId7"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3.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6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6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8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8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8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github.com/DazhuoQ/Counterfactual_Evidence" TargetMode="External"/><Relationship Id="rId2" Type="http://schemas.openxmlformats.org/officeDocument/2006/relationships/hyperlink" Target="https://arxiv.org/abs/2505.11396"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2" descr="Aalborg University - Wikiped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0180" name="AutoShape 4" descr="Aalborg University - Wikiped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DEAAE6A5-9D23-4BC0-885A-2924D038365E}"/>
              </a:ext>
            </a:extLst>
          </p:cNvPr>
          <p:cNvSpPr txBox="1"/>
          <p:nvPr/>
        </p:nvSpPr>
        <p:spPr>
          <a:xfrm>
            <a:off x="0" y="2438400"/>
            <a:ext cx="9144000" cy="1323439"/>
          </a:xfrm>
          <a:prstGeom prst="rect">
            <a:avLst/>
          </a:prstGeom>
          <a:noFill/>
        </p:spPr>
        <p:txBody>
          <a:bodyPr wrap="square" rtlCol="0">
            <a:spAutoFit/>
          </a:bodyPr>
          <a:lstStyle/>
          <a:p>
            <a:pPr lvl="0" algn="ctr">
              <a:defRPr/>
            </a:pPr>
            <a:r>
              <a:rPr kumimoji="0" lang="en-US" sz="4000" i="0" u="none" strike="noStrike" kern="1200" cap="none" spc="0" normalizeH="0" baseline="0" noProof="0" dirty="0" err="1">
                <a:ln>
                  <a:noFill/>
                </a:ln>
                <a:solidFill>
                  <a:prstClr val="black"/>
                </a:solidFill>
                <a:effectLst/>
                <a:uLnTx/>
                <a:uFillTx/>
                <a:latin typeface="Calibri" panose="020F0502020204030204"/>
                <a:ea typeface="+mn-ea"/>
                <a:cs typeface="+mn-cs"/>
              </a:rPr>
              <a:t>Arijit</a:t>
            </a:r>
            <a:r>
              <a:rPr kumimoji="0" lang="en-US" sz="4000" i="0" u="none" strike="noStrike" kern="1200" cap="none" spc="0" normalizeH="0" baseline="0" noProof="0" dirty="0">
                <a:ln>
                  <a:noFill/>
                </a:ln>
                <a:solidFill>
                  <a:prstClr val="black"/>
                </a:solidFill>
                <a:effectLst/>
                <a:uLnTx/>
                <a:uFillTx/>
                <a:latin typeface="Calibri" panose="020F0502020204030204"/>
                <a:ea typeface="+mn-ea"/>
                <a:cs typeface="+mn-cs"/>
              </a:rPr>
              <a:t> Khan,</a:t>
            </a:r>
            <a:r>
              <a:rPr kumimoji="0" lang="en-US" sz="400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i="0" u="none" strike="noStrike" kern="1200" cap="none" spc="0" normalizeH="0" noProof="0" dirty="0" err="1">
                <a:ln>
                  <a:noFill/>
                </a:ln>
                <a:solidFill>
                  <a:prstClr val="black"/>
                </a:solidFill>
                <a:effectLst/>
                <a:uLnTx/>
                <a:uFillTx/>
                <a:latin typeface="Calibri" panose="020F0502020204030204"/>
                <a:ea typeface="+mn-ea"/>
                <a:cs typeface="+mn-cs"/>
              </a:rPr>
              <a:t>Xiangyu</a:t>
            </a:r>
            <a:r>
              <a:rPr kumimoji="0" lang="en-US" sz="400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i="0" u="none" strike="noStrike" kern="1200" cap="none" spc="0" normalizeH="0" noProof="0" dirty="0" err="1">
                <a:ln>
                  <a:noFill/>
                </a:ln>
                <a:solidFill>
                  <a:prstClr val="black"/>
                </a:solidFill>
                <a:effectLst/>
                <a:uLnTx/>
                <a:uFillTx/>
                <a:latin typeface="Calibri" panose="020F0502020204030204"/>
                <a:ea typeface="+mn-ea"/>
                <a:cs typeface="+mn-cs"/>
              </a:rPr>
              <a:t>Ke</a:t>
            </a:r>
            <a:r>
              <a:rPr kumimoji="0" lang="en-US" sz="400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i="0" u="none" strike="noStrike" kern="1200" cap="none" spc="0" normalizeH="0" noProof="0" dirty="0" err="1">
                <a:ln>
                  <a:noFill/>
                </a:ln>
                <a:solidFill>
                  <a:prstClr val="black"/>
                </a:solidFill>
                <a:effectLst/>
                <a:uLnTx/>
                <a:uFillTx/>
                <a:latin typeface="Calibri" panose="020F0502020204030204"/>
                <a:ea typeface="+mn-ea"/>
                <a:cs typeface="+mn-cs"/>
              </a:rPr>
              <a:t>Yinghui</a:t>
            </a:r>
            <a:r>
              <a:rPr kumimoji="0" lang="en-US" sz="4000" i="0" u="none" strike="noStrike" kern="1200" cap="none" spc="0" normalizeH="0" noProof="0" dirty="0">
                <a:ln>
                  <a:noFill/>
                </a:ln>
                <a:solidFill>
                  <a:prstClr val="black"/>
                </a:solidFill>
                <a:effectLst/>
                <a:uLnTx/>
                <a:uFillTx/>
                <a:latin typeface="Calibri" panose="020F0502020204030204"/>
                <a:ea typeface="+mn-ea"/>
                <a:cs typeface="+mn-cs"/>
              </a:rPr>
              <a:t> Wu, </a:t>
            </a:r>
            <a:r>
              <a:rPr kumimoji="0" lang="en-US" sz="4000" i="0" u="none" strike="noStrike" kern="1200" cap="none" spc="0" normalizeH="0" baseline="0" noProof="0" dirty="0">
                <a:ln>
                  <a:noFill/>
                </a:ln>
                <a:solidFill>
                  <a:prstClr val="black"/>
                </a:solidFill>
                <a:effectLst/>
                <a:uLnTx/>
                <a:uFillTx/>
                <a:latin typeface="Calibri" panose="020F0502020204030204"/>
                <a:ea typeface="+mn-ea"/>
                <a:cs typeface="+mn-cs"/>
              </a:rPr>
              <a:t> Francesco </a:t>
            </a:r>
            <a:r>
              <a:rPr kumimoji="0" lang="en-US" sz="4000" i="0" u="none" strike="noStrike" kern="1200" cap="none" spc="0" normalizeH="0" baseline="0" noProof="0" dirty="0" err="1">
                <a:ln>
                  <a:noFill/>
                </a:ln>
                <a:solidFill>
                  <a:prstClr val="black"/>
                </a:solidFill>
                <a:effectLst/>
                <a:uLnTx/>
                <a:uFillTx/>
                <a:latin typeface="Calibri" panose="020F0502020204030204"/>
                <a:ea typeface="+mn-ea"/>
                <a:cs typeface="+mn-cs"/>
              </a:rPr>
              <a:t>Bonchi</a:t>
            </a:r>
            <a:endParaRPr kumimoji="0" lang="en-CA" sz="40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p:cNvPicPr>
            <a:picLocks noChangeAspect="1" noChangeArrowheads="1"/>
          </p:cNvPicPr>
          <p:nvPr/>
        </p:nvPicPr>
        <p:blipFill>
          <a:blip r:embed="rId2"/>
          <a:srcRect/>
          <a:stretch>
            <a:fillRect/>
          </a:stretch>
        </p:blipFill>
        <p:spPr bwMode="auto">
          <a:xfrm>
            <a:off x="1219200" y="4572000"/>
            <a:ext cx="7712075" cy="2179637"/>
          </a:xfrm>
          <a:prstGeom prst="rect">
            <a:avLst/>
          </a:prstGeom>
          <a:noFill/>
          <a:ln w="9525">
            <a:noFill/>
            <a:miter lim="800000"/>
            <a:headEnd/>
            <a:tailEnd/>
          </a:ln>
          <a:effectLst/>
        </p:spPr>
      </p:pic>
      <p:pic>
        <p:nvPicPr>
          <p:cNvPr id="185346" name="Picture 2" descr="@GNN-Explainers"/>
          <p:cNvPicPr>
            <a:picLocks noChangeAspect="1" noChangeArrowheads="1"/>
          </p:cNvPicPr>
          <p:nvPr/>
        </p:nvPicPr>
        <p:blipFill>
          <a:blip r:embed="rId3"/>
          <a:srcRect/>
          <a:stretch>
            <a:fillRect/>
          </a:stretch>
        </p:blipFill>
        <p:spPr bwMode="auto">
          <a:xfrm>
            <a:off x="7239000" y="0"/>
            <a:ext cx="1905000" cy="1905000"/>
          </a:xfrm>
          <a:prstGeom prst="rect">
            <a:avLst/>
          </a:prstGeom>
          <a:noFill/>
        </p:spPr>
      </p:pic>
      <p:sp>
        <p:nvSpPr>
          <p:cNvPr id="4" name="Title 1"/>
          <p:cNvSpPr txBox="1">
            <a:spLocks/>
          </p:cNvSpPr>
          <p:nvPr/>
        </p:nvSpPr>
        <p:spPr>
          <a:xfrm>
            <a:off x="76200" y="304800"/>
            <a:ext cx="8610600" cy="1523495"/>
          </a:xfrm>
          <a:prstGeom prst="rect">
            <a:avLst/>
          </a:prstGeom>
        </p:spPr>
        <p:txBody>
          <a:bodyPr vert="horz" wrap="square" lIns="0" tIns="0" rIns="0" bIns="0" rtlCol="0" anchor="t">
            <a:noAutofit/>
          </a:bodyPr>
          <a:lstStyle/>
          <a:p>
            <a:pPr>
              <a:buClr>
                <a:srgbClr val="000000"/>
              </a:buClr>
              <a:buSzPct val="25000"/>
              <a:defRPr/>
            </a:pPr>
            <a:r>
              <a:rPr lang="en-US" sz="4000" b="1" dirty="0">
                <a:solidFill>
                  <a:srgbClr val="000000"/>
                </a:solidFill>
                <a:ea typeface="Calibri"/>
                <a:cs typeface="Calibri"/>
                <a:sym typeface="Calibri"/>
              </a:rPr>
              <a:t>Tutorial: GNN Explainers 2.0: User-centric and Data Driven Insights</a:t>
            </a:r>
          </a:p>
        </p:txBody>
      </p:sp>
      <p:pic>
        <p:nvPicPr>
          <p:cNvPr id="9" name="Picture 1"/>
          <p:cNvPicPr>
            <a:picLocks noChangeAspect="1" noChangeArrowheads="1"/>
          </p:cNvPicPr>
          <p:nvPr/>
        </p:nvPicPr>
        <p:blipFill>
          <a:blip r:embed="rId4"/>
          <a:srcRect/>
          <a:stretch>
            <a:fillRect/>
          </a:stretch>
        </p:blipFill>
        <p:spPr bwMode="auto">
          <a:xfrm>
            <a:off x="1752600" y="1600200"/>
            <a:ext cx="925706" cy="930275"/>
          </a:xfrm>
          <a:prstGeom prst="rect">
            <a:avLst/>
          </a:prstGeom>
          <a:noFill/>
          <a:ln w="9525">
            <a:noFill/>
            <a:miter lim="800000"/>
            <a:headEnd/>
            <a:tailEnd/>
          </a:ln>
          <a:effectLst/>
        </p:spPr>
      </p:pic>
      <p:pic>
        <p:nvPicPr>
          <p:cNvPr id="10" name="Picture 2"/>
          <p:cNvPicPr>
            <a:picLocks noChangeAspect="1" noChangeArrowheads="1"/>
          </p:cNvPicPr>
          <p:nvPr/>
        </p:nvPicPr>
        <p:blipFill>
          <a:blip r:embed="rId5"/>
          <a:srcRect/>
          <a:stretch>
            <a:fillRect/>
          </a:stretch>
        </p:blipFill>
        <p:spPr bwMode="auto">
          <a:xfrm>
            <a:off x="4034418" y="1676400"/>
            <a:ext cx="918582" cy="892175"/>
          </a:xfrm>
          <a:prstGeom prst="rect">
            <a:avLst/>
          </a:prstGeom>
          <a:noFill/>
          <a:ln w="9525">
            <a:noFill/>
            <a:miter lim="800000"/>
            <a:headEnd/>
            <a:tailEnd/>
          </a:ln>
          <a:effectLst/>
        </p:spPr>
      </p:pic>
      <p:pic>
        <p:nvPicPr>
          <p:cNvPr id="11" name="Picture 3"/>
          <p:cNvPicPr>
            <a:picLocks noChangeAspect="1" noChangeArrowheads="1"/>
          </p:cNvPicPr>
          <p:nvPr/>
        </p:nvPicPr>
        <p:blipFill>
          <a:blip r:embed="rId6"/>
          <a:srcRect/>
          <a:stretch>
            <a:fillRect/>
          </a:stretch>
        </p:blipFill>
        <p:spPr bwMode="auto">
          <a:xfrm>
            <a:off x="6400800" y="1676400"/>
            <a:ext cx="812331" cy="808037"/>
          </a:xfrm>
          <a:prstGeom prst="rect">
            <a:avLst/>
          </a:prstGeom>
          <a:noFill/>
          <a:ln w="9525">
            <a:noFill/>
            <a:miter lim="800000"/>
            <a:headEnd/>
            <a:tailEnd/>
          </a:ln>
          <a:effectLst/>
        </p:spPr>
      </p:pic>
      <p:pic>
        <p:nvPicPr>
          <p:cNvPr id="12" name="Picture 4"/>
          <p:cNvPicPr>
            <a:picLocks noChangeAspect="1" noChangeArrowheads="1"/>
          </p:cNvPicPr>
          <p:nvPr/>
        </p:nvPicPr>
        <p:blipFill>
          <a:blip r:embed="rId7"/>
          <a:srcRect/>
          <a:stretch>
            <a:fillRect/>
          </a:stretch>
        </p:blipFill>
        <p:spPr bwMode="auto">
          <a:xfrm>
            <a:off x="4213225" y="3657600"/>
            <a:ext cx="892175" cy="892175"/>
          </a:xfrm>
          <a:prstGeom prst="rect">
            <a:avLst/>
          </a:prstGeom>
          <a:noFill/>
          <a:ln w="9525">
            <a:noFill/>
            <a:miter lim="800000"/>
            <a:headEnd/>
            <a:tailEnd/>
          </a:ln>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9"/>
          <p:cNvSpPr txBox="1"/>
          <p:nvPr/>
        </p:nvSpPr>
        <p:spPr>
          <a:xfrm>
            <a:off x="102809" y="11882"/>
            <a:ext cx="8888791" cy="453647"/>
          </a:xfrm>
          <a:prstGeom prst="rect">
            <a:avLst/>
          </a:prstGeom>
          <a:noFill/>
          <a:ln>
            <a:noFill/>
          </a:ln>
        </p:spPr>
        <p:txBody>
          <a:bodyPr lIns="0" tIns="0" rIns="0" bIns="0" anchor="t" anchorCtr="0">
            <a:noAutofit/>
          </a:bodyPr>
          <a:lstStyle/>
          <a:p>
            <a:pPr marL="311089" indent="-311089">
              <a:lnSpc>
                <a:spcPct val="102000"/>
              </a:lnSpc>
              <a:buClr>
                <a:srgbClr val="FF00FF"/>
              </a:buClr>
              <a:buSzPct val="25000"/>
            </a:pPr>
            <a:r>
              <a:rPr lang="en-US" sz="3266" b="1" dirty="0">
                <a:solidFill>
                  <a:srgbClr val="00B0F0"/>
                </a:solidFill>
                <a:ea typeface="Calibri"/>
                <a:cs typeface="Calibri"/>
                <a:sym typeface="Calibri"/>
              </a:rPr>
              <a:t>Interpretability vs. Explainability</a:t>
            </a:r>
          </a:p>
          <a:p>
            <a:pPr marL="311089" indent="-311089">
              <a:lnSpc>
                <a:spcPct val="102000"/>
              </a:lnSpc>
              <a:buClr>
                <a:srgbClr val="FF00FF"/>
              </a:buClr>
              <a:buSzPct val="25000"/>
            </a:pPr>
            <a:r>
              <a:rPr lang="en-US" sz="3266" b="1" dirty="0">
                <a:solidFill>
                  <a:srgbClr val="00B0F0"/>
                </a:solidFill>
                <a:ea typeface="Calibri"/>
                <a:cs typeface="Calibri"/>
                <a:sym typeface="Calibri"/>
              </a:rPr>
              <a:t> </a:t>
            </a:r>
          </a:p>
          <a:p>
            <a:pPr marL="311089" indent="-311089">
              <a:lnSpc>
                <a:spcPct val="102000"/>
              </a:lnSpc>
              <a:buClr>
                <a:srgbClr val="FF00FF"/>
              </a:buClr>
              <a:buSzPct val="25000"/>
            </a:pPr>
            <a:endParaRPr lang="en-US" sz="2000" b="1" dirty="0">
              <a:solidFill>
                <a:srgbClr val="FFC000"/>
              </a:solidFill>
              <a:ea typeface="Calibri"/>
              <a:cs typeface="Calibri"/>
              <a:sym typeface="Calibri"/>
            </a:endParaRPr>
          </a:p>
        </p:txBody>
      </p:sp>
      <p:sp>
        <p:nvSpPr>
          <p:cNvPr id="10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10 </a:t>
            </a:r>
          </a:p>
        </p:txBody>
      </p:sp>
      <p:sp>
        <p:nvSpPr>
          <p:cNvPr id="7" name="Rectangle 6">
            <a:extLst>
              <a:ext uri="{FF2B5EF4-FFF2-40B4-BE49-F238E27FC236}">
                <a16:creationId xmlns:a16="http://schemas.microsoft.com/office/drawing/2014/main" id="{63709975-4FE5-7014-BDC1-F4F1494AF9BB}"/>
              </a:ext>
            </a:extLst>
          </p:cNvPr>
          <p:cNvSpPr/>
          <p:nvPr/>
        </p:nvSpPr>
        <p:spPr>
          <a:xfrm>
            <a:off x="228600" y="838200"/>
            <a:ext cx="8271523" cy="1477328"/>
          </a:xfrm>
          <a:prstGeom prst="rect">
            <a:avLst/>
          </a:prstGeom>
        </p:spPr>
        <p:txBody>
          <a:bodyPr wrap="square">
            <a:spAutoFit/>
          </a:bodyPr>
          <a:lstStyle/>
          <a:p>
            <a:pPr>
              <a:buFont typeface="Arial" pitchFamily="34" charset="0"/>
              <a:buChar char="•"/>
            </a:pPr>
            <a:r>
              <a:rPr lang="en-US" dirty="0"/>
              <a:t> Often used interchangeably. </a:t>
            </a:r>
          </a:p>
          <a:p>
            <a:pPr>
              <a:buFont typeface="Arial" pitchFamily="34" charset="0"/>
              <a:buChar char="•"/>
            </a:pPr>
            <a:endParaRPr lang="en-US" dirty="0"/>
          </a:p>
          <a:p>
            <a:pPr>
              <a:buFont typeface="Arial" pitchFamily="34" charset="0"/>
              <a:buChar char="•"/>
            </a:pPr>
            <a:r>
              <a:rPr lang="en-US" dirty="0"/>
              <a:t> Interpretability concerns the understanding (of inner workings) of the model by AI experts and researchers, while explainability focuses on explaining the decisions made to end users.</a:t>
            </a:r>
            <a:endParaRPr lang="en-SG" dirty="0"/>
          </a:p>
        </p:txBody>
      </p:sp>
      <p:sp>
        <p:nvSpPr>
          <p:cNvPr id="8" name="Rounded Rectangle 15">
            <a:extLst>
              <a:ext uri="{FF2B5EF4-FFF2-40B4-BE49-F238E27FC236}">
                <a16:creationId xmlns:a16="http://schemas.microsoft.com/office/drawing/2014/main" id="{257FEE2F-B441-5AD8-BFA6-432EF5BDAA7C}"/>
              </a:ext>
            </a:extLst>
          </p:cNvPr>
          <p:cNvSpPr/>
          <p:nvPr/>
        </p:nvSpPr>
        <p:spPr>
          <a:xfrm rot="19968229">
            <a:off x="2304135" y="3322338"/>
            <a:ext cx="5247681" cy="1567733"/>
          </a:xfrm>
          <a:prstGeom prst="roundRect">
            <a:avLst/>
          </a:prstGeom>
          <a:solidFill>
            <a:schemeClr val="accent1">
              <a:lumMod val="40000"/>
              <a:lumOff val="60000"/>
            </a:schemeClr>
          </a:solidFill>
          <a:effectLst>
            <a:innerShdw blurRad="63500" dist="50800" dir="2700000">
              <a:srgbClr val="FF66CC">
                <a:alpha val="45000"/>
              </a:srgbClr>
            </a:innerShdw>
          </a:effectLst>
          <a:scene3d>
            <a:camera prst="orthographicFront"/>
            <a:lightRig rig="chilly" dir="t"/>
          </a:scene3d>
          <a:sp3d contourW="12700" prstMaterial="dkEdge">
            <a:bevelT prst="relaxedInset"/>
            <a:bevelB w="114300" prst="artDeco"/>
            <a:contourClr>
              <a:srgbClr val="FF66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Tx/>
              <a:buChar char="-"/>
            </a:pPr>
            <a:r>
              <a:rPr lang="en-US" sz="2400" b="1" dirty="0">
                <a:solidFill>
                  <a:schemeClr val="tx1"/>
                </a:solidFill>
                <a:latin typeface="Calibri" panose="020F0502020204030204" pitchFamily="34" charset="0"/>
                <a:cs typeface="Calibri" panose="020F0502020204030204" pitchFamily="34" charset="0"/>
              </a:rPr>
              <a:t> We focus on GNN Explainability</a:t>
            </a:r>
          </a:p>
        </p:txBody>
      </p:sp>
    </p:spTree>
    <p:extLst>
      <p:ext uri="{BB962C8B-B14F-4D97-AF65-F5344CB8AC3E}">
        <p14:creationId xmlns:p14="http://schemas.microsoft.com/office/powerpoint/2010/main" val="9241107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14356"/>
          </a:xfrm>
        </p:spPr>
        <p:txBody>
          <a:bodyPr>
            <a:normAutofit fontScale="90000"/>
          </a:bodyPr>
          <a:lstStyle/>
          <a:p>
            <a:r>
              <a:rPr lang="en-US" b="1" dirty="0">
                <a:solidFill>
                  <a:srgbClr val="00B0F0"/>
                </a:solidFill>
              </a:rPr>
              <a:t>Top-1 Local &amp; Global Counterfactual Evidences</a:t>
            </a:r>
            <a:endParaRPr lang="en-SG" b="1" dirty="0">
              <a:solidFill>
                <a:srgbClr val="00B0F0"/>
              </a:solidFill>
            </a:endParaRPr>
          </a:p>
        </p:txBody>
      </p:sp>
      <p:sp>
        <p:nvSpPr>
          <p:cNvPr id="4"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99 </a:t>
            </a:r>
          </a:p>
        </p:txBody>
      </p:sp>
      <p:sp>
        <p:nvSpPr>
          <p:cNvPr id="5" name="Google Shape;148;g37172c77cda_0_42"/>
          <p:cNvSpPr txBox="1">
            <a:spLocks/>
          </p:cNvSpPr>
          <p:nvPr/>
        </p:nvSpPr>
        <p:spPr>
          <a:xfrm>
            <a:off x="228600" y="1295400"/>
            <a:ext cx="8610600" cy="5181600"/>
          </a:xfrm>
          <a:prstGeom prst="rect">
            <a:avLst/>
          </a:prstGeom>
        </p:spPr>
        <p:txBody>
          <a:bodyPr spcFirstLastPara="1" vert="horz" wrap="square" lIns="0" tIns="45700" rIns="0" bIns="45700" rtlCol="0" anchor="t" anchorCtr="0">
            <a:normAutofit fontScale="85000" lnSpcReduction="20000"/>
          </a:bodyPr>
          <a:lstStyle/>
          <a:p>
            <a:pPr marL="0" marR="0" lvl="0" indent="0" algn="l" defTabSz="914400" rtl="0" eaLnBrk="1" fontAlgn="auto" latinLnBrk="0" hangingPunct="1">
              <a:lnSpc>
                <a:spcPct val="100000"/>
              </a:lnSpc>
              <a:spcBef>
                <a:spcPts val="1000"/>
              </a:spcBef>
              <a:spcAft>
                <a:spcPts val="0"/>
              </a:spcAft>
              <a:buClrTx/>
              <a:buSzTx/>
              <a:buFont typeface="Arial" pitchFamily="34" charset="0"/>
              <a:buNone/>
              <a:tabLst/>
              <a:defRPr/>
            </a:pPr>
            <a:r>
              <a:rPr kumimoji="0" lang="en-US" sz="2400" b="1" i="1" u="sng" strike="noStrike" kern="1200" cap="none" spc="0" normalizeH="0" baseline="0" noProof="0" dirty="0">
                <a:ln>
                  <a:noFill/>
                </a:ln>
                <a:solidFill>
                  <a:schemeClr val="tx1"/>
                </a:solidFill>
                <a:effectLst/>
                <a:uLnTx/>
                <a:uFillTx/>
                <a:latin typeface="+mn-lt"/>
                <a:ea typeface="+mn-ea"/>
                <a:cs typeface="+mn-cs"/>
              </a:rPr>
              <a:t>Top-1 Local Counterfactual Evidence</a:t>
            </a:r>
            <a:r>
              <a:rPr kumimoji="0" lang="en-US" sz="2400" b="0" i="0" u="none" strike="noStrike" kern="1200" cap="none" spc="0" normalizeH="0" baseline="0" noProof="0" dirty="0">
                <a:ln>
                  <a:noFill/>
                </a:ln>
                <a:solidFill>
                  <a:schemeClr val="tx1"/>
                </a:solidFill>
                <a:effectLst/>
                <a:uLnTx/>
                <a:uFillTx/>
                <a:latin typeface="+mn-lt"/>
                <a:ea typeface="+mn-ea"/>
                <a:cs typeface="+mn-cs"/>
              </a:rPr>
              <a:t>:</a:t>
            </a:r>
          </a:p>
          <a:p>
            <a:pPr marL="0" marR="0" lvl="0" indent="0" algn="l" defTabSz="914400" rtl="0" eaLnBrk="1" fontAlgn="auto" latinLnBrk="0" hangingPunct="1">
              <a:lnSpc>
                <a:spcPct val="100000"/>
              </a:lnSpc>
              <a:spcBef>
                <a:spcPts val="1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Given a query node 𝑣, the top-1 local CE is a node 𝑢 that:</a:t>
            </a:r>
          </a:p>
          <a:p>
            <a:pPr marL="0" marR="0" lvl="0" indent="0" algn="l" defTabSz="914400" rtl="0" eaLnBrk="1" fontAlgn="auto" latinLnBrk="0" hangingPunct="1">
              <a:lnSpc>
                <a:spcPct val="100000"/>
              </a:lnSpc>
              <a:spcBef>
                <a:spcPts val="1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457200" marR="0" lvl="0" indent="-358140" algn="l" defTabSz="914400" rtl="0" eaLnBrk="1" fontAlgn="auto" latinLnBrk="0" hangingPunct="1">
              <a:lnSpc>
                <a:spcPct val="100000"/>
              </a:lnSpc>
              <a:spcBef>
                <a:spcPts val="1000"/>
              </a:spcBef>
              <a:spcAft>
                <a:spcPts val="0"/>
              </a:spcAft>
              <a:buClrTx/>
              <a:buSzPct val="100000"/>
              <a:buFont typeface="Arial"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has a different predicted label </a:t>
            </a:r>
            <a:r>
              <a:rPr kumimoji="0" lang="en-US" sz="2400" b="0" i="0" u="none" strike="noStrike" kern="1200" cap="none" spc="0" normalizeH="0" baseline="0" noProof="0" dirty="0" err="1">
                <a:ln>
                  <a:noFill/>
                </a:ln>
                <a:solidFill>
                  <a:schemeClr val="tx1"/>
                </a:solidFill>
                <a:effectLst/>
                <a:uLnTx/>
                <a:uFillTx/>
                <a:latin typeface="+mn-lt"/>
                <a:ea typeface="+mn-ea"/>
                <a:cs typeface="+mn-cs"/>
              </a:rPr>
              <a:t>w.r.t</a:t>
            </a:r>
            <a:r>
              <a:rPr kumimoji="0" lang="en-US" sz="2400" b="0" i="0" u="none" strike="noStrike" kern="1200" cap="none" spc="0" normalizeH="0" baseline="0" noProof="0" dirty="0">
                <a:ln>
                  <a:noFill/>
                </a:ln>
                <a:solidFill>
                  <a:schemeClr val="tx1"/>
                </a:solidFill>
                <a:effectLst/>
                <a:uLnTx/>
                <a:uFillTx/>
                <a:latin typeface="+mn-lt"/>
                <a:ea typeface="+mn-ea"/>
                <a:cs typeface="+mn-cs"/>
              </a:rPr>
              <a:t>. 𝑣;</a:t>
            </a:r>
          </a:p>
          <a:p>
            <a:pPr marL="457200" marR="0" lvl="0" indent="-358140" algn="l" defTabSz="914400" rtl="0" eaLnBrk="1" fontAlgn="auto" latinLnBrk="0" hangingPunct="1">
              <a:lnSpc>
                <a:spcPct val="100000"/>
              </a:lnSpc>
              <a:spcBef>
                <a:spcPts val="1000"/>
              </a:spcBef>
              <a:spcAft>
                <a:spcPts val="0"/>
              </a:spcAft>
              <a:buClrTx/>
              <a:buSzPct val="100000"/>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457200" marR="0" lvl="0" indent="-358140" algn="l" defTabSz="914400" rtl="0" eaLnBrk="1" fontAlgn="auto" latinLnBrk="0" hangingPunct="1">
              <a:lnSpc>
                <a:spcPct val="100000"/>
              </a:lnSpc>
              <a:spcBef>
                <a:spcPts val="0"/>
              </a:spcBef>
              <a:spcAft>
                <a:spcPts val="0"/>
              </a:spcAft>
              <a:buClrTx/>
              <a:buSzPct val="100000"/>
              <a:buFont typeface="Arial"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attains the highest similarity score 𝐾𝑆(𝑣, 𝑢) compared to all other nodes in the test set.  </a:t>
            </a:r>
          </a:p>
          <a:p>
            <a:pPr marL="457200" marR="0" lvl="0" indent="-358140" algn="l" defTabSz="914400" rtl="0" eaLnBrk="1" fontAlgn="auto" latinLnBrk="0" hangingPunct="1">
              <a:lnSpc>
                <a:spcPct val="100000"/>
              </a:lnSpc>
              <a:spcBef>
                <a:spcPts val="0"/>
              </a:spcBef>
              <a:spcAft>
                <a:spcPts val="0"/>
              </a:spcAft>
              <a:buClrTx/>
              <a:buSzPct val="100000"/>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itchFamily="34" charset="0"/>
              <a:buNone/>
              <a:tabLst/>
              <a:defRPr/>
            </a:pPr>
            <a:r>
              <a:rPr kumimoji="0" lang="en-US" sz="2400" b="1" i="1" u="sng" strike="noStrike" kern="1200" cap="none" spc="0" normalizeH="0" baseline="0" noProof="0" dirty="0">
                <a:ln>
                  <a:noFill/>
                </a:ln>
                <a:solidFill>
                  <a:schemeClr val="tx1"/>
                </a:solidFill>
                <a:effectLst/>
                <a:uLnTx/>
                <a:uFillTx/>
                <a:latin typeface="+mn-lt"/>
                <a:ea typeface="+mn-ea"/>
                <a:cs typeface="+mn-cs"/>
              </a:rPr>
              <a:t>Top-1 Global Counterfactual Evidence</a:t>
            </a:r>
            <a:r>
              <a:rPr kumimoji="0" lang="en-US" sz="2400" b="0" i="0" u="none" strike="noStrike" kern="1200" cap="none" spc="0" normalizeH="0" baseline="0" noProof="0" dirty="0">
                <a:ln>
                  <a:noFill/>
                </a:ln>
                <a:solidFill>
                  <a:schemeClr val="tx1"/>
                </a:solidFill>
                <a:effectLst/>
                <a:uLnTx/>
                <a:uFillTx/>
                <a:latin typeface="+mn-lt"/>
                <a:ea typeface="+mn-ea"/>
                <a:cs typeface="+mn-cs"/>
              </a:rPr>
              <a:t>:</a:t>
            </a:r>
          </a:p>
          <a:p>
            <a:pPr marL="0" marR="0" lvl="0" indent="0" algn="l" defTabSz="914400" rtl="0" eaLnBrk="1" fontAlgn="auto" latinLnBrk="0" hangingPunct="1">
              <a:lnSpc>
                <a:spcPct val="100000"/>
              </a:lnSpc>
              <a:spcBef>
                <a:spcPts val="1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Given a test set, the top-1 global CE is a pair of nodes (𝑣, 𝑢) such that:</a:t>
            </a:r>
          </a:p>
          <a:p>
            <a:pPr marL="0" marR="0" lvl="0" indent="0" algn="l" defTabSz="914400" rtl="0" eaLnBrk="1" fontAlgn="auto" latinLnBrk="0" hangingPunct="1">
              <a:lnSpc>
                <a:spcPct val="100000"/>
              </a:lnSpc>
              <a:spcBef>
                <a:spcPts val="1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457200" marR="0" lvl="0" indent="-358140" algn="l" defTabSz="914400" rtl="0" eaLnBrk="1" fontAlgn="auto" latinLnBrk="0" hangingPunct="1">
              <a:lnSpc>
                <a:spcPct val="100000"/>
              </a:lnSpc>
              <a:spcBef>
                <a:spcPts val="1000"/>
              </a:spcBef>
              <a:spcAft>
                <a:spcPts val="0"/>
              </a:spcAft>
              <a:buClrTx/>
              <a:buSzPct val="100000"/>
              <a:buFont typeface="Arial"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𝑣 and 𝑢 have different predicted labels;</a:t>
            </a:r>
          </a:p>
          <a:p>
            <a:pPr marL="457200" marR="0" lvl="0" indent="-358140" algn="l" defTabSz="914400" rtl="0" eaLnBrk="1" fontAlgn="auto" latinLnBrk="0" hangingPunct="1">
              <a:lnSpc>
                <a:spcPct val="100000"/>
              </a:lnSpc>
              <a:spcBef>
                <a:spcPts val="1000"/>
              </a:spcBef>
              <a:spcAft>
                <a:spcPts val="0"/>
              </a:spcAft>
              <a:buClrTx/>
              <a:buSzPct val="100000"/>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457200" marR="0" lvl="0" indent="-358140" algn="l" defTabSz="914400" rtl="0" eaLnBrk="1" fontAlgn="auto" latinLnBrk="0" hangingPunct="1">
              <a:lnSpc>
                <a:spcPct val="100000"/>
              </a:lnSpc>
              <a:spcBef>
                <a:spcPts val="0"/>
              </a:spcBef>
              <a:spcAft>
                <a:spcPts val="0"/>
              </a:spcAft>
              <a:buClrTx/>
              <a:buSzPct val="100000"/>
              <a:buFont typeface="Arial"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the pair has the highest similarity score 𝐾𝑆(𝑣, 𝑢) among all possible node pairs in the test set.</a:t>
            </a:r>
          </a:p>
        </p:txBody>
      </p:sp>
    </p:spTree>
    <p:extLst>
      <p:ext uri="{BB962C8B-B14F-4D97-AF65-F5344CB8AC3E}">
        <p14:creationId xmlns:p14="http://schemas.microsoft.com/office/powerpoint/2010/main" val="9241107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382000" cy="714356"/>
          </a:xfrm>
        </p:spPr>
        <p:txBody>
          <a:bodyPr>
            <a:normAutofit fontScale="90000"/>
          </a:bodyPr>
          <a:lstStyle/>
          <a:p>
            <a:r>
              <a:rPr lang="en-US" b="1" dirty="0">
                <a:solidFill>
                  <a:srgbClr val="00B0F0"/>
                </a:solidFill>
              </a:rPr>
              <a:t>Algorithm: Supplementary Partitioning</a:t>
            </a:r>
            <a:endParaRPr lang="en-SG" b="1" dirty="0">
              <a:solidFill>
                <a:srgbClr val="00B0F0"/>
              </a:solidFill>
            </a:endParaRPr>
          </a:p>
        </p:txBody>
      </p:sp>
      <p:sp>
        <p:nvSpPr>
          <p:cNvPr id="4"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100 </a:t>
            </a:r>
          </a:p>
        </p:txBody>
      </p:sp>
      <p:pic>
        <p:nvPicPr>
          <p:cNvPr id="7" name="Picture 6">
            <a:extLst>
              <a:ext uri="{FF2B5EF4-FFF2-40B4-BE49-F238E27FC236}">
                <a16:creationId xmlns:a16="http://schemas.microsoft.com/office/drawing/2014/main" id="{FFC17F8B-AA77-F70B-143F-24ACF2C7958F}"/>
              </a:ext>
            </a:extLst>
          </p:cNvPr>
          <p:cNvPicPr>
            <a:picLocks noChangeAspect="1"/>
          </p:cNvPicPr>
          <p:nvPr/>
        </p:nvPicPr>
        <p:blipFill>
          <a:blip r:embed="rId2"/>
          <a:srcRect/>
          <a:stretch/>
        </p:blipFill>
        <p:spPr>
          <a:xfrm>
            <a:off x="152400" y="1143000"/>
            <a:ext cx="8680221" cy="2971800"/>
          </a:xfrm>
          <a:prstGeom prst="rect">
            <a:avLst/>
          </a:prstGeom>
        </p:spPr>
      </p:pic>
      <p:pic>
        <p:nvPicPr>
          <p:cNvPr id="3074" name="Picture 2"/>
          <p:cNvPicPr>
            <a:picLocks noChangeAspect="1" noChangeArrowheads="1"/>
          </p:cNvPicPr>
          <p:nvPr/>
        </p:nvPicPr>
        <p:blipFill>
          <a:blip r:embed="rId3"/>
          <a:srcRect/>
          <a:stretch>
            <a:fillRect/>
          </a:stretch>
        </p:blipFill>
        <p:spPr bwMode="auto">
          <a:xfrm>
            <a:off x="76200" y="4419600"/>
            <a:ext cx="8900321" cy="1447800"/>
          </a:xfrm>
          <a:prstGeom prst="rect">
            <a:avLst/>
          </a:prstGeom>
          <a:noFill/>
          <a:ln w="9525">
            <a:noFill/>
            <a:miter lim="800000"/>
            <a:headEnd/>
            <a:tailEnd/>
          </a:ln>
          <a:effectLst/>
        </p:spPr>
      </p:pic>
    </p:spTree>
    <p:extLst>
      <p:ext uri="{BB962C8B-B14F-4D97-AF65-F5344CB8AC3E}">
        <p14:creationId xmlns:p14="http://schemas.microsoft.com/office/powerpoint/2010/main" val="9241107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382000" cy="714356"/>
          </a:xfrm>
        </p:spPr>
        <p:txBody>
          <a:bodyPr>
            <a:normAutofit fontScale="90000"/>
          </a:bodyPr>
          <a:lstStyle/>
          <a:p>
            <a:r>
              <a:rPr lang="en-US" b="1" dirty="0">
                <a:solidFill>
                  <a:srgbClr val="00B0F0"/>
                </a:solidFill>
              </a:rPr>
              <a:t>Algorithm: Weighted Clustering</a:t>
            </a:r>
            <a:endParaRPr lang="en-SG" b="1" dirty="0">
              <a:solidFill>
                <a:srgbClr val="00B0F0"/>
              </a:solidFill>
            </a:endParaRPr>
          </a:p>
        </p:txBody>
      </p:sp>
      <p:sp>
        <p:nvSpPr>
          <p:cNvPr id="4"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101 </a:t>
            </a:r>
          </a:p>
        </p:txBody>
      </p:sp>
      <p:pic>
        <p:nvPicPr>
          <p:cNvPr id="6" name="Picture 5">
            <a:extLst>
              <a:ext uri="{FF2B5EF4-FFF2-40B4-BE49-F238E27FC236}">
                <a16:creationId xmlns:a16="http://schemas.microsoft.com/office/drawing/2014/main" id="{054EB23A-7B50-E5BA-D3C0-BF2BA48FA176}"/>
              </a:ext>
            </a:extLst>
          </p:cNvPr>
          <p:cNvPicPr>
            <a:picLocks noChangeAspect="1"/>
          </p:cNvPicPr>
          <p:nvPr/>
        </p:nvPicPr>
        <p:blipFill>
          <a:blip r:embed="rId2"/>
          <a:srcRect/>
          <a:stretch/>
        </p:blipFill>
        <p:spPr>
          <a:xfrm>
            <a:off x="228600" y="1066800"/>
            <a:ext cx="8686800" cy="3053281"/>
          </a:xfrm>
          <a:prstGeom prst="rect">
            <a:avLst/>
          </a:prstGeom>
        </p:spPr>
      </p:pic>
      <p:pic>
        <p:nvPicPr>
          <p:cNvPr id="4098" name="Picture 2"/>
          <p:cNvPicPr>
            <a:picLocks noChangeAspect="1" noChangeArrowheads="1"/>
          </p:cNvPicPr>
          <p:nvPr/>
        </p:nvPicPr>
        <p:blipFill>
          <a:blip r:embed="rId3"/>
          <a:srcRect/>
          <a:stretch>
            <a:fillRect/>
          </a:stretch>
        </p:blipFill>
        <p:spPr bwMode="auto">
          <a:xfrm>
            <a:off x="228600" y="4343400"/>
            <a:ext cx="8672667" cy="1905000"/>
          </a:xfrm>
          <a:prstGeom prst="rect">
            <a:avLst/>
          </a:prstGeom>
          <a:noFill/>
          <a:ln w="9525">
            <a:noFill/>
            <a:miter lim="800000"/>
            <a:headEnd/>
            <a:tailEnd/>
          </a:ln>
          <a:effectLst/>
        </p:spPr>
      </p:pic>
    </p:spTree>
    <p:extLst>
      <p:ext uri="{BB962C8B-B14F-4D97-AF65-F5344CB8AC3E}">
        <p14:creationId xmlns:p14="http://schemas.microsoft.com/office/powerpoint/2010/main" val="9241107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382000" cy="714356"/>
          </a:xfrm>
        </p:spPr>
        <p:txBody>
          <a:bodyPr>
            <a:normAutofit fontScale="90000"/>
          </a:bodyPr>
          <a:lstStyle/>
          <a:p>
            <a:r>
              <a:rPr lang="en-US" b="1" dirty="0">
                <a:solidFill>
                  <a:srgbClr val="00B0F0"/>
                </a:solidFill>
              </a:rPr>
              <a:t>Algorithm: </a:t>
            </a:r>
            <a:r>
              <a:rPr lang="en-US" b="1" dirty="0" err="1">
                <a:solidFill>
                  <a:srgbClr val="00B0F0"/>
                </a:solidFill>
              </a:rPr>
              <a:t>LocalCE</a:t>
            </a:r>
            <a:r>
              <a:rPr lang="en-US" b="1" dirty="0">
                <a:solidFill>
                  <a:srgbClr val="00B0F0"/>
                </a:solidFill>
              </a:rPr>
              <a:t>-B&amp;I</a:t>
            </a:r>
            <a:endParaRPr lang="en-SG" b="1" dirty="0">
              <a:solidFill>
                <a:srgbClr val="00B0F0"/>
              </a:solidFill>
            </a:endParaRPr>
          </a:p>
        </p:txBody>
      </p:sp>
      <p:sp>
        <p:nvSpPr>
          <p:cNvPr id="4"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102 </a:t>
            </a:r>
          </a:p>
        </p:txBody>
      </p:sp>
      <p:pic>
        <p:nvPicPr>
          <p:cNvPr id="5122" name="Picture 2"/>
          <p:cNvPicPr>
            <a:picLocks noChangeAspect="1" noChangeArrowheads="1"/>
          </p:cNvPicPr>
          <p:nvPr/>
        </p:nvPicPr>
        <p:blipFill>
          <a:blip r:embed="rId2"/>
          <a:srcRect/>
          <a:stretch>
            <a:fillRect/>
          </a:stretch>
        </p:blipFill>
        <p:spPr bwMode="auto">
          <a:xfrm>
            <a:off x="790938" y="966788"/>
            <a:ext cx="6832237" cy="5510212"/>
          </a:xfrm>
          <a:prstGeom prst="rect">
            <a:avLst/>
          </a:prstGeom>
          <a:noFill/>
          <a:ln w="9525">
            <a:noFill/>
            <a:miter lim="800000"/>
            <a:headEnd/>
            <a:tailEnd/>
          </a:ln>
          <a:effectLst/>
        </p:spPr>
      </p:pic>
    </p:spTree>
    <p:extLst>
      <p:ext uri="{BB962C8B-B14F-4D97-AF65-F5344CB8AC3E}">
        <p14:creationId xmlns:p14="http://schemas.microsoft.com/office/powerpoint/2010/main" val="92411070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382000" cy="714356"/>
          </a:xfrm>
        </p:spPr>
        <p:txBody>
          <a:bodyPr>
            <a:normAutofit fontScale="90000"/>
          </a:bodyPr>
          <a:lstStyle/>
          <a:p>
            <a:r>
              <a:rPr lang="en-US" b="1" dirty="0">
                <a:solidFill>
                  <a:srgbClr val="00B0F0"/>
                </a:solidFill>
              </a:rPr>
              <a:t>Algorithm: </a:t>
            </a:r>
            <a:r>
              <a:rPr lang="en-US" b="1" dirty="0" err="1">
                <a:solidFill>
                  <a:srgbClr val="00B0F0"/>
                </a:solidFill>
              </a:rPr>
              <a:t>GlobalCE</a:t>
            </a:r>
            <a:r>
              <a:rPr lang="en-US" b="1" dirty="0">
                <a:solidFill>
                  <a:srgbClr val="00B0F0"/>
                </a:solidFill>
              </a:rPr>
              <a:t>-B&amp;I</a:t>
            </a:r>
            <a:endParaRPr lang="en-SG" b="1" dirty="0">
              <a:solidFill>
                <a:srgbClr val="00B0F0"/>
              </a:solidFill>
            </a:endParaRPr>
          </a:p>
        </p:txBody>
      </p:sp>
      <p:sp>
        <p:nvSpPr>
          <p:cNvPr id="4"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103 </a:t>
            </a:r>
          </a:p>
        </p:txBody>
      </p:sp>
      <p:pic>
        <p:nvPicPr>
          <p:cNvPr id="6146" name="Picture 2"/>
          <p:cNvPicPr>
            <a:picLocks noChangeAspect="1" noChangeArrowheads="1"/>
          </p:cNvPicPr>
          <p:nvPr/>
        </p:nvPicPr>
        <p:blipFill>
          <a:blip r:embed="rId2"/>
          <a:srcRect/>
          <a:stretch>
            <a:fillRect/>
          </a:stretch>
        </p:blipFill>
        <p:spPr bwMode="auto">
          <a:xfrm>
            <a:off x="457200" y="1371600"/>
            <a:ext cx="8580366" cy="3908425"/>
          </a:xfrm>
          <a:prstGeom prst="rect">
            <a:avLst/>
          </a:prstGeom>
          <a:noFill/>
          <a:ln w="9525">
            <a:noFill/>
            <a:miter lim="800000"/>
            <a:headEnd/>
            <a:tailEnd/>
          </a:ln>
          <a:effectLst/>
        </p:spPr>
      </p:pic>
    </p:spTree>
    <p:extLst>
      <p:ext uri="{BB962C8B-B14F-4D97-AF65-F5344CB8AC3E}">
        <p14:creationId xmlns:p14="http://schemas.microsoft.com/office/powerpoint/2010/main" val="9241107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382000" cy="714356"/>
          </a:xfrm>
        </p:spPr>
        <p:txBody>
          <a:bodyPr>
            <a:normAutofit fontScale="90000"/>
          </a:bodyPr>
          <a:lstStyle/>
          <a:p>
            <a:r>
              <a:rPr lang="en-US" b="1" dirty="0">
                <a:solidFill>
                  <a:srgbClr val="00B0F0"/>
                </a:solidFill>
              </a:rPr>
              <a:t>Experiments: Settings</a:t>
            </a:r>
            <a:endParaRPr lang="en-SG" b="1" dirty="0">
              <a:solidFill>
                <a:srgbClr val="00B0F0"/>
              </a:solidFill>
            </a:endParaRPr>
          </a:p>
        </p:txBody>
      </p:sp>
      <p:sp>
        <p:nvSpPr>
          <p:cNvPr id="4"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104 </a:t>
            </a:r>
          </a:p>
        </p:txBody>
      </p:sp>
      <p:pic>
        <p:nvPicPr>
          <p:cNvPr id="7170" name="Picture 2"/>
          <p:cNvPicPr>
            <a:picLocks noChangeAspect="1" noChangeArrowheads="1"/>
          </p:cNvPicPr>
          <p:nvPr/>
        </p:nvPicPr>
        <p:blipFill>
          <a:blip r:embed="rId2"/>
          <a:srcRect/>
          <a:stretch>
            <a:fillRect/>
          </a:stretch>
        </p:blipFill>
        <p:spPr bwMode="auto">
          <a:xfrm>
            <a:off x="152400" y="1524000"/>
            <a:ext cx="8841209" cy="3741738"/>
          </a:xfrm>
          <a:prstGeom prst="rect">
            <a:avLst/>
          </a:prstGeom>
          <a:noFill/>
          <a:ln w="9525">
            <a:noFill/>
            <a:miter lim="800000"/>
            <a:headEnd/>
            <a:tailEnd/>
          </a:ln>
          <a:effectLst/>
        </p:spPr>
      </p:pic>
    </p:spTree>
    <p:extLst>
      <p:ext uri="{BB962C8B-B14F-4D97-AF65-F5344CB8AC3E}">
        <p14:creationId xmlns:p14="http://schemas.microsoft.com/office/powerpoint/2010/main" val="9241107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382000" cy="714356"/>
          </a:xfrm>
        </p:spPr>
        <p:txBody>
          <a:bodyPr>
            <a:normAutofit fontScale="90000"/>
          </a:bodyPr>
          <a:lstStyle/>
          <a:p>
            <a:r>
              <a:rPr lang="en-US" b="1" dirty="0">
                <a:solidFill>
                  <a:srgbClr val="00B0F0"/>
                </a:solidFill>
              </a:rPr>
              <a:t>Experiments: Effectiveness &amp; Generalizability</a:t>
            </a:r>
            <a:endParaRPr lang="en-SG" b="1" dirty="0">
              <a:solidFill>
                <a:srgbClr val="00B0F0"/>
              </a:solidFill>
            </a:endParaRPr>
          </a:p>
        </p:txBody>
      </p:sp>
      <p:sp>
        <p:nvSpPr>
          <p:cNvPr id="4"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105 </a:t>
            </a:r>
          </a:p>
        </p:txBody>
      </p:sp>
      <p:pic>
        <p:nvPicPr>
          <p:cNvPr id="8194" name="Picture 2"/>
          <p:cNvPicPr>
            <a:picLocks noChangeAspect="1" noChangeArrowheads="1"/>
          </p:cNvPicPr>
          <p:nvPr/>
        </p:nvPicPr>
        <p:blipFill>
          <a:blip r:embed="rId2"/>
          <a:srcRect/>
          <a:stretch>
            <a:fillRect/>
          </a:stretch>
        </p:blipFill>
        <p:spPr bwMode="auto">
          <a:xfrm>
            <a:off x="381000" y="1371600"/>
            <a:ext cx="8225179" cy="4999037"/>
          </a:xfrm>
          <a:prstGeom prst="rect">
            <a:avLst/>
          </a:prstGeom>
          <a:noFill/>
          <a:ln w="9525">
            <a:noFill/>
            <a:miter lim="800000"/>
            <a:headEnd/>
            <a:tailEnd/>
          </a:ln>
          <a:effectLst/>
        </p:spPr>
      </p:pic>
    </p:spTree>
    <p:extLst>
      <p:ext uri="{BB962C8B-B14F-4D97-AF65-F5344CB8AC3E}">
        <p14:creationId xmlns:p14="http://schemas.microsoft.com/office/powerpoint/2010/main" val="9241107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382000" cy="714356"/>
          </a:xfrm>
        </p:spPr>
        <p:txBody>
          <a:bodyPr>
            <a:normAutofit fontScale="90000"/>
          </a:bodyPr>
          <a:lstStyle/>
          <a:p>
            <a:r>
              <a:rPr lang="en-US" b="1" dirty="0">
                <a:solidFill>
                  <a:srgbClr val="00B0F0"/>
                </a:solidFill>
              </a:rPr>
              <a:t>Experiments: Efficiency &amp; Scalability</a:t>
            </a:r>
            <a:endParaRPr lang="en-SG" b="1" dirty="0">
              <a:solidFill>
                <a:srgbClr val="00B0F0"/>
              </a:solidFill>
            </a:endParaRPr>
          </a:p>
        </p:txBody>
      </p:sp>
      <p:sp>
        <p:nvSpPr>
          <p:cNvPr id="4"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106 </a:t>
            </a:r>
          </a:p>
        </p:txBody>
      </p:sp>
      <p:pic>
        <p:nvPicPr>
          <p:cNvPr id="9218" name="Picture 2"/>
          <p:cNvPicPr>
            <a:picLocks noChangeAspect="1" noChangeArrowheads="1"/>
          </p:cNvPicPr>
          <p:nvPr/>
        </p:nvPicPr>
        <p:blipFill>
          <a:blip r:embed="rId2"/>
          <a:srcRect/>
          <a:stretch>
            <a:fillRect/>
          </a:stretch>
        </p:blipFill>
        <p:spPr bwMode="auto">
          <a:xfrm>
            <a:off x="0" y="1676400"/>
            <a:ext cx="9069474" cy="3783013"/>
          </a:xfrm>
          <a:prstGeom prst="rect">
            <a:avLst/>
          </a:prstGeom>
          <a:noFill/>
          <a:ln w="9525">
            <a:noFill/>
            <a:miter lim="800000"/>
            <a:headEnd/>
            <a:tailEnd/>
          </a:ln>
          <a:effectLst/>
        </p:spPr>
      </p:pic>
    </p:spTree>
    <p:extLst>
      <p:ext uri="{BB962C8B-B14F-4D97-AF65-F5344CB8AC3E}">
        <p14:creationId xmlns:p14="http://schemas.microsoft.com/office/powerpoint/2010/main" val="9241107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382000" cy="714356"/>
          </a:xfrm>
        </p:spPr>
        <p:txBody>
          <a:bodyPr>
            <a:normAutofit fontScale="90000"/>
          </a:bodyPr>
          <a:lstStyle/>
          <a:p>
            <a:r>
              <a:rPr lang="en-US" b="1" dirty="0">
                <a:solidFill>
                  <a:srgbClr val="00B0F0"/>
                </a:solidFill>
              </a:rPr>
              <a:t>Applications: Revealing Unfairness of GNNs</a:t>
            </a:r>
            <a:endParaRPr lang="en-SG" b="1" dirty="0">
              <a:solidFill>
                <a:srgbClr val="00B0F0"/>
              </a:solidFill>
            </a:endParaRPr>
          </a:p>
        </p:txBody>
      </p:sp>
      <p:sp>
        <p:nvSpPr>
          <p:cNvPr id="4"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107 </a:t>
            </a:r>
          </a:p>
        </p:txBody>
      </p:sp>
      <p:pic>
        <p:nvPicPr>
          <p:cNvPr id="5" name="Picture 6">
            <a:extLst>
              <a:ext uri="{FF2B5EF4-FFF2-40B4-BE49-F238E27FC236}">
                <a16:creationId xmlns:a16="http://schemas.microsoft.com/office/drawing/2014/main" id="{6FD677B6-59B5-E36C-761E-AA5B5770D63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16217"/>
          <a:stretch>
            <a:fillRect/>
          </a:stretch>
        </p:blipFill>
        <p:spPr bwMode="auto">
          <a:xfrm>
            <a:off x="533400" y="2133600"/>
            <a:ext cx="8153400" cy="4259468"/>
          </a:xfrm>
          <a:prstGeom prst="rect">
            <a:avLst/>
          </a:prstGeom>
          <a:noFill/>
          <a:ln>
            <a:noFill/>
          </a:ln>
        </p:spPr>
      </p:pic>
      <p:sp>
        <p:nvSpPr>
          <p:cNvPr id="8" name="TextBox 7">
            <a:extLst>
              <a:ext uri="{FF2B5EF4-FFF2-40B4-BE49-F238E27FC236}">
                <a16:creationId xmlns:a16="http://schemas.microsoft.com/office/drawing/2014/main" id="{1A4F0CA1-2A61-2DB5-20B3-D3F038CEC3DA}"/>
              </a:ext>
            </a:extLst>
          </p:cNvPr>
          <p:cNvSpPr txBox="1"/>
          <p:nvPr/>
        </p:nvSpPr>
        <p:spPr>
          <a:xfrm>
            <a:off x="121945" y="1219200"/>
            <a:ext cx="8793455" cy="954107"/>
          </a:xfrm>
          <a:prstGeom prst="rect">
            <a:avLst/>
          </a:prstGeom>
          <a:noFill/>
        </p:spPr>
        <p:txBody>
          <a:bodyPr wrap="square" rtlCol="0">
            <a:spAutoFit/>
          </a:bodyPr>
          <a:lstStyle/>
          <a:p>
            <a:pPr algn="ctr"/>
            <a:r>
              <a:rPr lang="en-US" sz="2800" dirty="0"/>
              <a:t>Node features and their discrimination scores (</a:t>
            </a:r>
            <a:r>
              <a:rPr lang="en-US" sz="2800" dirty="0">
                <a:latin typeface="+mn-lt"/>
              </a:rPr>
              <a:t>DS</a:t>
            </a:r>
            <a:r>
              <a:rPr lang="en-US" sz="2800" dirty="0"/>
              <a:t>) considering </a:t>
            </a:r>
            <a:r>
              <a:rPr lang="en-US" sz="2800" dirty="0">
                <a:latin typeface="+mn-lt"/>
              </a:rPr>
              <a:t>GCN </a:t>
            </a:r>
            <a:r>
              <a:rPr lang="en-US" sz="2000" dirty="0">
                <a:latin typeface="+mn-lt"/>
              </a:rPr>
              <a:t>[ICLR17]</a:t>
            </a:r>
            <a:r>
              <a:rPr lang="en-US" sz="2800" dirty="0"/>
              <a:t> and </a:t>
            </a:r>
            <a:r>
              <a:rPr lang="en-US" sz="2800" dirty="0" err="1">
                <a:latin typeface="+mn-lt"/>
              </a:rPr>
              <a:t>FairGNN</a:t>
            </a:r>
            <a:r>
              <a:rPr lang="en-US" sz="2800" dirty="0">
                <a:latin typeface="+mn-lt"/>
              </a:rPr>
              <a:t> </a:t>
            </a:r>
            <a:r>
              <a:rPr lang="en-US" sz="2000" dirty="0"/>
              <a:t>[WSDM21]</a:t>
            </a:r>
            <a:r>
              <a:rPr lang="en-US" sz="2800" dirty="0"/>
              <a:t>: </a:t>
            </a:r>
            <a:r>
              <a:rPr lang="en-US" sz="2800" i="1" dirty="0"/>
              <a:t>Bail</a:t>
            </a:r>
            <a:r>
              <a:rPr lang="en-US" sz="2800" dirty="0"/>
              <a:t> dataset.</a:t>
            </a:r>
          </a:p>
        </p:txBody>
      </p:sp>
      <p:sp>
        <p:nvSpPr>
          <p:cNvPr id="11" name="Frame 10">
            <a:extLst>
              <a:ext uri="{FF2B5EF4-FFF2-40B4-BE49-F238E27FC236}">
                <a16:creationId xmlns:a16="http://schemas.microsoft.com/office/drawing/2014/main" id="{0E844F03-8941-02A1-6318-AA8E8F49F820}"/>
              </a:ext>
            </a:extLst>
          </p:cNvPr>
          <p:cNvSpPr/>
          <p:nvPr/>
        </p:nvSpPr>
        <p:spPr bwMode="auto">
          <a:xfrm>
            <a:off x="859097" y="2883802"/>
            <a:ext cx="3103303" cy="468998"/>
          </a:xfrm>
          <a:prstGeom prst="frame">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863600"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a:ln>
                <a:noFill/>
              </a:ln>
              <a:solidFill>
                <a:schemeClr val="tx1"/>
              </a:solidFill>
              <a:effectLst/>
              <a:latin typeface="Times New Roman" pitchFamily="18" charset="0"/>
            </a:endParaRPr>
          </a:p>
        </p:txBody>
      </p:sp>
      <p:sp>
        <p:nvSpPr>
          <p:cNvPr id="12" name="Frame 11">
            <a:extLst>
              <a:ext uri="{FF2B5EF4-FFF2-40B4-BE49-F238E27FC236}">
                <a16:creationId xmlns:a16="http://schemas.microsoft.com/office/drawing/2014/main" id="{0E844F03-8941-02A1-6318-AA8E8F49F820}"/>
              </a:ext>
            </a:extLst>
          </p:cNvPr>
          <p:cNvSpPr/>
          <p:nvPr/>
        </p:nvSpPr>
        <p:spPr bwMode="auto">
          <a:xfrm>
            <a:off x="4724400" y="4572000"/>
            <a:ext cx="3103303" cy="468998"/>
          </a:xfrm>
          <a:prstGeom prst="frame">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863600"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9241107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382000" cy="714356"/>
          </a:xfrm>
        </p:spPr>
        <p:txBody>
          <a:bodyPr>
            <a:normAutofit fontScale="90000"/>
          </a:bodyPr>
          <a:lstStyle/>
          <a:p>
            <a:r>
              <a:rPr lang="en-US" b="1" dirty="0">
                <a:solidFill>
                  <a:srgbClr val="00B0F0"/>
                </a:solidFill>
              </a:rPr>
              <a:t>Applications: Verifying Prediction Errors</a:t>
            </a:r>
            <a:endParaRPr lang="en-SG" b="1" dirty="0">
              <a:solidFill>
                <a:srgbClr val="00B0F0"/>
              </a:solidFill>
            </a:endParaRPr>
          </a:p>
        </p:txBody>
      </p:sp>
      <p:sp>
        <p:nvSpPr>
          <p:cNvPr id="4"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108 </a:t>
            </a:r>
          </a:p>
        </p:txBody>
      </p:sp>
      <p:pic>
        <p:nvPicPr>
          <p:cNvPr id="10242" name="Picture 2"/>
          <p:cNvPicPr>
            <a:picLocks noChangeAspect="1" noChangeArrowheads="1"/>
          </p:cNvPicPr>
          <p:nvPr/>
        </p:nvPicPr>
        <p:blipFill>
          <a:blip r:embed="rId2"/>
          <a:srcRect/>
          <a:stretch>
            <a:fillRect/>
          </a:stretch>
        </p:blipFill>
        <p:spPr bwMode="auto">
          <a:xfrm>
            <a:off x="296334" y="1143000"/>
            <a:ext cx="8542866" cy="4876800"/>
          </a:xfrm>
          <a:prstGeom prst="rect">
            <a:avLst/>
          </a:prstGeom>
          <a:noFill/>
          <a:ln w="9525">
            <a:noFill/>
            <a:miter lim="800000"/>
            <a:headEnd/>
            <a:tailEnd/>
          </a:ln>
          <a:effectLst/>
        </p:spPr>
      </p:pic>
    </p:spTree>
    <p:extLst>
      <p:ext uri="{BB962C8B-B14F-4D97-AF65-F5344CB8AC3E}">
        <p14:creationId xmlns:p14="http://schemas.microsoft.com/office/powerpoint/2010/main" val="924110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9"/>
          <p:cNvSpPr txBox="1"/>
          <p:nvPr/>
        </p:nvSpPr>
        <p:spPr>
          <a:xfrm>
            <a:off x="102809" y="11882"/>
            <a:ext cx="8888791" cy="453647"/>
          </a:xfrm>
          <a:prstGeom prst="rect">
            <a:avLst/>
          </a:prstGeom>
          <a:noFill/>
          <a:ln>
            <a:noFill/>
          </a:ln>
        </p:spPr>
        <p:txBody>
          <a:bodyPr lIns="0" tIns="0" rIns="0" bIns="0" anchor="t" anchorCtr="0">
            <a:noAutofit/>
          </a:bodyPr>
          <a:lstStyle/>
          <a:p>
            <a:pPr marL="311089" indent="-311089">
              <a:lnSpc>
                <a:spcPct val="102000"/>
              </a:lnSpc>
              <a:buClr>
                <a:srgbClr val="FF00FF"/>
              </a:buClr>
              <a:buSzPct val="25000"/>
            </a:pPr>
            <a:r>
              <a:rPr lang="en-US" sz="3266" b="1" dirty="0">
                <a:solidFill>
                  <a:srgbClr val="00B0F0"/>
                </a:solidFill>
                <a:ea typeface="Calibri"/>
                <a:cs typeface="Calibri"/>
                <a:sym typeface="Calibri"/>
              </a:rPr>
              <a:t>Tutorial outline </a:t>
            </a:r>
          </a:p>
          <a:p>
            <a:pPr marL="311089" indent="-311089">
              <a:lnSpc>
                <a:spcPct val="102000"/>
              </a:lnSpc>
              <a:buClr>
                <a:srgbClr val="FF00FF"/>
              </a:buClr>
              <a:buSzPct val="25000"/>
            </a:pPr>
            <a:endParaRPr lang="en-US" sz="2000" b="1" dirty="0">
              <a:solidFill>
                <a:srgbClr val="FFC000"/>
              </a:solidFill>
              <a:ea typeface="Calibri"/>
              <a:cs typeface="Calibri"/>
              <a:sym typeface="Calibri"/>
            </a:endParaRPr>
          </a:p>
        </p:txBody>
      </p:sp>
      <p:sp>
        <p:nvSpPr>
          <p:cNvPr id="10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11 </a:t>
            </a:r>
          </a:p>
        </p:txBody>
      </p:sp>
      <p:sp>
        <p:nvSpPr>
          <p:cNvPr id="15" name="Rectangle 14"/>
          <p:cNvSpPr/>
          <p:nvPr/>
        </p:nvSpPr>
        <p:spPr>
          <a:xfrm>
            <a:off x="304801" y="859572"/>
            <a:ext cx="8458200" cy="4093428"/>
          </a:xfrm>
          <a:prstGeom prst="rect">
            <a:avLst/>
          </a:prstGeom>
        </p:spPr>
        <p:txBody>
          <a:bodyPr wrap="square">
            <a:spAutoFit/>
          </a:bodyPr>
          <a:lstStyle/>
          <a:p>
            <a:r>
              <a:rPr lang="en-US" sz="2000" b="1" dirty="0"/>
              <a:t>1 Introduction</a:t>
            </a:r>
          </a:p>
          <a:p>
            <a:r>
              <a:rPr lang="en-US" sz="1600" dirty="0"/>
              <a:t>     1.1 Graph neural networks (GNNs) and applications</a:t>
            </a:r>
          </a:p>
          <a:p>
            <a:r>
              <a:rPr lang="en-US" sz="1600" dirty="0"/>
              <a:t>     1.2 Explainability of GNNs</a:t>
            </a:r>
          </a:p>
          <a:p>
            <a:r>
              <a:rPr lang="en-US" sz="1600" dirty="0"/>
              <a:t>            - Definitions, importance, and challenges</a:t>
            </a:r>
          </a:p>
          <a:p>
            <a:endParaRPr lang="en-US" sz="1600" dirty="0"/>
          </a:p>
          <a:p>
            <a:r>
              <a:rPr lang="en-US" sz="2000" b="1" dirty="0"/>
              <a:t>2 GNN Explainers Categorization</a:t>
            </a:r>
          </a:p>
          <a:p>
            <a:r>
              <a:rPr lang="en-US" sz="1600" dirty="0"/>
              <a:t>     </a:t>
            </a:r>
          </a:p>
          <a:p>
            <a:endParaRPr lang="en-US" sz="1600" dirty="0"/>
          </a:p>
          <a:p>
            <a:r>
              <a:rPr lang="en-US" sz="2000" b="1" dirty="0"/>
              <a:t>3 GNN Explainers 2.0</a:t>
            </a:r>
            <a:endParaRPr lang="en-US" sz="2000" dirty="0"/>
          </a:p>
          <a:p>
            <a:endParaRPr lang="en-US" sz="1600" dirty="0"/>
          </a:p>
          <a:p>
            <a:endParaRPr lang="en-US" sz="1600" dirty="0"/>
          </a:p>
          <a:p>
            <a:r>
              <a:rPr lang="en-US" sz="2000" b="1" dirty="0"/>
              <a:t>4 User-centric and Data-driven Explainability Methods for GNNs</a:t>
            </a:r>
          </a:p>
          <a:p>
            <a:endParaRPr lang="fr-FR" sz="1600" dirty="0"/>
          </a:p>
          <a:p>
            <a:endParaRPr lang="fr-FR" sz="1600" dirty="0"/>
          </a:p>
          <a:p>
            <a:r>
              <a:rPr lang="fr-FR" sz="2000" b="1" dirty="0"/>
              <a:t>5 Future directions </a:t>
            </a:r>
            <a:endParaRPr lang="en-US" sz="2000" b="1" dirty="0"/>
          </a:p>
        </p:txBody>
      </p:sp>
      <p:pic>
        <p:nvPicPr>
          <p:cNvPr id="16" name="Picture 2" descr="Index Finger Hand Thumb Clip Art, PNG, 512x512px, Finger, Area, Black And  White, Gesture, Hand Download"/>
          <p:cNvPicPr>
            <a:picLocks noChangeAspect="1" noChangeArrowheads="1"/>
          </p:cNvPicPr>
          <p:nvPr/>
        </p:nvPicPr>
        <p:blipFill>
          <a:blip r:embed="rId3" cstate="print"/>
          <a:srcRect/>
          <a:stretch>
            <a:fillRect/>
          </a:stretch>
        </p:blipFill>
        <p:spPr bwMode="auto">
          <a:xfrm>
            <a:off x="5349126" y="1052317"/>
            <a:ext cx="1853781" cy="1157483"/>
          </a:xfrm>
          <a:prstGeom prst="rect">
            <a:avLst/>
          </a:prstGeom>
          <a:noFill/>
        </p:spPr>
      </p:pic>
      <p:pic>
        <p:nvPicPr>
          <p:cNvPr id="6" name="Picture 2" descr="@GNN-Explainers"/>
          <p:cNvPicPr>
            <a:picLocks noChangeAspect="1" noChangeArrowheads="1"/>
          </p:cNvPicPr>
          <p:nvPr/>
        </p:nvPicPr>
        <p:blipFill>
          <a:blip r:embed="rId4"/>
          <a:srcRect/>
          <a:stretch>
            <a:fillRect/>
          </a:stretch>
        </p:blipFill>
        <p:spPr bwMode="auto">
          <a:xfrm>
            <a:off x="7239000" y="0"/>
            <a:ext cx="1905000" cy="1905000"/>
          </a:xfrm>
          <a:prstGeom prst="rect">
            <a:avLst/>
          </a:prstGeom>
          <a:noFill/>
        </p:spPr>
      </p:pic>
    </p:spTree>
    <p:extLst>
      <p:ext uri="{BB962C8B-B14F-4D97-AF65-F5344CB8AC3E}">
        <p14:creationId xmlns:p14="http://schemas.microsoft.com/office/powerpoint/2010/main" val="9241107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382000" cy="714356"/>
          </a:xfrm>
        </p:spPr>
        <p:txBody>
          <a:bodyPr>
            <a:normAutofit fontScale="90000"/>
          </a:bodyPr>
          <a:lstStyle/>
          <a:p>
            <a:r>
              <a:rPr lang="en-US" b="1" dirty="0">
                <a:solidFill>
                  <a:srgbClr val="00B0F0"/>
                </a:solidFill>
              </a:rPr>
              <a:t>Applications: Fine-tuning with CE</a:t>
            </a:r>
            <a:endParaRPr lang="en-SG" b="1" dirty="0">
              <a:solidFill>
                <a:srgbClr val="00B0F0"/>
              </a:solidFill>
            </a:endParaRPr>
          </a:p>
        </p:txBody>
      </p:sp>
      <p:sp>
        <p:nvSpPr>
          <p:cNvPr id="4"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109 </a:t>
            </a:r>
          </a:p>
        </p:txBody>
      </p:sp>
      <p:pic>
        <p:nvPicPr>
          <p:cNvPr id="11266" name="Picture 2"/>
          <p:cNvPicPr>
            <a:picLocks noChangeAspect="1" noChangeArrowheads="1"/>
          </p:cNvPicPr>
          <p:nvPr/>
        </p:nvPicPr>
        <p:blipFill>
          <a:blip r:embed="rId2"/>
          <a:srcRect/>
          <a:stretch>
            <a:fillRect/>
          </a:stretch>
        </p:blipFill>
        <p:spPr bwMode="auto">
          <a:xfrm>
            <a:off x="479392" y="1195388"/>
            <a:ext cx="7959758" cy="4595812"/>
          </a:xfrm>
          <a:prstGeom prst="rect">
            <a:avLst/>
          </a:prstGeom>
          <a:noFill/>
          <a:ln w="9525">
            <a:noFill/>
            <a:miter lim="800000"/>
            <a:headEnd/>
            <a:tailEnd/>
          </a:ln>
          <a:effectLst/>
        </p:spPr>
      </p:pic>
    </p:spTree>
    <p:extLst>
      <p:ext uri="{BB962C8B-B14F-4D97-AF65-F5344CB8AC3E}">
        <p14:creationId xmlns:p14="http://schemas.microsoft.com/office/powerpoint/2010/main" val="92411070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534400" cy="714356"/>
          </a:xfrm>
        </p:spPr>
        <p:txBody>
          <a:bodyPr>
            <a:normAutofit fontScale="90000"/>
          </a:bodyPr>
          <a:lstStyle/>
          <a:p>
            <a:r>
              <a:rPr lang="en-US" b="1" dirty="0">
                <a:solidFill>
                  <a:srgbClr val="00B0F0"/>
                </a:solidFill>
              </a:rPr>
              <a:t>ATEX-CF: Attack-Informed Counterfactual Explanations for GNNs</a:t>
            </a:r>
          </a:p>
        </p:txBody>
      </p:sp>
      <p:sp>
        <p:nvSpPr>
          <p:cNvPr id="11" name="Rectangle 10"/>
          <p:cNvSpPr/>
          <p:nvPr/>
        </p:nvSpPr>
        <p:spPr>
          <a:xfrm>
            <a:off x="0" y="5715000"/>
            <a:ext cx="4038600" cy="600164"/>
          </a:xfrm>
          <a:prstGeom prst="rect">
            <a:avLst/>
          </a:prstGeom>
        </p:spPr>
        <p:txBody>
          <a:bodyPr wrap="square">
            <a:spAutoFit/>
          </a:bodyPr>
          <a:lstStyle/>
          <a:p>
            <a:r>
              <a:rPr lang="en-US" sz="1100" dirty="0"/>
              <a:t>Yu Zhang,  Sean Bin Yang,  </a:t>
            </a:r>
            <a:r>
              <a:rPr lang="en-US" sz="1100" dirty="0" err="1"/>
              <a:t>Arijit</a:t>
            </a:r>
            <a:r>
              <a:rPr lang="en-US" sz="1100" dirty="0"/>
              <a:t> Khan,  </a:t>
            </a:r>
            <a:r>
              <a:rPr lang="en-US" sz="1100" dirty="0" err="1"/>
              <a:t>Cuneyt</a:t>
            </a:r>
            <a:r>
              <a:rPr lang="en-US" sz="1100" dirty="0"/>
              <a:t> </a:t>
            </a:r>
            <a:r>
              <a:rPr lang="en-US" sz="1100" dirty="0" err="1"/>
              <a:t>Gurcan</a:t>
            </a:r>
            <a:r>
              <a:rPr lang="en-US" sz="1100" dirty="0"/>
              <a:t> </a:t>
            </a:r>
            <a:r>
              <a:rPr lang="en-US" sz="1100" dirty="0" err="1"/>
              <a:t>Akcora</a:t>
            </a:r>
            <a:r>
              <a:rPr lang="en-US" sz="1100" dirty="0"/>
              <a:t>, "ATEX-CF: Attack-Informed Counterfactual Explanations for Graph Neural Networks", ICLR 2026</a:t>
            </a:r>
          </a:p>
        </p:txBody>
      </p:sp>
      <p:sp>
        <p:nvSpPr>
          <p:cNvPr id="15" name="Rectangle 14"/>
          <p:cNvSpPr/>
          <p:nvPr/>
        </p:nvSpPr>
        <p:spPr>
          <a:xfrm>
            <a:off x="2438400" y="6100870"/>
            <a:ext cx="6705600" cy="757130"/>
          </a:xfrm>
          <a:prstGeom prst="rect">
            <a:avLst/>
          </a:prstGeom>
        </p:spPr>
        <p:txBody>
          <a:bodyPr wrap="square">
            <a:spAutoFit/>
          </a:bodyPr>
          <a:lstStyle/>
          <a:p>
            <a:pPr lvl="0" algn="ctr">
              <a:lnSpc>
                <a:spcPct val="120000"/>
              </a:lnSpc>
              <a:buClr>
                <a:schemeClr val="dk1"/>
              </a:buClr>
              <a:buSzPts val="1800"/>
            </a:pPr>
            <a:r>
              <a:rPr lang="en-US" dirty="0"/>
              <a:t>Paper: </a:t>
            </a:r>
            <a:r>
              <a:rPr lang="en-US" dirty="0">
                <a:hlinkClick r:id="rId2"/>
              </a:rPr>
              <a:t>https://arxiv.org/abs/2602.06240</a:t>
            </a:r>
            <a:r>
              <a:rPr lang="en-US" dirty="0"/>
              <a:t> </a:t>
            </a:r>
          </a:p>
          <a:p>
            <a:pPr lvl="0" algn="ctr">
              <a:lnSpc>
                <a:spcPct val="120000"/>
              </a:lnSpc>
              <a:buClr>
                <a:schemeClr val="dk1"/>
              </a:buClr>
              <a:buSzPts val="1800"/>
            </a:pPr>
            <a:r>
              <a:rPr lang="en-US" dirty="0"/>
              <a:t>Codes: </a:t>
            </a:r>
            <a:r>
              <a:rPr lang="en-US" dirty="0">
                <a:hlinkClick r:id="rId3"/>
              </a:rPr>
              <a:t>https://github.com/zhangyuo/ATEX_CF</a:t>
            </a:r>
            <a:r>
              <a:rPr lang="en-US" dirty="0"/>
              <a:t> </a:t>
            </a:r>
          </a:p>
        </p:txBody>
      </p:sp>
      <p:sp>
        <p:nvSpPr>
          <p:cNvPr id="6" name="TextBox 5"/>
          <p:cNvSpPr txBox="1"/>
          <p:nvPr/>
        </p:nvSpPr>
        <p:spPr>
          <a:xfrm>
            <a:off x="228600" y="1407616"/>
            <a:ext cx="8763000" cy="4154984"/>
          </a:xfrm>
          <a:prstGeom prst="rect">
            <a:avLst/>
          </a:prstGeom>
          <a:noFill/>
        </p:spPr>
        <p:txBody>
          <a:bodyPr wrap="square">
            <a:spAutoFit/>
          </a:bodyPr>
          <a:lstStyle/>
          <a:p>
            <a:pPr>
              <a:spcBef>
                <a:spcPts val="400"/>
              </a:spcBef>
              <a:spcAft>
                <a:spcPts val="200"/>
              </a:spcAft>
            </a:pPr>
            <a:r>
              <a:rPr b="1">
                <a:solidFill>
                  <a:srgbClr val="000000"/>
                </a:solidFill>
                <a:latin typeface="Arial" panose="020B0704020202020204"/>
              </a:rPr>
              <a:t>GNNs </a:t>
            </a:r>
            <a:r>
              <a:rPr b="0">
                <a:solidFill>
                  <a:srgbClr val="333333"/>
                </a:solidFill>
                <a:latin typeface="Arial" panose="020B0704020202020204"/>
              </a:rPr>
              <a:t>excel at node classification but remain </a:t>
            </a:r>
            <a:r>
              <a:rPr b="1">
                <a:solidFill>
                  <a:srgbClr val="000000"/>
                </a:solidFill>
                <a:latin typeface="Arial" panose="020B0704020202020204"/>
              </a:rPr>
              <a:t>opaque </a:t>
            </a:r>
            <a:r>
              <a:rPr b="0">
                <a:solidFill>
                  <a:srgbClr val="333333"/>
                </a:solidFill>
                <a:latin typeface="Arial" panose="020B0704020202020204"/>
              </a:rPr>
              <a:t>in critical domains (healthcare, finance, scientific discovery).</a:t>
            </a:r>
            <a:endParaRPr lang="en-US" b="0" dirty="0">
              <a:solidFill>
                <a:srgbClr val="333333"/>
              </a:solidFill>
              <a:latin typeface="Arial" panose="020B0704020202020204"/>
            </a:endParaRPr>
          </a:p>
          <a:p>
            <a:pPr>
              <a:spcBef>
                <a:spcPts val="400"/>
              </a:spcBef>
              <a:spcAft>
                <a:spcPts val="200"/>
              </a:spcAft>
            </a:pPr>
            <a:endParaRPr b="0">
              <a:solidFill>
                <a:srgbClr val="333333"/>
              </a:solidFill>
              <a:latin typeface="Arial" panose="020B0704020202020204"/>
            </a:endParaRPr>
          </a:p>
          <a:p>
            <a:pPr>
              <a:spcBef>
                <a:spcPts val="400"/>
              </a:spcBef>
              <a:spcAft>
                <a:spcPts val="200"/>
              </a:spcAft>
            </a:pPr>
            <a:r>
              <a:rPr b="1">
                <a:solidFill>
                  <a:srgbClr val="000000"/>
                </a:solidFill>
                <a:latin typeface="Arial" panose="020B0704020202020204"/>
              </a:rPr>
              <a:t>Counterfactual explanations </a:t>
            </a:r>
            <a:r>
              <a:rPr b="0">
                <a:solidFill>
                  <a:srgbClr val="333333"/>
                </a:solidFill>
                <a:latin typeface="Arial" panose="020B0704020202020204"/>
              </a:rPr>
              <a:t>answer: </a:t>
            </a:r>
            <a:r>
              <a:rPr b="0">
                <a:solidFill>
                  <a:srgbClr val="1E3C6E"/>
                </a:solidFill>
                <a:latin typeface="Arial" panose="020B0704020202020204"/>
              </a:rPr>
              <a:t>"What must differ for a different outcome?"</a:t>
            </a:r>
          </a:p>
          <a:p>
            <a:pPr lvl="1">
              <a:spcBef>
                <a:spcPts val="400"/>
              </a:spcBef>
              <a:spcAft>
                <a:spcPts val="200"/>
              </a:spcAft>
            </a:pPr>
            <a:r>
              <a:rPr sz="1600" b="0">
                <a:solidFill>
                  <a:srgbClr val="6E6E6E"/>
                </a:solidFill>
                <a:latin typeface="Arial" panose="020B0704020202020204"/>
              </a:rPr>
              <a:t>→ Identify </a:t>
            </a:r>
            <a:r>
              <a:rPr sz="1600" b="1">
                <a:solidFill>
                  <a:srgbClr val="6E6E6E"/>
                </a:solidFill>
                <a:latin typeface="Arial" panose="020B0704020202020204"/>
              </a:rPr>
              <a:t>minimal graph changes </a:t>
            </a:r>
            <a:r>
              <a:rPr sz="1600" b="0">
                <a:solidFill>
                  <a:srgbClr val="6E6E6E"/>
                </a:solidFill>
                <a:latin typeface="Arial" panose="020B0704020202020204"/>
              </a:rPr>
              <a:t>that flip a model's prediction.</a:t>
            </a:r>
            <a:endParaRPr lang="en-US" sz="1600" b="0" dirty="0">
              <a:solidFill>
                <a:srgbClr val="6E6E6E"/>
              </a:solidFill>
              <a:latin typeface="Arial" panose="020B0704020202020204"/>
            </a:endParaRPr>
          </a:p>
          <a:p>
            <a:pPr lvl="1">
              <a:spcBef>
                <a:spcPts val="400"/>
              </a:spcBef>
              <a:spcAft>
                <a:spcPts val="200"/>
              </a:spcAft>
            </a:pPr>
            <a:endParaRPr sz="1600" b="0">
              <a:solidFill>
                <a:srgbClr val="6E6E6E"/>
              </a:solidFill>
              <a:latin typeface="Arial" panose="020B0704020202020204"/>
            </a:endParaRPr>
          </a:p>
          <a:p>
            <a:pPr>
              <a:spcBef>
                <a:spcPts val="400"/>
              </a:spcBef>
              <a:spcAft>
                <a:spcPts val="200"/>
              </a:spcAft>
            </a:pPr>
            <a:r>
              <a:rPr b="1">
                <a:solidFill>
                  <a:srgbClr val="000000"/>
                </a:solidFill>
                <a:latin typeface="Arial" panose="020B0704020202020204"/>
              </a:rPr>
              <a:t>Problem: </a:t>
            </a:r>
            <a:r>
              <a:rPr b="0">
                <a:solidFill>
                  <a:srgbClr val="333333"/>
                </a:solidFill>
                <a:latin typeface="Arial" panose="020B0704020202020204"/>
              </a:rPr>
              <a:t>Existing counterfactual methods rely almost exclusively on </a:t>
            </a:r>
            <a:r>
              <a:rPr b="1">
                <a:solidFill>
                  <a:srgbClr val="B43232"/>
                </a:solidFill>
                <a:latin typeface="Arial" panose="020B0704020202020204"/>
              </a:rPr>
              <a:t>edge deletions (E⁻)</a:t>
            </a:r>
            <a:r>
              <a:rPr b="0">
                <a:solidFill>
                  <a:srgbClr val="333333"/>
                </a:solidFill>
                <a:latin typeface="Arial" panose="020B0704020202020204"/>
              </a:rPr>
              <a:t>.</a:t>
            </a:r>
          </a:p>
          <a:p>
            <a:pPr lvl="1">
              <a:spcBef>
                <a:spcPts val="400"/>
              </a:spcBef>
              <a:spcAft>
                <a:spcPts val="200"/>
              </a:spcAft>
            </a:pPr>
            <a:r>
              <a:rPr sz="1600" b="0">
                <a:solidFill>
                  <a:srgbClr val="6E6E6E"/>
                </a:solidFill>
                <a:latin typeface="Arial" panose="020B0704020202020204"/>
              </a:rPr>
              <a:t>→ They overlook </a:t>
            </a:r>
            <a:r>
              <a:rPr sz="1600" b="1">
                <a:solidFill>
                  <a:srgbClr val="6E6E6E"/>
                </a:solidFill>
                <a:latin typeface="Arial" panose="020B0704020202020204"/>
              </a:rPr>
              <a:t>missing relations (E⁺) </a:t>
            </a:r>
            <a:r>
              <a:rPr sz="1600" b="0">
                <a:solidFill>
                  <a:srgbClr val="6E6E6E"/>
                </a:solidFill>
                <a:latin typeface="Arial" panose="020B0704020202020204"/>
              </a:rPr>
              <a:t>whose addition could substantially alter predictions.</a:t>
            </a:r>
            <a:endParaRPr lang="en-US" sz="1600" b="0" dirty="0">
              <a:solidFill>
                <a:srgbClr val="6E6E6E"/>
              </a:solidFill>
              <a:latin typeface="Arial" panose="020B0704020202020204"/>
            </a:endParaRPr>
          </a:p>
          <a:p>
            <a:pPr lvl="1">
              <a:spcBef>
                <a:spcPts val="400"/>
              </a:spcBef>
              <a:spcAft>
                <a:spcPts val="200"/>
              </a:spcAft>
            </a:pPr>
            <a:endParaRPr sz="1600" b="0">
              <a:solidFill>
                <a:srgbClr val="6E6E6E"/>
              </a:solidFill>
              <a:latin typeface="Arial" panose="020B0704020202020204"/>
            </a:endParaRPr>
          </a:p>
          <a:p>
            <a:pPr>
              <a:spcBef>
                <a:spcPts val="400"/>
              </a:spcBef>
              <a:spcAft>
                <a:spcPts val="200"/>
              </a:spcAft>
            </a:pPr>
            <a:r>
              <a:rPr b="1">
                <a:solidFill>
                  <a:srgbClr val="000000"/>
                </a:solidFill>
                <a:latin typeface="Arial" panose="020B0704020202020204"/>
              </a:rPr>
              <a:t>Meanwhile: </a:t>
            </a:r>
            <a:r>
              <a:rPr b="0">
                <a:solidFill>
                  <a:srgbClr val="333333"/>
                </a:solidFill>
                <a:latin typeface="Arial" panose="020B0704020202020204"/>
              </a:rPr>
              <a:t>Adversarial attacks on GNNs demonstrate that adding just </a:t>
            </a:r>
            <a:r>
              <a:rPr b="1">
                <a:solidFill>
                  <a:srgbClr val="2850A0"/>
                </a:solidFill>
                <a:latin typeface="Arial" panose="020B0704020202020204"/>
              </a:rPr>
              <a:t>2–5 edges </a:t>
            </a:r>
            <a:r>
              <a:rPr b="0">
                <a:solidFill>
                  <a:srgbClr val="333333"/>
                </a:solidFill>
                <a:latin typeface="Arial" panose="020B0704020202020204"/>
              </a:rPr>
              <a:t>can flip node predictions!</a:t>
            </a:r>
          </a:p>
        </p:txBody>
      </p:sp>
    </p:spTree>
    <p:extLst>
      <p:ext uri="{BB962C8B-B14F-4D97-AF65-F5344CB8AC3E}">
        <p14:creationId xmlns:p14="http://schemas.microsoft.com/office/powerpoint/2010/main" val="92411070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534400" cy="714356"/>
          </a:xfrm>
        </p:spPr>
        <p:txBody>
          <a:bodyPr>
            <a:normAutofit fontScale="90000"/>
          </a:bodyPr>
          <a:lstStyle/>
          <a:p>
            <a:r>
              <a:rPr lang="en-US" b="1" dirty="0">
                <a:solidFill>
                  <a:srgbClr val="00B0F0"/>
                </a:solidFill>
              </a:rPr>
              <a:t>ATEX-CF: Attack-Informed Counterfactual Explanations for GNNs</a:t>
            </a:r>
          </a:p>
        </p:txBody>
      </p:sp>
      <p:sp>
        <p:nvSpPr>
          <p:cNvPr id="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111 </a:t>
            </a:r>
          </a:p>
        </p:txBody>
      </p:sp>
      <p:sp>
        <p:nvSpPr>
          <p:cNvPr id="8" name="Rounded Rectangle 7"/>
          <p:cNvSpPr/>
          <p:nvPr/>
        </p:nvSpPr>
        <p:spPr>
          <a:xfrm>
            <a:off x="101600" y="2057400"/>
            <a:ext cx="8661400" cy="1457960"/>
          </a:xfrm>
          <a:prstGeom prst="roundRect">
            <a:avLst/>
          </a:prstGeom>
          <a:solidFill>
            <a:srgbClr val="EBF0F8"/>
          </a:solidFill>
          <a:ln w="19050">
            <a:solidFill>
              <a:srgbClr val="1E3C6E"/>
            </a:solid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sz="2000" b="1">
                <a:solidFill>
                  <a:srgbClr val="1E3C6E"/>
                </a:solidFill>
                <a:latin typeface="Arial" panose="020B0704020202020204"/>
              </a:rPr>
              <a:t>Key Question: Can we unify adversarial attacks with counterfactual explanationsto produce better, more comprehensive explanations?</a:t>
            </a:r>
          </a:p>
        </p:txBody>
      </p:sp>
    </p:spTree>
    <p:extLst>
      <p:ext uri="{BB962C8B-B14F-4D97-AF65-F5344CB8AC3E}">
        <p14:creationId xmlns:p14="http://schemas.microsoft.com/office/powerpoint/2010/main" val="9241107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534400" cy="714356"/>
          </a:xfrm>
        </p:spPr>
        <p:txBody>
          <a:bodyPr>
            <a:normAutofit fontScale="90000"/>
          </a:bodyPr>
          <a:lstStyle/>
          <a:p>
            <a:r>
              <a:rPr lang="en-US" b="1" dirty="0">
                <a:solidFill>
                  <a:srgbClr val="00B0F0"/>
                </a:solidFill>
              </a:rPr>
              <a:t>Counterfactual Explanations vs. Adversarial Attacks</a:t>
            </a:r>
          </a:p>
        </p:txBody>
      </p:sp>
      <p:sp>
        <p:nvSpPr>
          <p:cNvPr id="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112 </a:t>
            </a:r>
          </a:p>
        </p:txBody>
      </p:sp>
      <p:graphicFrame>
        <p:nvGraphicFramePr>
          <p:cNvPr id="5" name="Table 4"/>
          <p:cNvGraphicFramePr>
            <a:graphicFrameLocks noGrp="1"/>
          </p:cNvGraphicFramePr>
          <p:nvPr/>
        </p:nvGraphicFramePr>
        <p:xfrm>
          <a:off x="304800" y="1432560"/>
          <a:ext cx="8610600" cy="2256155"/>
        </p:xfrm>
        <a:graphic>
          <a:graphicData uri="http://schemas.openxmlformats.org/drawingml/2006/table">
            <a:tbl>
              <a:tblPr firstRow="1" bandRow="1">
                <a:tableStyleId>{5C22544A-7EE6-4342-B048-85BDC9FD1C3A}</a:tableStyleId>
              </a:tblPr>
              <a:tblGrid>
                <a:gridCol w="2089951">
                  <a:extLst>
                    <a:ext uri="{9D8B030D-6E8A-4147-A177-3AD203B41FA5}">
                      <a16:colId xmlns:a16="http://schemas.microsoft.com/office/drawing/2014/main" val="20000"/>
                    </a:ext>
                  </a:extLst>
                </a:gridCol>
                <a:gridCol w="2716937">
                  <a:extLst>
                    <a:ext uri="{9D8B030D-6E8A-4147-A177-3AD203B41FA5}">
                      <a16:colId xmlns:a16="http://schemas.microsoft.com/office/drawing/2014/main" val="20001"/>
                    </a:ext>
                  </a:extLst>
                </a:gridCol>
                <a:gridCol w="3803712">
                  <a:extLst>
                    <a:ext uri="{9D8B030D-6E8A-4147-A177-3AD203B41FA5}">
                      <a16:colId xmlns:a16="http://schemas.microsoft.com/office/drawing/2014/main" val="20002"/>
                    </a:ext>
                  </a:extLst>
                </a:gridCol>
              </a:tblGrid>
              <a:tr h="457200">
                <a:tc>
                  <a:txBody>
                    <a:bodyPr/>
                    <a:lstStyle/>
                    <a:p>
                      <a:pPr algn="ctr">
                        <a:defRPr sz="1400" b="1">
                          <a:solidFill>
                            <a:srgbClr val="FFFFFF"/>
                          </a:solidFill>
                          <a:latin typeface="Arial" panose="020B0704020202020204"/>
                        </a:defRPr>
                      </a:pPr>
                      <a:endParaRPr sz="1600"/>
                    </a:p>
                  </a:txBody>
                  <a:tcPr>
                    <a:solidFill>
                      <a:srgbClr val="1E3C6E"/>
                    </a:solidFill>
                  </a:tcPr>
                </a:tc>
                <a:tc>
                  <a:txBody>
                    <a:bodyPr/>
                    <a:lstStyle/>
                    <a:p>
                      <a:pPr algn="ctr">
                        <a:defRPr sz="1400" b="1">
                          <a:solidFill>
                            <a:srgbClr val="FFFFFF"/>
                          </a:solidFill>
                          <a:latin typeface="Arial" panose="020B0704020202020204"/>
                        </a:defRPr>
                      </a:pPr>
                      <a:r>
                        <a:rPr sz="1600"/>
                        <a:t>Counterfactual Expl.</a:t>
                      </a:r>
                    </a:p>
                  </a:txBody>
                  <a:tcPr>
                    <a:solidFill>
                      <a:srgbClr val="1E3C6E"/>
                    </a:solidFill>
                  </a:tcPr>
                </a:tc>
                <a:tc>
                  <a:txBody>
                    <a:bodyPr/>
                    <a:lstStyle/>
                    <a:p>
                      <a:pPr algn="ctr">
                        <a:defRPr sz="1400" b="1">
                          <a:solidFill>
                            <a:srgbClr val="FFFFFF"/>
                          </a:solidFill>
                          <a:latin typeface="Arial" panose="020B0704020202020204"/>
                        </a:defRPr>
                      </a:pPr>
                      <a:r>
                        <a:rPr sz="1600"/>
                        <a:t>Adversarial Attack</a:t>
                      </a:r>
                    </a:p>
                  </a:txBody>
                  <a:tcPr>
                    <a:solidFill>
                      <a:srgbClr val="1E3C6E"/>
                    </a:solidFill>
                  </a:tcPr>
                </a:tc>
                <a:extLst>
                  <a:ext uri="{0D108BD9-81ED-4DB2-BD59-A6C34878D82A}">
                    <a16:rowId xmlns:a16="http://schemas.microsoft.com/office/drawing/2014/main" val="10000"/>
                  </a:ext>
                </a:extLst>
              </a:tr>
              <a:tr h="457200">
                <a:tc>
                  <a:txBody>
                    <a:bodyPr/>
                    <a:lstStyle/>
                    <a:p>
                      <a:pPr algn="ctr">
                        <a:defRPr sz="1300" b="1">
                          <a:solidFill>
                            <a:srgbClr val="333333"/>
                          </a:solidFill>
                          <a:latin typeface="Arial" panose="020B0704020202020204"/>
                        </a:defRPr>
                      </a:pPr>
                      <a:r>
                        <a:rPr sz="1600"/>
                        <a:t>Goal</a:t>
                      </a:r>
                    </a:p>
                  </a:txBody>
                  <a:tcPr>
                    <a:solidFill>
                      <a:srgbClr val="E6EBF2"/>
                    </a:solidFill>
                  </a:tcPr>
                </a:tc>
                <a:tc>
                  <a:txBody>
                    <a:bodyPr/>
                    <a:lstStyle/>
                    <a:p>
                      <a:pPr algn="ctr">
                        <a:defRPr sz="1300" b="0">
                          <a:solidFill>
                            <a:srgbClr val="333333"/>
                          </a:solidFill>
                          <a:latin typeface="Arial" panose="020B0704020202020204"/>
                        </a:defRPr>
                      </a:pPr>
                      <a:r>
                        <a:rPr sz="1600"/>
                        <a:t>Explain prediction</a:t>
                      </a:r>
                    </a:p>
                  </a:txBody>
                  <a:tcPr>
                    <a:solidFill>
                      <a:srgbClr val="F5F7FA"/>
                    </a:solidFill>
                  </a:tcPr>
                </a:tc>
                <a:tc>
                  <a:txBody>
                    <a:bodyPr/>
                    <a:lstStyle/>
                    <a:p>
                      <a:pPr algn="ctr">
                        <a:defRPr sz="1300" b="0">
                          <a:solidFill>
                            <a:srgbClr val="333333"/>
                          </a:solidFill>
                          <a:latin typeface="Arial" panose="020B0704020202020204"/>
                        </a:defRPr>
                      </a:pPr>
                      <a:r>
                        <a:rPr sz="1600"/>
                        <a:t>Cause misclassification</a:t>
                      </a:r>
                    </a:p>
                  </a:txBody>
                  <a:tcPr>
                    <a:solidFill>
                      <a:srgbClr val="F5F7FA"/>
                    </a:solidFill>
                  </a:tcPr>
                </a:tc>
                <a:extLst>
                  <a:ext uri="{0D108BD9-81ED-4DB2-BD59-A6C34878D82A}">
                    <a16:rowId xmlns:a16="http://schemas.microsoft.com/office/drawing/2014/main" val="10001"/>
                  </a:ext>
                </a:extLst>
              </a:tr>
              <a:tr h="457200">
                <a:tc>
                  <a:txBody>
                    <a:bodyPr/>
                    <a:lstStyle/>
                    <a:p>
                      <a:pPr algn="ctr">
                        <a:defRPr sz="1300" b="1">
                          <a:solidFill>
                            <a:srgbClr val="333333"/>
                          </a:solidFill>
                          <a:latin typeface="Arial" panose="020B0704020202020204"/>
                        </a:defRPr>
                      </a:pPr>
                      <a:r>
                        <a:rPr sz="1600"/>
                        <a:t>Primary Op</a:t>
                      </a:r>
                      <a:r>
                        <a:rPr lang="en-US" sz="1600"/>
                        <a:t>eration</a:t>
                      </a:r>
                    </a:p>
                  </a:txBody>
                  <a:tcPr>
                    <a:solidFill>
                      <a:srgbClr val="E6EBF2"/>
                    </a:solidFill>
                  </a:tcPr>
                </a:tc>
                <a:tc>
                  <a:txBody>
                    <a:bodyPr/>
                    <a:lstStyle/>
                    <a:p>
                      <a:pPr algn="ctr">
                        <a:defRPr sz="1300" b="0">
                          <a:solidFill>
                            <a:srgbClr val="333333"/>
                          </a:solidFill>
                          <a:latin typeface="Arial" panose="020B0704020202020204"/>
                        </a:defRPr>
                      </a:pPr>
                      <a:r>
                        <a:rPr sz="1600"/>
                        <a:t>Edge deletion (E⁻)</a:t>
                      </a:r>
                    </a:p>
                  </a:txBody>
                  <a:tcPr>
                    <a:solidFill>
                      <a:srgbClr val="FFFFFF"/>
                    </a:solidFill>
                  </a:tcPr>
                </a:tc>
                <a:tc>
                  <a:txBody>
                    <a:bodyPr/>
                    <a:lstStyle/>
                    <a:p>
                      <a:pPr algn="ctr">
                        <a:defRPr sz="1300" b="0">
                          <a:solidFill>
                            <a:srgbClr val="333333"/>
                          </a:solidFill>
                          <a:latin typeface="Arial" panose="020B0704020202020204"/>
                        </a:defRPr>
                      </a:pPr>
                      <a:r>
                        <a:rPr sz="1600"/>
                        <a:t>Edge addition (E⁺)</a:t>
                      </a:r>
                    </a:p>
                  </a:txBody>
                  <a:tcPr>
                    <a:solidFill>
                      <a:srgbClr val="FFFFFF"/>
                    </a:solidFill>
                  </a:tcPr>
                </a:tc>
                <a:extLst>
                  <a:ext uri="{0D108BD9-81ED-4DB2-BD59-A6C34878D82A}">
                    <a16:rowId xmlns:a16="http://schemas.microsoft.com/office/drawing/2014/main" val="10002"/>
                  </a:ext>
                </a:extLst>
              </a:tr>
              <a:tr h="457200">
                <a:tc>
                  <a:txBody>
                    <a:bodyPr/>
                    <a:lstStyle/>
                    <a:p>
                      <a:pPr algn="ctr">
                        <a:defRPr sz="1300" b="1">
                          <a:solidFill>
                            <a:srgbClr val="333333"/>
                          </a:solidFill>
                          <a:latin typeface="Arial" panose="020B0704020202020204"/>
                        </a:defRPr>
                      </a:pPr>
                      <a:r>
                        <a:rPr sz="1600"/>
                        <a:t>Constraint</a:t>
                      </a:r>
                    </a:p>
                  </a:txBody>
                  <a:tcPr>
                    <a:solidFill>
                      <a:srgbClr val="E6EBF2"/>
                    </a:solidFill>
                  </a:tcPr>
                </a:tc>
                <a:tc>
                  <a:txBody>
                    <a:bodyPr/>
                    <a:lstStyle/>
                    <a:p>
                      <a:pPr algn="ctr">
                        <a:defRPr sz="1300" b="0">
                          <a:solidFill>
                            <a:srgbClr val="333333"/>
                          </a:solidFill>
                          <a:latin typeface="Arial" panose="020B0704020202020204"/>
                        </a:defRPr>
                      </a:pPr>
                      <a:r>
                        <a:rPr sz="1600"/>
                        <a:t>Minimal &amp; plausible</a:t>
                      </a:r>
                    </a:p>
                  </a:txBody>
                  <a:tcPr>
                    <a:solidFill>
                      <a:srgbClr val="F5F7FA"/>
                    </a:solidFill>
                  </a:tcPr>
                </a:tc>
                <a:tc>
                  <a:txBody>
                    <a:bodyPr/>
                    <a:lstStyle/>
                    <a:p>
                      <a:pPr algn="ctr">
                        <a:defRPr sz="1300" b="0">
                          <a:solidFill>
                            <a:srgbClr val="333333"/>
                          </a:solidFill>
                          <a:latin typeface="Arial" panose="020B0704020202020204"/>
                        </a:defRPr>
                      </a:pPr>
                      <a:r>
                        <a:rPr sz="1600"/>
                        <a:t>Small budget κ</a:t>
                      </a:r>
                    </a:p>
                  </a:txBody>
                  <a:tcPr>
                    <a:solidFill>
                      <a:srgbClr val="F5F7FA"/>
                    </a:solidFill>
                  </a:tcPr>
                </a:tc>
                <a:extLst>
                  <a:ext uri="{0D108BD9-81ED-4DB2-BD59-A6C34878D82A}">
                    <a16:rowId xmlns:a16="http://schemas.microsoft.com/office/drawing/2014/main" val="10003"/>
                  </a:ext>
                </a:extLst>
              </a:tr>
              <a:tr h="427355">
                <a:tc>
                  <a:txBody>
                    <a:bodyPr/>
                    <a:lstStyle/>
                    <a:p>
                      <a:pPr algn="ctr">
                        <a:defRPr sz="1300" b="1">
                          <a:solidFill>
                            <a:srgbClr val="333333"/>
                          </a:solidFill>
                          <a:latin typeface="Arial" panose="020B0704020202020204"/>
                        </a:defRPr>
                      </a:pPr>
                      <a:r>
                        <a:rPr sz="1600"/>
                        <a:t>Shared Effect</a:t>
                      </a:r>
                    </a:p>
                  </a:txBody>
                  <a:tcPr>
                    <a:solidFill>
                      <a:srgbClr val="E6EBF2"/>
                    </a:solidFill>
                  </a:tcPr>
                </a:tc>
                <a:tc gridSpan="2">
                  <a:txBody>
                    <a:bodyPr/>
                    <a:lstStyle/>
                    <a:p>
                      <a:pPr algn="ctr">
                        <a:defRPr sz="1300" i="1">
                          <a:solidFill>
                            <a:srgbClr val="1E3C6E"/>
                          </a:solidFill>
                          <a:latin typeface="Arial" panose="020B0704020202020204"/>
                        </a:defRPr>
                      </a:pPr>
                      <a:r>
                        <a:rPr sz="1600"/>
                        <a:t>Both flip the GNN prediction</a:t>
                      </a:r>
                    </a:p>
                  </a:txBody>
                  <a:tcPr>
                    <a:solidFill>
                      <a:srgbClr val="FFFFFF"/>
                    </a:solidFill>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6" name="TextBox 5"/>
          <p:cNvSpPr txBox="1"/>
          <p:nvPr/>
        </p:nvSpPr>
        <p:spPr>
          <a:xfrm>
            <a:off x="152400" y="3733800"/>
            <a:ext cx="4754880" cy="1727835"/>
          </a:xfrm>
          <a:prstGeom prst="rect">
            <a:avLst/>
          </a:prstGeom>
          <a:noFill/>
        </p:spPr>
        <p:txBody>
          <a:bodyPr wrap="square">
            <a:spAutoFit/>
          </a:bodyPr>
          <a:lstStyle/>
          <a:p>
            <a:endParaRPr sz="2400"/>
          </a:p>
          <a:p>
            <a:r>
              <a:rPr sz="2000" b="1">
                <a:solidFill>
                  <a:srgbClr val="1E3C6E"/>
                </a:solidFill>
                <a:latin typeface="Arial" panose="020B0704020202020204"/>
              </a:rPr>
              <a:t>Counterfactual (CF):</a:t>
            </a:r>
          </a:p>
          <a:p>
            <a:pPr>
              <a:spcBef>
                <a:spcPts val="400"/>
              </a:spcBef>
              <a:spcAft>
                <a:spcPts val="200"/>
              </a:spcAft>
            </a:pPr>
            <a:r>
              <a:rPr b="1">
                <a:solidFill>
                  <a:srgbClr val="B43232"/>
                </a:solidFill>
                <a:latin typeface="Arial" panose="020B0704020202020204"/>
              </a:rPr>
              <a:t>Removes </a:t>
            </a:r>
            <a:r>
              <a:rPr b="0">
                <a:solidFill>
                  <a:srgbClr val="333333"/>
                </a:solidFill>
                <a:latin typeface="Arial" panose="020B0704020202020204"/>
              </a:rPr>
              <a:t>existing edges</a:t>
            </a:r>
          </a:p>
          <a:p>
            <a:pPr>
              <a:spcBef>
                <a:spcPts val="400"/>
              </a:spcBef>
              <a:spcAft>
                <a:spcPts val="200"/>
              </a:spcAft>
            </a:pPr>
            <a:r>
              <a:rPr b="0">
                <a:solidFill>
                  <a:srgbClr val="46505F"/>
                </a:solidFill>
                <a:latin typeface="Arial" panose="020B0704020202020204"/>
              </a:rPr>
              <a:t>Reveals which relations support the current prediction</a:t>
            </a:r>
          </a:p>
        </p:txBody>
      </p:sp>
      <p:sp>
        <p:nvSpPr>
          <p:cNvPr id="9" name="TextBox 8"/>
          <p:cNvSpPr txBox="1"/>
          <p:nvPr/>
        </p:nvSpPr>
        <p:spPr>
          <a:xfrm>
            <a:off x="4953000" y="3581400"/>
            <a:ext cx="4038600" cy="1727835"/>
          </a:xfrm>
          <a:prstGeom prst="rect">
            <a:avLst/>
          </a:prstGeom>
          <a:noFill/>
        </p:spPr>
        <p:txBody>
          <a:bodyPr wrap="square">
            <a:spAutoFit/>
          </a:bodyPr>
          <a:lstStyle/>
          <a:p>
            <a:endParaRPr sz="2400"/>
          </a:p>
          <a:p>
            <a:r>
              <a:rPr sz="2000" b="1">
                <a:solidFill>
                  <a:srgbClr val="1E3C6E"/>
                </a:solidFill>
                <a:latin typeface="Arial" panose="020B0704020202020204"/>
              </a:rPr>
              <a:t>Adversarial Attack:</a:t>
            </a:r>
          </a:p>
          <a:p>
            <a:pPr>
              <a:spcBef>
                <a:spcPts val="400"/>
              </a:spcBef>
              <a:spcAft>
                <a:spcPts val="200"/>
              </a:spcAft>
            </a:pPr>
            <a:r>
              <a:rPr b="1">
                <a:solidFill>
                  <a:srgbClr val="2850A0"/>
                </a:solidFill>
                <a:latin typeface="Arial" panose="020B0704020202020204"/>
              </a:rPr>
              <a:t>Adds </a:t>
            </a:r>
            <a:r>
              <a:rPr b="0">
                <a:solidFill>
                  <a:srgbClr val="333333"/>
                </a:solidFill>
                <a:latin typeface="Arial" panose="020B0704020202020204"/>
              </a:rPr>
              <a:t>new edges</a:t>
            </a:r>
          </a:p>
          <a:p>
            <a:pPr>
              <a:spcBef>
                <a:spcPts val="400"/>
              </a:spcBef>
              <a:spcAft>
                <a:spcPts val="200"/>
              </a:spcAft>
            </a:pPr>
            <a:r>
              <a:rPr b="0">
                <a:solidFill>
                  <a:srgbClr val="46505F"/>
                </a:solidFill>
                <a:latin typeface="Arial" panose="020B0704020202020204"/>
              </a:rPr>
              <a:t>Reveals which missing relations could alter the outcome</a:t>
            </a:r>
          </a:p>
        </p:txBody>
      </p:sp>
      <p:sp>
        <p:nvSpPr>
          <p:cNvPr id="10" name="Rounded Rectangle 9"/>
          <p:cNvSpPr/>
          <p:nvPr/>
        </p:nvSpPr>
        <p:spPr>
          <a:xfrm>
            <a:off x="640080" y="5791200"/>
            <a:ext cx="7589520" cy="548640"/>
          </a:xfrm>
          <a:prstGeom prst="roundRect">
            <a:avLst/>
          </a:prstGeom>
          <a:solidFill>
            <a:srgbClr val="EBF0F8"/>
          </a:solidFill>
          <a:ln w="19050">
            <a:solidFill>
              <a:srgbClr val="1E3C6E"/>
            </a:solid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sz="2000" b="1">
                <a:solidFill>
                  <a:srgbClr val="1E3C6E"/>
                </a:solidFill>
                <a:latin typeface="Arial" panose="020B0704020202020204"/>
              </a:rPr>
              <a:t>⟹  Complementary perspectives on the same graph!</a:t>
            </a:r>
          </a:p>
        </p:txBody>
      </p:sp>
    </p:spTree>
    <p:extLst>
      <p:ext uri="{BB962C8B-B14F-4D97-AF65-F5344CB8AC3E}">
        <p14:creationId xmlns:p14="http://schemas.microsoft.com/office/powerpoint/2010/main" val="92411070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534400" cy="714356"/>
          </a:xfrm>
        </p:spPr>
        <p:txBody>
          <a:bodyPr>
            <a:normAutofit fontScale="90000"/>
          </a:bodyPr>
          <a:lstStyle/>
          <a:p>
            <a:r>
              <a:rPr lang="en-US" b="1" dirty="0">
                <a:solidFill>
                  <a:srgbClr val="00B0F0"/>
                </a:solidFill>
              </a:rPr>
              <a:t>Case Study: Limitations of Deletion-Only Methods</a:t>
            </a:r>
          </a:p>
        </p:txBody>
      </p:sp>
      <p:sp>
        <p:nvSpPr>
          <p:cNvPr id="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113 </a:t>
            </a:r>
          </a:p>
        </p:txBody>
      </p:sp>
      <p:sp>
        <p:nvSpPr>
          <p:cNvPr id="8" name="TextBox 7"/>
          <p:cNvSpPr txBox="1"/>
          <p:nvPr/>
        </p:nvSpPr>
        <p:spPr>
          <a:xfrm>
            <a:off x="152400" y="1600200"/>
            <a:ext cx="5257800" cy="4591000"/>
          </a:xfrm>
          <a:prstGeom prst="rect">
            <a:avLst/>
          </a:prstGeom>
          <a:noFill/>
        </p:spPr>
        <p:txBody>
          <a:bodyPr wrap="square">
            <a:spAutoFit/>
          </a:bodyPr>
          <a:lstStyle/>
          <a:p>
            <a:endParaRPr sz="2400"/>
          </a:p>
          <a:p>
            <a:pPr marL="342900" indent="-342900">
              <a:buFont typeface="Wingdings" panose="05000000000000000000" charset="0"/>
              <a:buChar char=""/>
            </a:pPr>
            <a:r>
              <a:rPr sz="2000" b="1">
                <a:solidFill>
                  <a:srgbClr val="1E3C6E"/>
                </a:solidFill>
                <a:latin typeface="Arial" panose="020B0704020202020204"/>
              </a:rPr>
              <a:t>Loan Decision Dataset:</a:t>
            </a:r>
          </a:p>
          <a:p>
            <a:pPr>
              <a:spcBef>
                <a:spcPts val="400"/>
              </a:spcBef>
              <a:spcAft>
                <a:spcPts val="200"/>
              </a:spcAft>
            </a:pPr>
            <a:r>
              <a:rPr b="0">
                <a:solidFill>
                  <a:srgbClr val="333333"/>
                </a:solidFill>
                <a:latin typeface="Arial" panose="020B0704020202020204"/>
              </a:rPr>
              <a:t>Loan approval requires: income &gt; 5 AND degree &gt; 3</a:t>
            </a:r>
          </a:p>
          <a:p>
            <a:pPr>
              <a:spcBef>
                <a:spcPts val="400"/>
              </a:spcBef>
              <a:spcAft>
                <a:spcPts val="200"/>
              </a:spcAft>
            </a:pPr>
            <a:r>
              <a:rPr b="1">
                <a:solidFill>
                  <a:srgbClr val="333333"/>
                </a:solidFill>
                <a:latin typeface="Arial" panose="020B0704020202020204"/>
              </a:rPr>
              <a:t>Alice: </a:t>
            </a:r>
            <a:r>
              <a:rPr b="0">
                <a:solidFill>
                  <a:srgbClr val="333333"/>
                </a:solidFill>
                <a:latin typeface="Arial" panose="020B0704020202020204"/>
              </a:rPr>
              <a:t>income = 6 (✓), degree = 3 (✗)</a:t>
            </a:r>
          </a:p>
          <a:p>
            <a:pPr>
              <a:spcBef>
                <a:spcPts val="400"/>
              </a:spcBef>
              <a:spcAft>
                <a:spcPts val="200"/>
              </a:spcAft>
            </a:pPr>
            <a:r>
              <a:rPr b="0">
                <a:solidFill>
                  <a:srgbClr val="333333"/>
                </a:solidFill>
                <a:latin typeface="Arial" panose="020B0704020202020204"/>
              </a:rPr>
              <a:t>Model predicts: </a:t>
            </a:r>
            <a:r>
              <a:rPr b="1">
                <a:solidFill>
                  <a:srgbClr val="B43232"/>
                </a:solidFill>
                <a:latin typeface="Arial" panose="020B0704020202020204"/>
              </a:rPr>
              <a:t>Rejected</a:t>
            </a:r>
          </a:p>
          <a:p>
            <a:endParaRPr sz="2000" b="1">
              <a:solidFill>
                <a:srgbClr val="1E3C6E"/>
              </a:solidFill>
              <a:latin typeface="Arial" panose="020B0704020202020204"/>
            </a:endParaRPr>
          </a:p>
          <a:p>
            <a:pPr marL="342900" indent="-342900">
              <a:buFont typeface="Wingdings" panose="05000000000000000000" charset="0"/>
              <a:buChar char=""/>
            </a:pPr>
            <a:r>
              <a:rPr sz="2000" b="1">
                <a:solidFill>
                  <a:srgbClr val="1E3C6E"/>
                </a:solidFill>
                <a:latin typeface="Arial" panose="020B0704020202020204"/>
              </a:rPr>
              <a:t>What happens?</a:t>
            </a:r>
          </a:p>
          <a:p>
            <a:pPr>
              <a:spcBef>
                <a:spcPts val="400"/>
              </a:spcBef>
              <a:spcAft>
                <a:spcPts val="200"/>
              </a:spcAft>
            </a:pPr>
            <a:r>
              <a:rPr b="1">
                <a:solidFill>
                  <a:srgbClr val="B43232"/>
                </a:solidFill>
                <a:latin typeface="Arial" panose="020B0704020202020204"/>
              </a:rPr>
              <a:t>Deletion-based CF: </a:t>
            </a:r>
            <a:r>
              <a:rPr b="0">
                <a:solidFill>
                  <a:srgbClr val="333333"/>
                </a:solidFill>
                <a:latin typeface="Arial" panose="020B0704020202020204"/>
              </a:rPr>
              <a:t>Removing edges further reduces degree → Fails!</a:t>
            </a:r>
          </a:p>
          <a:p>
            <a:pPr>
              <a:spcBef>
                <a:spcPts val="400"/>
              </a:spcBef>
              <a:spcAft>
                <a:spcPts val="200"/>
              </a:spcAft>
            </a:pPr>
            <a:r>
              <a:rPr b="1">
                <a:solidFill>
                  <a:srgbClr val="808080"/>
                </a:solidFill>
                <a:latin typeface="Arial" panose="020B0704020202020204"/>
              </a:rPr>
              <a:t>Unconstrained addition: </a:t>
            </a:r>
            <a:r>
              <a:rPr b="0">
                <a:solidFill>
                  <a:srgbClr val="333333"/>
                </a:solidFill>
                <a:latin typeface="Arial" panose="020B0704020202020204"/>
              </a:rPr>
              <a:t>Link to billionaire → Succeeds but implausible</a:t>
            </a:r>
          </a:p>
          <a:p>
            <a:pPr>
              <a:spcBef>
                <a:spcPts val="400"/>
              </a:spcBef>
              <a:spcAft>
                <a:spcPts val="200"/>
              </a:spcAft>
            </a:pPr>
            <a:r>
              <a:rPr b="1">
                <a:solidFill>
                  <a:srgbClr val="1E733C"/>
                </a:solidFill>
                <a:latin typeface="Arial" panose="020B0704020202020204"/>
              </a:rPr>
              <a:t>ATEX-CF: </a:t>
            </a:r>
            <a:r>
              <a:rPr b="0">
                <a:solidFill>
                  <a:srgbClr val="333333"/>
                </a:solidFill>
                <a:latin typeface="Arial" panose="020B0704020202020204"/>
              </a:rPr>
              <a:t>Identifies a feasible peer connection → Flips prediction &amp; plausible!</a:t>
            </a:r>
          </a:p>
        </p:txBody>
      </p:sp>
      <p:sp>
        <p:nvSpPr>
          <p:cNvPr id="11" name="TextBox 10"/>
          <p:cNvSpPr txBox="1"/>
          <p:nvPr/>
        </p:nvSpPr>
        <p:spPr>
          <a:xfrm>
            <a:off x="5410200" y="4343400"/>
            <a:ext cx="3657600" cy="521970"/>
          </a:xfrm>
          <a:prstGeom prst="rect">
            <a:avLst/>
          </a:prstGeom>
          <a:noFill/>
        </p:spPr>
        <p:txBody>
          <a:bodyPr wrap="square">
            <a:spAutoFit/>
          </a:bodyPr>
          <a:lstStyle/>
          <a:p>
            <a:pPr algn="ctr"/>
            <a:r>
              <a:rPr sz="1400" i="1">
                <a:solidFill>
                  <a:srgbClr val="6E6E6E"/>
                </a:solidFill>
              </a:rPr>
              <a:t>Deletion-based methods cannot help Alice;
ATEX-CF finds a realistic edge addition.</a:t>
            </a:r>
          </a:p>
        </p:txBody>
      </p:sp>
      <p:pic>
        <p:nvPicPr>
          <p:cNvPr id="12" name="Picture 11" descr="Screenshot 2026-02-14 at 06.53.23"/>
          <p:cNvPicPr>
            <a:picLocks noChangeAspect="1"/>
          </p:cNvPicPr>
          <p:nvPr/>
        </p:nvPicPr>
        <p:blipFill>
          <a:blip r:embed="rId2" cstate="print"/>
          <a:stretch>
            <a:fillRect/>
          </a:stretch>
        </p:blipFill>
        <p:spPr>
          <a:xfrm>
            <a:off x="5795590" y="2438400"/>
            <a:ext cx="3272210" cy="1758315"/>
          </a:xfrm>
          <a:prstGeom prst="rect">
            <a:avLst/>
          </a:prstGeom>
          <a:ln>
            <a:solidFill>
              <a:schemeClr val="bg1">
                <a:lumMod val="85000"/>
              </a:schemeClr>
            </a:solidFill>
          </a:ln>
          <a:effectLst/>
        </p:spPr>
      </p:pic>
    </p:spTree>
    <p:extLst>
      <p:ext uri="{BB962C8B-B14F-4D97-AF65-F5344CB8AC3E}">
        <p14:creationId xmlns:p14="http://schemas.microsoft.com/office/powerpoint/2010/main" val="9241107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534400" cy="714356"/>
          </a:xfrm>
        </p:spPr>
        <p:txBody>
          <a:bodyPr>
            <a:normAutofit fontScale="90000"/>
          </a:bodyPr>
          <a:lstStyle/>
          <a:p>
            <a:r>
              <a:rPr lang="en-US" b="1" dirty="0">
                <a:solidFill>
                  <a:srgbClr val="00B0F0"/>
                </a:solidFill>
              </a:rPr>
              <a:t>Theoretical Foundation: Bridging Attacks &amp; Explanations</a:t>
            </a:r>
          </a:p>
        </p:txBody>
      </p:sp>
      <p:sp>
        <p:nvSpPr>
          <p:cNvPr id="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114 </a:t>
            </a:r>
          </a:p>
        </p:txBody>
      </p:sp>
      <p:sp>
        <p:nvSpPr>
          <p:cNvPr id="9" name="TextBox 8"/>
          <p:cNvSpPr txBox="1"/>
          <p:nvPr/>
        </p:nvSpPr>
        <p:spPr>
          <a:xfrm>
            <a:off x="76200" y="1412240"/>
            <a:ext cx="8915400" cy="645160"/>
          </a:xfrm>
          <a:prstGeom prst="rect">
            <a:avLst/>
          </a:prstGeom>
          <a:noFill/>
        </p:spPr>
        <p:txBody>
          <a:bodyPr wrap="square">
            <a:spAutoFit/>
          </a:bodyPr>
          <a:lstStyle/>
          <a:p>
            <a:r>
              <a:rPr b="1">
                <a:solidFill>
                  <a:srgbClr val="1E3C6E"/>
                </a:solidFill>
                <a:latin typeface="Arial" panose="020B0704020202020204"/>
              </a:rPr>
              <a:t>Hypothesis: </a:t>
            </a:r>
            <a:r>
              <a:rPr b="0">
                <a:solidFill>
                  <a:srgbClr val="333333"/>
                </a:solidFill>
                <a:latin typeface="Arial" panose="020B0704020202020204"/>
              </a:rPr>
              <a:t>The edges added by a successful evasion attack overlap with the most influential edges in a counterfactual explanation.</a:t>
            </a:r>
          </a:p>
        </p:txBody>
      </p:sp>
      <p:sp>
        <p:nvSpPr>
          <p:cNvPr id="10" name="Rounded Rectangle 9"/>
          <p:cNvSpPr/>
          <p:nvPr/>
        </p:nvSpPr>
        <p:spPr>
          <a:xfrm>
            <a:off x="152400" y="2209800"/>
            <a:ext cx="8763000" cy="1676400"/>
          </a:xfrm>
          <a:prstGeom prst="roundRect">
            <a:avLst/>
          </a:prstGeom>
          <a:solidFill>
            <a:srgbClr val="F2F5FA"/>
          </a:solidFill>
          <a:ln w="19050">
            <a:solidFill>
              <a:srgbClr val="1E3C6E"/>
            </a:solid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b="1">
                <a:solidFill>
                  <a:srgbClr val="333333"/>
                </a:solidFill>
                <a:latin typeface="Arial" panose="020B0704020202020204" pitchFamily="34" charset="0"/>
                <a:cs typeface="Arial" panose="020B0704020202020204" pitchFamily="34" charset="0"/>
              </a:rPr>
              <a:t>Formal Statement
</a:t>
            </a:r>
            <a:r>
              <a:rPr b="0">
                <a:solidFill>
                  <a:srgbClr val="333333"/>
                </a:solidFill>
                <a:latin typeface="Arial" panose="020B0704020202020204"/>
              </a:rPr>
              <a:t>
For target node </a:t>
            </a:r>
            <a:r>
              <a:rPr lang="en-US" b="0" dirty="0">
                <a:solidFill>
                  <a:srgbClr val="333333"/>
                </a:solidFill>
                <a:latin typeface="Arial" panose="020B0704020202020204"/>
              </a:rPr>
              <a:t>v</a:t>
            </a:r>
            <a:r>
              <a:rPr b="0">
                <a:solidFill>
                  <a:srgbClr val="333333"/>
                </a:solidFill>
                <a:latin typeface="Arial" panose="020B0704020202020204"/>
              </a:rPr>
              <a:t>, let ΔG(E⁺) be the attack-added edges that flip </a:t>
            </a:r>
            <a:r>
              <a:rPr lang="en-US" b="0" dirty="0">
                <a:solidFill>
                  <a:srgbClr val="333333"/>
                </a:solidFill>
                <a:latin typeface="Arial" panose="020B0704020202020204"/>
              </a:rPr>
              <a:t>model </a:t>
            </a:r>
            <a:r>
              <a:rPr b="0">
                <a:solidFill>
                  <a:srgbClr val="333333"/>
                </a:solidFill>
                <a:latin typeface="Arial" panose="020B0704020202020204"/>
              </a:rPr>
              <a:t>f's prediction,and CFEx(G) the counterfactual explanation subgraph.
Then:  Sim( ΔG(E⁺),  CFEx(G) )  is high</a:t>
            </a:r>
          </a:p>
        </p:txBody>
      </p:sp>
      <p:sp>
        <p:nvSpPr>
          <p:cNvPr id="13" name="TextBox 12"/>
          <p:cNvSpPr txBox="1"/>
          <p:nvPr/>
        </p:nvSpPr>
        <p:spPr>
          <a:xfrm>
            <a:off x="76200" y="4099560"/>
            <a:ext cx="8686800" cy="1713290"/>
          </a:xfrm>
          <a:prstGeom prst="rect">
            <a:avLst/>
          </a:prstGeom>
          <a:noFill/>
        </p:spPr>
        <p:txBody>
          <a:bodyPr wrap="square">
            <a:spAutoFit/>
          </a:bodyPr>
          <a:lstStyle/>
          <a:p>
            <a:r>
              <a:rPr sz="2000" b="1">
                <a:solidFill>
                  <a:srgbClr val="1E3C6E"/>
                </a:solidFill>
                <a:latin typeface="Arial" panose="020B0704020202020204"/>
              </a:rPr>
              <a:t>Implications:</a:t>
            </a:r>
          </a:p>
          <a:p>
            <a:pPr>
              <a:spcBef>
                <a:spcPts val="400"/>
              </a:spcBef>
              <a:spcAft>
                <a:spcPts val="200"/>
              </a:spcAft>
            </a:pPr>
            <a:r>
              <a:rPr b="0">
                <a:solidFill>
                  <a:srgbClr val="333333"/>
                </a:solidFill>
                <a:latin typeface="Arial" panose="020B0704020202020204"/>
              </a:rPr>
              <a:t>Attack-added edges are natural </a:t>
            </a:r>
            <a:r>
              <a:rPr b="1">
                <a:solidFill>
                  <a:srgbClr val="333333"/>
                </a:solidFill>
                <a:latin typeface="Arial" panose="020B0704020202020204"/>
              </a:rPr>
              <a:t>counterfactual candidates</a:t>
            </a:r>
          </a:p>
          <a:p>
            <a:pPr>
              <a:spcBef>
                <a:spcPts val="400"/>
              </a:spcBef>
              <a:spcAft>
                <a:spcPts val="200"/>
              </a:spcAft>
            </a:pPr>
            <a:r>
              <a:rPr b="0">
                <a:solidFill>
                  <a:srgbClr val="333333"/>
                </a:solidFill>
                <a:latin typeface="Arial" panose="020B0704020202020204"/>
              </a:rPr>
              <a:t>Attack methods provide </a:t>
            </a:r>
            <a:r>
              <a:rPr b="1">
                <a:solidFill>
                  <a:srgbClr val="333333"/>
                </a:solidFill>
                <a:latin typeface="Arial" panose="020B0704020202020204"/>
              </a:rPr>
              <a:t>efficient search </a:t>
            </a:r>
            <a:r>
              <a:rPr b="0">
                <a:solidFill>
                  <a:srgbClr val="333333"/>
                </a:solidFill>
                <a:latin typeface="Arial" panose="020B0704020202020204"/>
              </a:rPr>
              <a:t>over the combinatorially large space of possible edge additions</a:t>
            </a:r>
          </a:p>
          <a:p>
            <a:pPr>
              <a:spcBef>
                <a:spcPts val="400"/>
              </a:spcBef>
              <a:spcAft>
                <a:spcPts val="200"/>
              </a:spcAft>
            </a:pPr>
            <a:r>
              <a:rPr b="0">
                <a:solidFill>
                  <a:srgbClr val="333333"/>
                </a:solidFill>
                <a:latin typeface="Arial" panose="020B0704020202020204"/>
              </a:rPr>
              <a:t>Supported by gradient-based reasoning and empirical similarity measures</a:t>
            </a:r>
          </a:p>
        </p:txBody>
      </p:sp>
      <p:sp>
        <p:nvSpPr>
          <p:cNvPr id="14" name="Rounded Rectangle 13"/>
          <p:cNvSpPr/>
          <p:nvPr/>
        </p:nvSpPr>
        <p:spPr>
          <a:xfrm>
            <a:off x="76201" y="5943600"/>
            <a:ext cx="8382000" cy="762000"/>
          </a:xfrm>
          <a:prstGeom prst="roundRect">
            <a:avLst/>
          </a:prstGeom>
          <a:solidFill>
            <a:srgbClr val="EBF0F8"/>
          </a:solidFill>
          <a:ln w="19050">
            <a:solidFill>
              <a:srgbClr val="1E3C6E"/>
            </a:solid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sz="2000" b="1">
                <a:solidFill>
                  <a:srgbClr val="1E3C6E"/>
                </a:solidFill>
                <a:latin typeface="Arial" panose="020B0704020202020204"/>
              </a:rPr>
              <a:t>⟹  This motivates integrating attack semantics into counterfactual generation.</a:t>
            </a:r>
          </a:p>
        </p:txBody>
      </p:sp>
    </p:spTree>
    <p:extLst>
      <p:ext uri="{BB962C8B-B14F-4D97-AF65-F5344CB8AC3E}">
        <p14:creationId xmlns:p14="http://schemas.microsoft.com/office/powerpoint/2010/main" val="92411070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534400" cy="714356"/>
          </a:xfrm>
        </p:spPr>
        <p:txBody>
          <a:bodyPr>
            <a:normAutofit fontScale="90000"/>
          </a:bodyPr>
          <a:lstStyle/>
          <a:p>
            <a:r>
              <a:rPr lang="en-US" b="1" dirty="0">
                <a:solidFill>
                  <a:srgbClr val="00B0F0"/>
                </a:solidFill>
              </a:rPr>
              <a:t>ATEX-CF: Framework Overview</a:t>
            </a:r>
          </a:p>
        </p:txBody>
      </p:sp>
      <p:sp>
        <p:nvSpPr>
          <p:cNvPr id="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115 </a:t>
            </a:r>
          </a:p>
        </p:txBody>
      </p:sp>
      <p:pic>
        <p:nvPicPr>
          <p:cNvPr id="8" name="Picture 7" descr="architectureDiagram.png"/>
          <p:cNvPicPr>
            <a:picLocks noChangeAspect="1"/>
          </p:cNvPicPr>
          <p:nvPr/>
        </p:nvPicPr>
        <p:blipFill>
          <a:blip r:embed="rId2" cstate="print"/>
          <a:srcRect r="11514"/>
          <a:stretch>
            <a:fillRect/>
          </a:stretch>
        </p:blipFill>
        <p:spPr>
          <a:xfrm>
            <a:off x="60959" y="1371600"/>
            <a:ext cx="9083041" cy="2867083"/>
          </a:xfrm>
          <a:prstGeom prst="rect">
            <a:avLst/>
          </a:prstGeom>
        </p:spPr>
      </p:pic>
      <p:sp>
        <p:nvSpPr>
          <p:cNvPr id="11" name="Rounded Rectangle 10"/>
          <p:cNvSpPr/>
          <p:nvPr/>
        </p:nvSpPr>
        <p:spPr>
          <a:xfrm>
            <a:off x="321899" y="4752618"/>
            <a:ext cx="8060101" cy="528041"/>
          </a:xfrm>
          <a:prstGeom prst="roundRect">
            <a:avLst/>
          </a:prstGeom>
          <a:solidFill>
            <a:srgbClr val="F2F5FA"/>
          </a:solidFill>
          <a:ln w="19050">
            <a:solidFill>
              <a:srgbClr val="1E3C6E"/>
            </a:solid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b="0">
                <a:solidFill>
                  <a:srgbClr val="46505F"/>
                </a:solidFill>
                <a:latin typeface="Arial" panose="020B0704020202020204"/>
              </a:rPr>
              <a:t>End-to-end workflow:  Original graph  →  Attack candidates  →  Candidate set S = S⁻ ∪ S⁺  →  Joint optimization  →  Counterfactual graph</a:t>
            </a:r>
          </a:p>
        </p:txBody>
      </p:sp>
    </p:spTree>
    <p:extLst>
      <p:ext uri="{BB962C8B-B14F-4D97-AF65-F5344CB8AC3E}">
        <p14:creationId xmlns:p14="http://schemas.microsoft.com/office/powerpoint/2010/main" val="92411070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763000" cy="714356"/>
          </a:xfrm>
        </p:spPr>
        <p:txBody>
          <a:bodyPr>
            <a:normAutofit fontScale="90000"/>
          </a:bodyPr>
          <a:lstStyle/>
          <a:p>
            <a:r>
              <a:rPr lang="en-US" b="1" dirty="0">
                <a:solidFill>
                  <a:srgbClr val="00B0F0"/>
                </a:solidFill>
              </a:rPr>
              <a:t>Joint Optimization: Three-Objective Loss</a:t>
            </a:r>
          </a:p>
        </p:txBody>
      </p:sp>
      <p:sp>
        <p:nvSpPr>
          <p:cNvPr id="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116 </a:t>
            </a:r>
          </a:p>
        </p:txBody>
      </p:sp>
      <p:sp>
        <p:nvSpPr>
          <p:cNvPr id="6" name="Rounded Rectangle 5"/>
          <p:cNvSpPr/>
          <p:nvPr/>
        </p:nvSpPr>
        <p:spPr>
          <a:xfrm>
            <a:off x="152400" y="1097280"/>
            <a:ext cx="8488680" cy="822960"/>
          </a:xfrm>
          <a:prstGeom prst="roundRect">
            <a:avLst/>
          </a:prstGeom>
          <a:solidFill>
            <a:srgbClr val="F2F5FA"/>
          </a:solidFill>
          <a:ln w="19050">
            <a:solidFill>
              <a:srgbClr val="1E3C6E"/>
            </a:solid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sz="1800" b="1">
                <a:solidFill>
                  <a:srgbClr val="1E3C6E"/>
                </a:solidFill>
                <a:latin typeface="Arial" panose="020B0704020202020204"/>
              </a:rPr>
              <a:t>min  L(ΔA)  =  λ</a:t>
            </a:r>
            <a:r>
              <a:rPr lang="en-US" sz="1800" b="1" baseline="-25000" dirty="0">
                <a:solidFill>
                  <a:srgbClr val="1E3C6E"/>
                </a:solidFill>
                <a:latin typeface="Arial" panose="020B0704020202020204"/>
              </a:rPr>
              <a:t>1</a:t>
            </a:r>
            <a:r>
              <a:rPr b="1">
                <a:solidFill>
                  <a:srgbClr val="1E3C6E"/>
                </a:solidFill>
                <a:latin typeface="Arial" panose="020B0704020202020204"/>
                <a:sym typeface="+mn-ea"/>
              </a:rPr>
              <a:t> </a:t>
            </a:r>
            <a:r>
              <a:rPr sz="1800" b="1">
                <a:solidFill>
                  <a:srgbClr val="1E3C6E"/>
                </a:solidFill>
                <a:latin typeface="Arial" panose="020B0704020202020204"/>
              </a:rPr>
              <a:t>· L</a:t>
            </a:r>
            <a:r>
              <a:rPr sz="1800" b="1" baseline="-25000">
                <a:solidFill>
                  <a:srgbClr val="1E3C6E"/>
                </a:solidFill>
                <a:latin typeface="Arial" panose="020B0704020202020204"/>
              </a:rPr>
              <a:t>pred</a:t>
            </a:r>
            <a:r>
              <a:rPr sz="1800" b="1">
                <a:solidFill>
                  <a:srgbClr val="1E3C6E"/>
                </a:solidFill>
                <a:latin typeface="Arial" panose="020B0704020202020204"/>
              </a:rPr>
              <a:t> (Impact)  +  λ</a:t>
            </a:r>
            <a:r>
              <a:rPr lang="en-US" sz="1800" b="1" baseline="-25000" dirty="0">
                <a:solidFill>
                  <a:srgbClr val="1E3C6E"/>
                </a:solidFill>
                <a:latin typeface="Arial" panose="020B0704020202020204"/>
              </a:rPr>
              <a:t>2</a:t>
            </a:r>
            <a:r>
              <a:rPr b="1">
                <a:solidFill>
                  <a:srgbClr val="1E3C6E"/>
                </a:solidFill>
                <a:latin typeface="Arial" panose="020B0704020202020204"/>
                <a:sym typeface="+mn-ea"/>
              </a:rPr>
              <a:t> </a:t>
            </a:r>
            <a:r>
              <a:rPr sz="1800" b="1">
                <a:solidFill>
                  <a:srgbClr val="1E3C6E"/>
                </a:solidFill>
                <a:latin typeface="Arial" panose="020B0704020202020204"/>
              </a:rPr>
              <a:t>· L</a:t>
            </a:r>
            <a:r>
              <a:rPr sz="1800" b="1" baseline="-25000">
                <a:solidFill>
                  <a:srgbClr val="1E3C6E"/>
                </a:solidFill>
                <a:latin typeface="Arial" panose="020B0704020202020204"/>
              </a:rPr>
              <a:t>dist</a:t>
            </a:r>
            <a:r>
              <a:rPr sz="1800" b="1">
                <a:solidFill>
                  <a:srgbClr val="1E3C6E"/>
                </a:solidFill>
                <a:latin typeface="Arial" panose="020B0704020202020204"/>
              </a:rPr>
              <a:t> (Sparsity)  +  λ</a:t>
            </a:r>
            <a:r>
              <a:rPr lang="en-US" sz="1800" b="1" baseline="-25000" dirty="0">
                <a:solidFill>
                  <a:srgbClr val="1E3C6E"/>
                </a:solidFill>
                <a:latin typeface="Arial" panose="020B0704020202020204"/>
              </a:rPr>
              <a:t>3</a:t>
            </a:r>
            <a:r>
              <a:rPr sz="1800" b="1">
                <a:solidFill>
                  <a:srgbClr val="1E3C6E"/>
                </a:solidFill>
                <a:latin typeface="Arial" panose="020B0704020202020204"/>
              </a:rPr>
              <a:t> · L</a:t>
            </a:r>
            <a:r>
              <a:rPr sz="1800" b="1" baseline="-25000">
                <a:solidFill>
                  <a:srgbClr val="1E3C6E"/>
                </a:solidFill>
                <a:latin typeface="Arial" panose="020B0704020202020204"/>
              </a:rPr>
              <a:t>plau</a:t>
            </a:r>
            <a:r>
              <a:rPr sz="1800" b="1">
                <a:solidFill>
                  <a:srgbClr val="1E3C6E"/>
                </a:solidFill>
                <a:latin typeface="Arial" panose="020B0704020202020204"/>
              </a:rPr>
              <a:t> (Plausibility)</a:t>
            </a:r>
          </a:p>
        </p:txBody>
      </p:sp>
      <p:sp>
        <p:nvSpPr>
          <p:cNvPr id="9" name="Rounded Rectangle 8"/>
          <p:cNvSpPr/>
          <p:nvPr/>
        </p:nvSpPr>
        <p:spPr>
          <a:xfrm>
            <a:off x="76200" y="2286000"/>
            <a:ext cx="2895600" cy="3200400"/>
          </a:xfrm>
          <a:prstGeom prst="roundRect">
            <a:avLst/>
          </a:prstGeom>
          <a:solidFill>
            <a:srgbClr val="FAF0F0"/>
          </a:solidFill>
          <a:ln w="19050">
            <a:solidFill>
              <a:srgbClr val="B43232"/>
            </a:solid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sz="2400" b="1">
                <a:solidFill>
                  <a:srgbClr val="B43232"/>
                </a:solidFill>
                <a:latin typeface="Arial" panose="020B0704020202020204"/>
              </a:rPr>
              <a:t>Impact (L</a:t>
            </a:r>
            <a:r>
              <a:rPr sz="2400" b="1" baseline="-25000">
                <a:solidFill>
                  <a:srgbClr val="B43232"/>
                </a:solidFill>
                <a:latin typeface="Arial" panose="020B0704020202020204"/>
              </a:rPr>
              <a:t>pred</a:t>
            </a:r>
            <a:r>
              <a:rPr sz="2400" b="1">
                <a:solidFill>
                  <a:srgbClr val="B43232"/>
                </a:solidFill>
                <a:latin typeface="Arial" panose="020B0704020202020204"/>
              </a:rPr>
              <a:t>)</a:t>
            </a:r>
          </a:p>
          <a:p>
            <a:pPr algn="ctr"/>
            <a:endParaRPr sz="2400"/>
          </a:p>
          <a:p>
            <a:pPr algn="ctr"/>
            <a:r>
              <a:rPr sz="1600">
                <a:solidFill>
                  <a:srgbClr val="46505F"/>
                </a:solidFill>
                <a:latin typeface="Arial" panose="020B0704020202020204"/>
              </a:rPr>
              <a:t>Push prediction away from</a:t>
            </a:r>
          </a:p>
          <a:p>
            <a:pPr algn="ctr"/>
            <a:r>
              <a:rPr sz="1600">
                <a:solidFill>
                  <a:srgbClr val="46505F"/>
                </a:solidFill>
                <a:latin typeface="Arial" panose="020B0704020202020204"/>
              </a:rPr>
              <a:t>original class until flip occurs.</a:t>
            </a:r>
          </a:p>
          <a:p>
            <a:pPr algn="ctr"/>
            <a:endParaRPr sz="2400"/>
          </a:p>
          <a:p>
            <a:pPr algn="ctr"/>
            <a:r>
              <a:rPr sz="1600">
                <a:solidFill>
                  <a:srgbClr val="46505F"/>
                </a:solidFill>
                <a:latin typeface="Arial" panose="020B0704020202020204"/>
              </a:rPr>
              <a:t>Uses NLL loss with indicator</a:t>
            </a:r>
            <a:r>
              <a:rPr lang="en-US" sz="1600" dirty="0">
                <a:solidFill>
                  <a:srgbClr val="46505F"/>
                </a:solidFill>
                <a:latin typeface="Arial" panose="020B0704020202020204"/>
              </a:rPr>
              <a:t> </a:t>
            </a:r>
            <a:r>
              <a:rPr sz="1600">
                <a:solidFill>
                  <a:srgbClr val="46505F"/>
                </a:solidFill>
                <a:latin typeface="Arial" panose="020B0704020202020204"/>
              </a:rPr>
              <a:t>function; </a:t>
            </a:r>
            <a:r>
              <a:rPr lang="en-US" sz="1600" dirty="0">
                <a:solidFill>
                  <a:srgbClr val="46505F"/>
                </a:solidFill>
                <a:latin typeface="Arial" panose="020B0704020202020204"/>
              </a:rPr>
              <a:t>Set </a:t>
            </a:r>
            <a:r>
              <a:rPr sz="1600">
                <a:solidFill>
                  <a:srgbClr val="46505F"/>
                </a:solidFill>
                <a:latin typeface="Arial" panose="020B0704020202020204"/>
              </a:rPr>
              <a:t>zero once flipped.</a:t>
            </a:r>
          </a:p>
        </p:txBody>
      </p:sp>
      <p:sp>
        <p:nvSpPr>
          <p:cNvPr id="10" name="Rounded Rectangle 9"/>
          <p:cNvSpPr/>
          <p:nvPr/>
        </p:nvSpPr>
        <p:spPr>
          <a:xfrm>
            <a:off x="3276600" y="2209800"/>
            <a:ext cx="2971800" cy="3200400"/>
          </a:xfrm>
          <a:prstGeom prst="roundRect">
            <a:avLst/>
          </a:prstGeom>
          <a:solidFill>
            <a:srgbClr val="EEF4FC"/>
          </a:solidFill>
          <a:ln w="19050">
            <a:solidFill>
              <a:srgbClr val="2850A0"/>
            </a:solid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sz="2400" b="1">
                <a:solidFill>
                  <a:srgbClr val="2850A0"/>
                </a:solidFill>
                <a:latin typeface="Arial" panose="020B0704020202020204"/>
              </a:rPr>
              <a:t>Sparsity (L</a:t>
            </a:r>
            <a:r>
              <a:rPr sz="2400" b="1" baseline="-25000">
                <a:solidFill>
                  <a:srgbClr val="2850A0"/>
                </a:solidFill>
                <a:latin typeface="Arial" panose="020B0704020202020204"/>
              </a:rPr>
              <a:t>dist</a:t>
            </a:r>
            <a:r>
              <a:rPr sz="2400" b="1">
                <a:solidFill>
                  <a:srgbClr val="2850A0"/>
                </a:solidFill>
                <a:latin typeface="Arial" panose="020B0704020202020204"/>
              </a:rPr>
              <a:t>)</a:t>
            </a:r>
          </a:p>
          <a:p>
            <a:pPr algn="ctr"/>
            <a:endParaRPr sz="2400"/>
          </a:p>
          <a:p>
            <a:pPr algn="ctr"/>
            <a:r>
              <a:rPr sz="1600">
                <a:solidFill>
                  <a:srgbClr val="46505F"/>
                </a:solidFill>
                <a:latin typeface="Arial" panose="020B0704020202020204"/>
              </a:rPr>
              <a:t>Minimize ‖ΔA‖</a:t>
            </a:r>
            <a:r>
              <a:rPr lang="en-US" sz="1600" baseline="-25000" dirty="0">
                <a:solidFill>
                  <a:srgbClr val="46505F"/>
                </a:solidFill>
                <a:latin typeface="Arial" panose="020B0704020202020204"/>
              </a:rPr>
              <a:t>0</a:t>
            </a:r>
            <a:r>
              <a:rPr sz="1600">
                <a:solidFill>
                  <a:srgbClr val="46505F"/>
                </a:solidFill>
                <a:latin typeface="Arial" panose="020B0704020202020204"/>
              </a:rPr>
              <a:t>: total</a:t>
            </a:r>
          </a:p>
          <a:p>
            <a:pPr algn="ctr"/>
            <a:r>
              <a:rPr sz="1600">
                <a:solidFill>
                  <a:srgbClr val="46505F"/>
                </a:solidFill>
                <a:latin typeface="Arial" panose="020B0704020202020204"/>
              </a:rPr>
              <a:t>number of edge edits.</a:t>
            </a:r>
          </a:p>
          <a:p>
            <a:pPr algn="ctr"/>
            <a:endParaRPr sz="2400"/>
          </a:p>
          <a:p>
            <a:pPr algn="ctr"/>
            <a:r>
              <a:rPr sz="1600">
                <a:solidFill>
                  <a:srgbClr val="46505F"/>
                </a:solidFill>
                <a:latin typeface="Arial" panose="020B0704020202020204"/>
              </a:rPr>
              <a:t>Keeps modified graph close</a:t>
            </a:r>
            <a:r>
              <a:rPr lang="en-US" sz="1600" dirty="0">
                <a:solidFill>
                  <a:srgbClr val="46505F"/>
                </a:solidFill>
                <a:latin typeface="Arial" panose="020B0704020202020204"/>
              </a:rPr>
              <a:t> </a:t>
            </a:r>
            <a:r>
              <a:rPr sz="1600">
                <a:solidFill>
                  <a:srgbClr val="46505F"/>
                </a:solidFill>
                <a:latin typeface="Arial" panose="020B0704020202020204"/>
              </a:rPr>
              <a:t>to original for interpretability.</a:t>
            </a:r>
          </a:p>
        </p:txBody>
      </p:sp>
      <p:sp>
        <p:nvSpPr>
          <p:cNvPr id="12" name="Rounded Rectangle 11"/>
          <p:cNvSpPr/>
          <p:nvPr/>
        </p:nvSpPr>
        <p:spPr>
          <a:xfrm>
            <a:off x="6400800" y="2209800"/>
            <a:ext cx="2743200" cy="3200400"/>
          </a:xfrm>
          <a:prstGeom prst="roundRect">
            <a:avLst/>
          </a:prstGeom>
          <a:solidFill>
            <a:srgbClr val="EEF8F0"/>
          </a:solidFill>
          <a:ln w="19050">
            <a:solidFill>
              <a:srgbClr val="1E733C"/>
            </a:solid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sz="2400" b="1">
                <a:solidFill>
                  <a:srgbClr val="1E733C"/>
                </a:solidFill>
                <a:latin typeface="Arial" panose="020B0704020202020204"/>
              </a:rPr>
              <a:t>Plausibility (L</a:t>
            </a:r>
            <a:r>
              <a:rPr sz="2400" b="1" baseline="-25000">
                <a:solidFill>
                  <a:srgbClr val="1E733C"/>
                </a:solidFill>
                <a:latin typeface="Arial" panose="020B0704020202020204"/>
              </a:rPr>
              <a:t>plau</a:t>
            </a:r>
            <a:r>
              <a:rPr sz="2400" b="1">
                <a:solidFill>
                  <a:srgbClr val="1E733C"/>
                </a:solidFill>
                <a:latin typeface="Arial" panose="020B0704020202020204"/>
              </a:rPr>
              <a:t>)</a:t>
            </a:r>
          </a:p>
          <a:p>
            <a:pPr algn="ctr"/>
            <a:endParaRPr lang="en-US" sz="2400" dirty="0">
              <a:solidFill>
                <a:srgbClr val="46505F"/>
              </a:solidFill>
              <a:latin typeface="Arial" panose="020B0704020202020204"/>
            </a:endParaRPr>
          </a:p>
          <a:p>
            <a:pPr algn="ctr"/>
            <a:r>
              <a:rPr sz="1600">
                <a:solidFill>
                  <a:srgbClr val="46505F"/>
                </a:solidFill>
                <a:latin typeface="Arial" panose="020B0704020202020204"/>
              </a:rPr>
              <a:t>Penalizes unnatural changes:</a:t>
            </a:r>
            <a:r>
              <a:rPr lang="en-US" sz="1600" dirty="0">
                <a:solidFill>
                  <a:srgbClr val="46505F"/>
                </a:solidFill>
                <a:latin typeface="Arial" panose="020B0704020202020204"/>
              </a:rPr>
              <a:t> </a:t>
            </a:r>
          </a:p>
          <a:p>
            <a:pPr algn="ctr"/>
            <a:r>
              <a:rPr sz="1600">
                <a:solidFill>
                  <a:srgbClr val="46505F"/>
                </a:solidFill>
                <a:latin typeface="Arial" panose="020B0704020202020204"/>
              </a:rPr>
              <a:t>α</a:t>
            </a:r>
            <a:r>
              <a:rPr sz="1600" baseline="-25000">
                <a:solidFill>
                  <a:srgbClr val="46505F"/>
                </a:solidFill>
                <a:latin typeface="Arial" panose="020B0704020202020204"/>
              </a:rPr>
              <a:t>deg</a:t>
            </a:r>
            <a:r>
              <a:rPr sz="1600">
                <a:solidFill>
                  <a:srgbClr val="46505F"/>
                </a:solidFill>
                <a:latin typeface="Arial" panose="020B0704020202020204"/>
              </a:rPr>
              <a:t> · DegAnom</a:t>
            </a:r>
          </a:p>
          <a:p>
            <a:pPr algn="ctr"/>
            <a:r>
              <a:rPr sz="1600">
                <a:solidFill>
                  <a:srgbClr val="46505F"/>
                </a:solidFill>
                <a:latin typeface="Arial" panose="020B0704020202020204"/>
              </a:rPr>
              <a:t>+ α</a:t>
            </a:r>
            <a:r>
              <a:rPr sz="1600" baseline="-25000">
                <a:solidFill>
                  <a:srgbClr val="46505F"/>
                </a:solidFill>
                <a:latin typeface="Arial" panose="020B0704020202020204"/>
              </a:rPr>
              <a:t>motif</a:t>
            </a:r>
            <a:r>
              <a:rPr sz="1600">
                <a:solidFill>
                  <a:srgbClr val="46505F"/>
                </a:solidFill>
                <a:latin typeface="Arial" panose="020B0704020202020204"/>
              </a:rPr>
              <a:t> · MotifViol</a:t>
            </a:r>
          </a:p>
          <a:p>
            <a:pPr algn="ctr"/>
            <a:endParaRPr sz="2400"/>
          </a:p>
          <a:p>
            <a:pPr algn="ctr"/>
            <a:r>
              <a:rPr sz="1600">
                <a:solidFill>
                  <a:srgbClr val="46505F"/>
                </a:solidFill>
                <a:latin typeface="Arial" panose="020B0704020202020204"/>
              </a:rPr>
              <a:t>Prevents implausible</a:t>
            </a:r>
          </a:p>
          <a:p>
            <a:pPr algn="ctr"/>
            <a:r>
              <a:rPr sz="1600">
                <a:solidFill>
                  <a:srgbClr val="46505F"/>
                </a:solidFill>
                <a:latin typeface="Arial" panose="020B0704020202020204"/>
              </a:rPr>
              <a:t>degree/clustering jumps.</a:t>
            </a:r>
          </a:p>
        </p:txBody>
      </p:sp>
      <p:sp>
        <p:nvSpPr>
          <p:cNvPr id="13" name="Rounded Rectangle 12"/>
          <p:cNvSpPr/>
          <p:nvPr/>
        </p:nvSpPr>
        <p:spPr>
          <a:xfrm>
            <a:off x="70485" y="5638800"/>
            <a:ext cx="8921115" cy="868680"/>
          </a:xfrm>
          <a:prstGeom prst="roundRect">
            <a:avLst/>
          </a:prstGeom>
          <a:solidFill>
            <a:srgbClr val="EBF0F8"/>
          </a:solidFill>
          <a:ln w="19050">
            <a:solidFill>
              <a:srgbClr val="1E3C6E"/>
            </a:solid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sz="2000" b="1">
                <a:solidFill>
                  <a:srgbClr val="1E3C6E"/>
                </a:solidFill>
                <a:latin typeface="Arial" panose="020B0704020202020204"/>
              </a:rPr>
              <a:t>Balances effectiveness (flip prediction) with realism (sparse &amp; plausible edits)</a:t>
            </a:r>
          </a:p>
        </p:txBody>
      </p:sp>
    </p:spTree>
    <p:extLst>
      <p:ext uri="{BB962C8B-B14F-4D97-AF65-F5344CB8AC3E}">
        <p14:creationId xmlns:p14="http://schemas.microsoft.com/office/powerpoint/2010/main" val="9241107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763000" cy="714356"/>
          </a:xfrm>
        </p:spPr>
        <p:txBody>
          <a:bodyPr>
            <a:normAutofit fontScale="90000"/>
          </a:bodyPr>
          <a:lstStyle/>
          <a:p>
            <a:r>
              <a:rPr lang="en-US" b="1" dirty="0">
                <a:solidFill>
                  <a:srgbClr val="00B0F0"/>
                </a:solidFill>
              </a:rPr>
              <a:t>Candidate Selection</a:t>
            </a:r>
          </a:p>
        </p:txBody>
      </p:sp>
      <p:sp>
        <p:nvSpPr>
          <p:cNvPr id="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117 </a:t>
            </a:r>
          </a:p>
        </p:txBody>
      </p:sp>
      <p:sp>
        <p:nvSpPr>
          <p:cNvPr id="11" name="TextBox 10"/>
          <p:cNvSpPr txBox="1"/>
          <p:nvPr/>
        </p:nvSpPr>
        <p:spPr>
          <a:xfrm>
            <a:off x="990600" y="1768475"/>
            <a:ext cx="5669280" cy="3399790"/>
          </a:xfrm>
          <a:prstGeom prst="rect">
            <a:avLst/>
          </a:prstGeom>
          <a:noFill/>
        </p:spPr>
        <p:txBody>
          <a:bodyPr wrap="square">
            <a:spAutoFit/>
          </a:bodyPr>
          <a:lstStyle/>
          <a:p>
            <a:pPr marL="342900" indent="-342900">
              <a:buFont typeface="Wingdings" panose="05000000000000000000" charset="0"/>
              <a:buChar char=""/>
            </a:pPr>
            <a:endParaRPr sz="2000" b="1">
              <a:solidFill>
                <a:srgbClr val="1E3C6E"/>
              </a:solidFill>
              <a:latin typeface="Arial" panose="020B0704020202020204"/>
            </a:endParaRPr>
          </a:p>
          <a:p>
            <a:pPr marL="342900" indent="-342900">
              <a:buFont typeface="Wingdings" panose="05000000000000000000" charset="0"/>
              <a:buChar char=""/>
            </a:pPr>
            <a:r>
              <a:rPr sz="2000" b="1">
                <a:solidFill>
                  <a:srgbClr val="1E3C6E"/>
                </a:solidFill>
                <a:latin typeface="Arial" panose="020B0704020202020204"/>
              </a:rPr>
              <a:t>Candidate Set Construction:</a:t>
            </a:r>
          </a:p>
          <a:p>
            <a:pPr marL="285750" indent="-285750">
              <a:spcBef>
                <a:spcPts val="400"/>
              </a:spcBef>
              <a:spcAft>
                <a:spcPts val="200"/>
              </a:spcAft>
              <a:buFont typeface="Arial" panose="020B0704020202020204" pitchFamily="34" charset="0"/>
              <a:buChar char="•"/>
            </a:pPr>
            <a:r>
              <a:rPr b="1">
                <a:solidFill>
                  <a:srgbClr val="B43232"/>
                </a:solidFill>
                <a:latin typeface="Arial" panose="020B0704020202020204"/>
              </a:rPr>
              <a:t>S⁻ (Deletions): </a:t>
            </a:r>
            <a:r>
              <a:rPr lang="en-US" b="0" dirty="0">
                <a:solidFill>
                  <a:srgbClr val="333333"/>
                </a:solidFill>
                <a:latin typeface="Arial" panose="020B0704020202020204"/>
              </a:rPr>
              <a:t>Local structure</a:t>
            </a:r>
            <a:r>
              <a:rPr>
                <a:solidFill>
                  <a:srgbClr val="333333"/>
                </a:solidFill>
                <a:latin typeface="Arial" panose="020B0704020202020204"/>
                <a:sym typeface="+mn-ea"/>
              </a:rPr>
              <a:t> — </a:t>
            </a:r>
            <a:r>
              <a:rPr lang="en-US" dirty="0">
                <a:solidFill>
                  <a:srgbClr val="333333"/>
                </a:solidFill>
                <a:latin typeface="Arial" panose="020B0704020202020204"/>
                <a:sym typeface="+mn-ea"/>
              </a:rPr>
              <a:t>e</a:t>
            </a:r>
            <a:r>
              <a:rPr b="0">
                <a:solidFill>
                  <a:srgbClr val="333333"/>
                </a:solidFill>
                <a:latin typeface="Arial" panose="020B0704020202020204"/>
              </a:rPr>
              <a:t>xisting edges in (l+1)-hop neighborhood of target node v</a:t>
            </a:r>
          </a:p>
          <a:p>
            <a:pPr marL="285750" indent="-285750">
              <a:spcBef>
                <a:spcPts val="400"/>
              </a:spcBef>
              <a:spcAft>
                <a:spcPts val="200"/>
              </a:spcAft>
              <a:buFont typeface="Arial" panose="020B0704020202020204" pitchFamily="34" charset="0"/>
              <a:buChar char="•"/>
            </a:pPr>
            <a:r>
              <a:rPr b="1">
                <a:solidFill>
                  <a:srgbClr val="2850A0"/>
                </a:solidFill>
                <a:latin typeface="Arial" panose="020B0704020202020204"/>
              </a:rPr>
              <a:t>S⁺ (Additions): </a:t>
            </a:r>
            <a:r>
              <a:rPr b="0">
                <a:solidFill>
                  <a:srgbClr val="333333"/>
                </a:solidFill>
                <a:latin typeface="Arial" panose="020B0704020202020204"/>
              </a:rPr>
              <a:t>Edges from adversarial attack (GOttack) — identifies influential nodes via graph orbit structure</a:t>
            </a:r>
          </a:p>
          <a:p>
            <a:pPr algn="ctr">
              <a:spcBef>
                <a:spcPts val="400"/>
              </a:spcBef>
              <a:spcAft>
                <a:spcPts val="200"/>
              </a:spcAft>
            </a:pPr>
            <a:r>
              <a:rPr b="1">
                <a:solidFill>
                  <a:srgbClr val="333333"/>
                </a:solidFill>
                <a:latin typeface="Arial" panose="020B0704020202020204"/>
              </a:rPr>
              <a:t>S = S⁻ ∪ S⁺</a:t>
            </a:r>
          </a:p>
          <a:p>
            <a:pPr>
              <a:spcBef>
                <a:spcPts val="1200"/>
              </a:spcBef>
            </a:pPr>
            <a:endParaRPr sz="2400"/>
          </a:p>
          <a:p>
            <a:pPr marL="285750" indent="-285750">
              <a:buFont typeface="Arial" panose="020B0704020202020204" pitchFamily="34" charset="0"/>
              <a:buChar char="•"/>
            </a:pPr>
            <a:r>
              <a:rPr lang="en-US" b="1" dirty="0">
                <a:solidFill>
                  <a:srgbClr val="1E3C6E"/>
                </a:solidFill>
                <a:latin typeface="Arial" panose="020B0704020202020204"/>
              </a:rPr>
              <a:t>Final</a:t>
            </a:r>
            <a:r>
              <a:rPr b="1">
                <a:solidFill>
                  <a:srgbClr val="1E3C6E"/>
                </a:solidFill>
                <a:latin typeface="Arial" panose="020B0704020202020204"/>
              </a:rPr>
              <a:t> subgraph</a:t>
            </a:r>
            <a:r>
              <a:rPr lang="en-US" b="1" dirty="0">
                <a:solidFill>
                  <a:srgbClr val="1E3C6E"/>
                </a:solidFill>
                <a:latin typeface="Arial" panose="020B0704020202020204"/>
              </a:rPr>
              <a:t> of target node v</a:t>
            </a:r>
            <a:r>
              <a:rPr b="1">
                <a:solidFill>
                  <a:srgbClr val="1E3C6E"/>
                </a:solidFill>
                <a:latin typeface="Arial" panose="020B0704020202020204"/>
              </a:rPr>
              <a:t>:</a:t>
            </a:r>
          </a:p>
        </p:txBody>
      </p:sp>
      <p:sp>
        <p:nvSpPr>
          <p:cNvPr id="14" name="Rounded Rectangle 13"/>
          <p:cNvSpPr/>
          <p:nvPr/>
        </p:nvSpPr>
        <p:spPr>
          <a:xfrm>
            <a:off x="1123315" y="5168265"/>
            <a:ext cx="5029200" cy="548640"/>
          </a:xfrm>
          <a:prstGeom prst="roundRect">
            <a:avLst/>
          </a:prstGeom>
          <a:solidFill>
            <a:srgbClr val="F2F5FA"/>
          </a:solidFill>
          <a:ln w="19050">
            <a:solidFill>
              <a:srgbClr val="1E3C6E"/>
            </a:solid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b="1">
                <a:solidFill>
                  <a:srgbClr val="46505F"/>
                </a:solidFill>
                <a:latin typeface="Arial" panose="020B0704020202020204"/>
              </a:rPr>
              <a:t>A</a:t>
            </a:r>
            <a:r>
              <a:rPr b="1" baseline="-25000">
                <a:solidFill>
                  <a:srgbClr val="46505F"/>
                </a:solidFill>
                <a:latin typeface="Arial" panose="020B0704020202020204"/>
              </a:rPr>
              <a:t>v</a:t>
            </a:r>
            <a:r>
              <a:rPr b="1">
                <a:solidFill>
                  <a:srgbClr val="46505F"/>
                </a:solidFill>
                <a:latin typeface="Arial" panose="020B0704020202020204"/>
              </a:rPr>
              <a:t>  =  A</a:t>
            </a:r>
            <a:r>
              <a:rPr sz="1200" b="1">
                <a:solidFill>
                  <a:srgbClr val="46505F"/>
                </a:solidFill>
                <a:latin typeface="Arial" panose="020B0704020202020204"/>
              </a:rPr>
              <a:t>G</a:t>
            </a:r>
            <a:r>
              <a:rPr b="1" baseline="-25000">
                <a:solidFill>
                  <a:srgbClr val="46505F"/>
                </a:solidFill>
                <a:latin typeface="Arial" panose="020B0704020202020204"/>
              </a:rPr>
              <a:t>v</a:t>
            </a:r>
            <a:r>
              <a:rPr b="1">
                <a:solidFill>
                  <a:srgbClr val="46505F"/>
                </a:solidFill>
                <a:latin typeface="Arial" panose="020B0704020202020204"/>
              </a:rPr>
              <a:t> (local)  +  ΔA</a:t>
            </a:r>
            <a:r>
              <a:rPr b="1" baseline="-25000">
                <a:solidFill>
                  <a:srgbClr val="46505F"/>
                </a:solidFill>
                <a:latin typeface="Arial" panose="020B0704020202020204"/>
              </a:rPr>
              <a:t>attack</a:t>
            </a:r>
            <a:r>
              <a:rPr b="1">
                <a:solidFill>
                  <a:srgbClr val="46505F"/>
                </a:solidFill>
                <a:latin typeface="Arial" panose="020B0704020202020204"/>
              </a:rPr>
              <a:t> (adversarial)</a:t>
            </a:r>
          </a:p>
        </p:txBody>
      </p:sp>
    </p:spTree>
    <p:extLst>
      <p:ext uri="{BB962C8B-B14F-4D97-AF65-F5344CB8AC3E}">
        <p14:creationId xmlns:p14="http://schemas.microsoft.com/office/powerpoint/2010/main" val="92411070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763000" cy="714356"/>
          </a:xfrm>
        </p:spPr>
        <p:txBody>
          <a:bodyPr>
            <a:normAutofit fontScale="90000"/>
          </a:bodyPr>
          <a:lstStyle/>
          <a:p>
            <a:r>
              <a:rPr lang="en-US" b="1" dirty="0">
                <a:solidFill>
                  <a:srgbClr val="00B0F0"/>
                </a:solidFill>
              </a:rPr>
              <a:t>Signed-Mask Perturbation</a:t>
            </a:r>
          </a:p>
        </p:txBody>
      </p:sp>
      <p:sp>
        <p:nvSpPr>
          <p:cNvPr id="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118 </a:t>
            </a:r>
          </a:p>
        </p:txBody>
      </p:sp>
      <p:sp>
        <p:nvSpPr>
          <p:cNvPr id="15" name="TextBox 14"/>
          <p:cNvSpPr txBox="1"/>
          <p:nvPr/>
        </p:nvSpPr>
        <p:spPr>
          <a:xfrm>
            <a:off x="990600" y="1524000"/>
            <a:ext cx="6583680" cy="4251325"/>
          </a:xfrm>
          <a:prstGeom prst="rect">
            <a:avLst/>
          </a:prstGeom>
          <a:noFill/>
        </p:spPr>
        <p:txBody>
          <a:bodyPr wrap="square">
            <a:spAutoFit/>
          </a:bodyPr>
          <a:lstStyle/>
          <a:p>
            <a:pPr marL="342900" indent="-342900">
              <a:buFont typeface="Wingdings" panose="05000000000000000000" charset="0"/>
              <a:buChar char=""/>
            </a:pPr>
            <a:endParaRPr sz="2000" b="1">
              <a:solidFill>
                <a:srgbClr val="1E3C6E"/>
              </a:solidFill>
              <a:latin typeface="Arial" panose="020B0704020202020204"/>
            </a:endParaRPr>
          </a:p>
          <a:p>
            <a:pPr marL="342900" indent="-342900">
              <a:buFont typeface="Wingdings" panose="05000000000000000000" charset="0"/>
              <a:buChar char=""/>
            </a:pPr>
            <a:r>
              <a:rPr sz="2000" b="1">
                <a:solidFill>
                  <a:srgbClr val="1E3C6E"/>
                </a:solidFill>
                <a:latin typeface="Arial" panose="020B0704020202020204"/>
              </a:rPr>
              <a:t>Signed-Mask Perturbation:</a:t>
            </a:r>
          </a:p>
          <a:p>
            <a:pPr>
              <a:spcBef>
                <a:spcPts val="400"/>
              </a:spcBef>
              <a:spcAft>
                <a:spcPts val="200"/>
              </a:spcAft>
            </a:pPr>
            <a:r>
              <a:rPr b="0">
                <a:solidFill>
                  <a:srgbClr val="333333"/>
                </a:solidFill>
                <a:latin typeface="Arial" panose="020B0704020202020204"/>
              </a:rPr>
              <a:t>Each candidate edge e gets continuous mask</a:t>
            </a:r>
          </a:p>
          <a:p>
            <a:pPr>
              <a:spcBef>
                <a:spcPts val="400"/>
              </a:spcBef>
              <a:spcAft>
                <a:spcPts val="200"/>
              </a:spcAft>
            </a:pPr>
            <a:r>
              <a:rPr b="0">
                <a:solidFill>
                  <a:srgbClr val="333333"/>
                </a:solidFill>
                <a:latin typeface="Arial" panose="020B0704020202020204"/>
              </a:rPr>
              <a:t>Mₑ ∈ [-1, 1]:</a:t>
            </a:r>
          </a:p>
          <a:p>
            <a:pPr lvl="1">
              <a:spcBef>
                <a:spcPts val="400"/>
              </a:spcBef>
              <a:spcAft>
                <a:spcPts val="200"/>
              </a:spcAft>
            </a:pPr>
            <a:r>
              <a:rPr sz="1600" b="0">
                <a:solidFill>
                  <a:srgbClr val="2850A0"/>
                </a:solidFill>
                <a:latin typeface="Arial" panose="020B0704020202020204"/>
              </a:rPr>
              <a:t>Mₑ &gt; 0: addition</a:t>
            </a:r>
          </a:p>
          <a:p>
            <a:pPr lvl="1">
              <a:spcBef>
                <a:spcPts val="400"/>
              </a:spcBef>
              <a:spcAft>
                <a:spcPts val="200"/>
              </a:spcAft>
            </a:pPr>
            <a:r>
              <a:rPr sz="1600" b="0">
                <a:solidFill>
                  <a:srgbClr val="B43232"/>
                </a:solidFill>
                <a:latin typeface="Arial" panose="020B0704020202020204"/>
              </a:rPr>
              <a:t>Mₑ &lt; 0: deletion</a:t>
            </a:r>
          </a:p>
          <a:p>
            <a:pPr lvl="1">
              <a:spcBef>
                <a:spcPts val="400"/>
              </a:spcBef>
              <a:spcAft>
                <a:spcPts val="200"/>
              </a:spcAft>
            </a:pPr>
            <a:r>
              <a:rPr sz="1600" b="0">
                <a:solidFill>
                  <a:srgbClr val="808080"/>
                </a:solidFill>
                <a:latin typeface="Arial" panose="020B0704020202020204"/>
              </a:rPr>
              <a:t>Mₑ ≈ 0: no change</a:t>
            </a:r>
          </a:p>
          <a:p>
            <a:pPr>
              <a:spcBef>
                <a:spcPts val="400"/>
              </a:spcBef>
              <a:spcAft>
                <a:spcPts val="200"/>
              </a:spcAft>
            </a:pPr>
            <a:r>
              <a:rPr b="1">
                <a:solidFill>
                  <a:srgbClr val="333333"/>
                </a:solidFill>
                <a:latin typeface="Arial" panose="020B0704020202020204"/>
              </a:rPr>
              <a:t>Forward: </a:t>
            </a:r>
            <a:r>
              <a:rPr b="0">
                <a:solidFill>
                  <a:srgbClr val="333333"/>
                </a:solidFill>
                <a:latin typeface="Arial" panose="020B0704020202020204"/>
              </a:rPr>
              <a:t>Discretize to {-1, 0, +1} via thresholding </a:t>
            </a:r>
            <a:r>
              <a:rPr lang="en-US" b="0" dirty="0">
                <a:solidFill>
                  <a:srgbClr val="333333"/>
                </a:solidFill>
                <a:latin typeface="Arial" panose="020B0704020202020204"/>
              </a:rPr>
              <a:t>and</a:t>
            </a:r>
            <a:r>
              <a:rPr b="0">
                <a:solidFill>
                  <a:srgbClr val="333333"/>
                </a:solidFill>
                <a:latin typeface="Arial" panose="020B0704020202020204"/>
              </a:rPr>
              <a:t> Top-κ </a:t>
            </a:r>
            <a:r>
              <a:rPr lang="en-US" b="0" dirty="0">
                <a:solidFill>
                  <a:srgbClr val="333333"/>
                </a:solidFill>
                <a:latin typeface="Arial" panose="020B0704020202020204"/>
              </a:rPr>
              <a:t>edits for </a:t>
            </a:r>
            <a:r>
              <a:rPr b="0">
                <a:solidFill>
                  <a:srgbClr val="333333"/>
                </a:solidFill>
                <a:latin typeface="Arial" panose="020B0704020202020204"/>
              </a:rPr>
              <a:t>sparsification</a:t>
            </a:r>
          </a:p>
          <a:p>
            <a:pPr>
              <a:spcBef>
                <a:spcPts val="400"/>
              </a:spcBef>
              <a:spcAft>
                <a:spcPts val="200"/>
              </a:spcAft>
            </a:pPr>
            <a:r>
              <a:rPr b="1">
                <a:solidFill>
                  <a:srgbClr val="333333"/>
                </a:solidFill>
                <a:latin typeface="Arial" panose="020B0704020202020204"/>
              </a:rPr>
              <a:t>Backward: </a:t>
            </a:r>
            <a:r>
              <a:rPr b="0">
                <a:solidFill>
                  <a:srgbClr val="333333"/>
                </a:solidFill>
                <a:latin typeface="Arial" panose="020B0704020202020204"/>
              </a:rPr>
              <a:t>Straight-Through Estimator (STE) enables gradient flow</a:t>
            </a:r>
          </a:p>
          <a:p>
            <a:pPr>
              <a:spcBef>
                <a:spcPts val="400"/>
              </a:spcBef>
              <a:spcAft>
                <a:spcPts val="200"/>
              </a:spcAft>
            </a:pPr>
            <a:r>
              <a:rPr b="1">
                <a:solidFill>
                  <a:srgbClr val="333333"/>
                </a:solidFill>
                <a:latin typeface="Arial" panose="020B0704020202020204"/>
              </a:rPr>
              <a:t>Post-hoc pruning: </a:t>
            </a:r>
            <a:r>
              <a:rPr b="0">
                <a:solidFill>
                  <a:srgbClr val="333333"/>
                </a:solidFill>
                <a:latin typeface="Arial" panose="020B0704020202020204"/>
              </a:rPr>
              <a:t>Greedy removal of redundant edges to ensure minimality</a:t>
            </a:r>
          </a:p>
        </p:txBody>
      </p:sp>
    </p:spTree>
    <p:extLst>
      <p:ext uri="{BB962C8B-B14F-4D97-AF65-F5344CB8AC3E}">
        <p14:creationId xmlns:p14="http://schemas.microsoft.com/office/powerpoint/2010/main" val="924110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9"/>
          <p:cNvSpPr txBox="1"/>
          <p:nvPr/>
        </p:nvSpPr>
        <p:spPr>
          <a:xfrm>
            <a:off x="102809" y="11882"/>
            <a:ext cx="8888791" cy="453647"/>
          </a:xfrm>
          <a:prstGeom prst="rect">
            <a:avLst/>
          </a:prstGeom>
          <a:noFill/>
          <a:ln>
            <a:noFill/>
          </a:ln>
        </p:spPr>
        <p:txBody>
          <a:bodyPr lIns="0" tIns="0" rIns="0" bIns="0" anchor="t" anchorCtr="0">
            <a:noAutofit/>
          </a:bodyPr>
          <a:lstStyle/>
          <a:p>
            <a:pPr marL="311089" indent="-311089">
              <a:lnSpc>
                <a:spcPct val="102000"/>
              </a:lnSpc>
              <a:buClr>
                <a:srgbClr val="FF00FF"/>
              </a:buClr>
              <a:buSzPct val="25000"/>
            </a:pPr>
            <a:r>
              <a:rPr lang="en-US" sz="3266" b="1" dirty="0">
                <a:solidFill>
                  <a:srgbClr val="00B0F0"/>
                </a:solidFill>
                <a:ea typeface="Calibri"/>
                <a:cs typeface="Calibri"/>
                <a:sym typeface="Calibri"/>
              </a:rPr>
              <a:t>Tutorial outline </a:t>
            </a:r>
          </a:p>
          <a:p>
            <a:pPr marL="311089" indent="-311089">
              <a:lnSpc>
                <a:spcPct val="102000"/>
              </a:lnSpc>
              <a:buClr>
                <a:srgbClr val="FF00FF"/>
              </a:buClr>
              <a:buSzPct val="25000"/>
            </a:pPr>
            <a:endParaRPr lang="en-US" sz="2000" b="1" dirty="0">
              <a:solidFill>
                <a:srgbClr val="FFC000"/>
              </a:solidFill>
              <a:ea typeface="Calibri"/>
              <a:cs typeface="Calibri"/>
              <a:sym typeface="Calibri"/>
            </a:endParaRPr>
          </a:p>
        </p:txBody>
      </p:sp>
      <p:sp>
        <p:nvSpPr>
          <p:cNvPr id="10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12 </a:t>
            </a:r>
          </a:p>
        </p:txBody>
      </p:sp>
      <p:sp>
        <p:nvSpPr>
          <p:cNvPr id="15" name="Rectangle 14"/>
          <p:cNvSpPr/>
          <p:nvPr/>
        </p:nvSpPr>
        <p:spPr>
          <a:xfrm>
            <a:off x="304801" y="859572"/>
            <a:ext cx="8458200" cy="5570756"/>
          </a:xfrm>
          <a:prstGeom prst="rect">
            <a:avLst/>
          </a:prstGeom>
        </p:spPr>
        <p:txBody>
          <a:bodyPr wrap="square">
            <a:spAutoFit/>
          </a:bodyPr>
          <a:lstStyle/>
          <a:p>
            <a:r>
              <a:rPr lang="en-US" sz="2000" b="1" dirty="0"/>
              <a:t>1 Introduction</a:t>
            </a:r>
          </a:p>
          <a:p>
            <a:endParaRPr lang="en-US" sz="1600" dirty="0"/>
          </a:p>
          <a:p>
            <a:endParaRPr lang="en-US" sz="1600" dirty="0"/>
          </a:p>
          <a:p>
            <a:r>
              <a:rPr lang="en-US" sz="2000" b="1" dirty="0"/>
              <a:t>2 GNN Explainers Categorization</a:t>
            </a:r>
          </a:p>
          <a:p>
            <a:r>
              <a:rPr lang="en-US" sz="1600" dirty="0"/>
              <a:t>     2.1 Post-hoc vs. intrinsic / self-explainable</a:t>
            </a:r>
          </a:p>
          <a:p>
            <a:r>
              <a:rPr lang="en-US" sz="1600" dirty="0"/>
              <a:t>     2.2 Global vs. local</a:t>
            </a:r>
          </a:p>
          <a:p>
            <a:r>
              <a:rPr lang="en-US" sz="1600" dirty="0"/>
              <a:t>     2.3 Class-specific vs. instance-specific</a:t>
            </a:r>
          </a:p>
          <a:p>
            <a:r>
              <a:rPr lang="en-US" sz="1600" dirty="0"/>
              <a:t>     2.4 Model-specific vs. model-agnostic</a:t>
            </a:r>
          </a:p>
          <a:p>
            <a:r>
              <a:rPr lang="en-US" sz="1600" dirty="0"/>
              <a:t>     2.5 Forward vs. backward</a:t>
            </a:r>
          </a:p>
          <a:p>
            <a:r>
              <a:rPr lang="en-US" sz="1600" dirty="0"/>
              <a:t>     2.6 Node-level vs. edge-level vs. </a:t>
            </a:r>
            <a:r>
              <a:rPr lang="en-US" sz="1600" dirty="0" err="1"/>
              <a:t>subgraph</a:t>
            </a:r>
            <a:r>
              <a:rPr lang="en-US" sz="1600" dirty="0"/>
              <a:t>-level</a:t>
            </a:r>
          </a:p>
          <a:p>
            <a:r>
              <a:rPr lang="fr-FR" sz="1600" dirty="0"/>
              <a:t>     2.7 Perturbation vs. gradient vs. </a:t>
            </a:r>
            <a:r>
              <a:rPr lang="fr-FR" sz="1600" dirty="0" err="1"/>
              <a:t>decomposition</a:t>
            </a:r>
            <a:r>
              <a:rPr lang="fr-FR" sz="1600" dirty="0"/>
              <a:t> </a:t>
            </a:r>
            <a:r>
              <a:rPr lang="en-US" sz="1600" dirty="0"/>
              <a:t>vs. surrogate models </a:t>
            </a:r>
          </a:p>
          <a:p>
            <a:r>
              <a:rPr lang="en-US" sz="1600" dirty="0"/>
              <a:t>     2.8 </a:t>
            </a:r>
            <a:r>
              <a:rPr lang="en-US" sz="1600" dirty="0" err="1"/>
              <a:t>Factuals</a:t>
            </a:r>
            <a:r>
              <a:rPr lang="en-US" sz="1600" dirty="0"/>
              <a:t> vs. counterfactuals</a:t>
            </a:r>
          </a:p>
          <a:p>
            <a:endParaRPr lang="en-US" sz="1600" dirty="0"/>
          </a:p>
          <a:p>
            <a:endParaRPr lang="en-US" sz="1600" dirty="0"/>
          </a:p>
          <a:p>
            <a:r>
              <a:rPr lang="en-US" sz="2000" b="1" dirty="0"/>
              <a:t>3 GNN Explainers 2.0</a:t>
            </a:r>
            <a:endParaRPr lang="en-US" sz="2000" dirty="0"/>
          </a:p>
          <a:p>
            <a:endParaRPr lang="en-US" sz="1600" dirty="0"/>
          </a:p>
          <a:p>
            <a:endParaRPr lang="en-US" sz="1600" dirty="0"/>
          </a:p>
          <a:p>
            <a:r>
              <a:rPr lang="en-US" sz="2000" b="1" dirty="0"/>
              <a:t>4 User-centric and Data-driven Explainability Methods for GNNs</a:t>
            </a:r>
          </a:p>
          <a:p>
            <a:endParaRPr lang="fr-FR" sz="1600" dirty="0"/>
          </a:p>
          <a:p>
            <a:endParaRPr lang="fr-FR" sz="1600" dirty="0"/>
          </a:p>
          <a:p>
            <a:r>
              <a:rPr lang="fr-FR" sz="2000" b="1" dirty="0"/>
              <a:t>5 Future directions </a:t>
            </a:r>
            <a:endParaRPr lang="en-US" sz="2000" b="1" dirty="0"/>
          </a:p>
        </p:txBody>
      </p:sp>
      <p:pic>
        <p:nvPicPr>
          <p:cNvPr id="16" name="Picture 2" descr="Index Finger Hand Thumb Clip Art, PNG, 512x512px, Finger, Area, Black And  White, Gesture, Hand Download"/>
          <p:cNvPicPr>
            <a:picLocks noChangeAspect="1" noChangeArrowheads="1"/>
          </p:cNvPicPr>
          <p:nvPr/>
        </p:nvPicPr>
        <p:blipFill>
          <a:blip r:embed="rId3" cstate="print"/>
          <a:srcRect/>
          <a:stretch>
            <a:fillRect/>
          </a:stretch>
        </p:blipFill>
        <p:spPr bwMode="auto">
          <a:xfrm>
            <a:off x="5613819" y="1738117"/>
            <a:ext cx="1853781" cy="1157483"/>
          </a:xfrm>
          <a:prstGeom prst="rect">
            <a:avLst/>
          </a:prstGeom>
          <a:noFill/>
        </p:spPr>
      </p:pic>
      <p:pic>
        <p:nvPicPr>
          <p:cNvPr id="6" name="Picture 4" descr="Check mark symbol, tick yes vote simple icon. Stock vector illustration  isolated on white background Stock Vector Image &amp; Art - Alamy"/>
          <p:cNvPicPr>
            <a:picLocks noChangeAspect="1" noChangeArrowheads="1"/>
          </p:cNvPicPr>
          <p:nvPr/>
        </p:nvPicPr>
        <p:blipFill>
          <a:blip r:embed="rId4" cstate="print"/>
          <a:srcRect l="32708" t="29926" r="27466" b="33186"/>
          <a:stretch>
            <a:fillRect/>
          </a:stretch>
        </p:blipFill>
        <p:spPr bwMode="auto">
          <a:xfrm>
            <a:off x="2286000" y="457200"/>
            <a:ext cx="1073020" cy="1062652"/>
          </a:xfrm>
          <a:prstGeom prst="rect">
            <a:avLst/>
          </a:prstGeom>
          <a:noFill/>
        </p:spPr>
      </p:pic>
      <p:pic>
        <p:nvPicPr>
          <p:cNvPr id="7" name="Picture 2" descr="@GNN-Explainers"/>
          <p:cNvPicPr>
            <a:picLocks noChangeAspect="1" noChangeArrowheads="1"/>
          </p:cNvPicPr>
          <p:nvPr/>
        </p:nvPicPr>
        <p:blipFill>
          <a:blip r:embed="rId5"/>
          <a:srcRect/>
          <a:stretch>
            <a:fillRect/>
          </a:stretch>
        </p:blipFill>
        <p:spPr bwMode="auto">
          <a:xfrm>
            <a:off x="7239000" y="0"/>
            <a:ext cx="1905000" cy="1905000"/>
          </a:xfrm>
          <a:prstGeom prst="rect">
            <a:avLst/>
          </a:prstGeom>
          <a:noFill/>
        </p:spPr>
      </p:pic>
    </p:spTree>
    <p:extLst>
      <p:ext uri="{BB962C8B-B14F-4D97-AF65-F5344CB8AC3E}">
        <p14:creationId xmlns:p14="http://schemas.microsoft.com/office/powerpoint/2010/main" val="92411070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763000" cy="714356"/>
          </a:xfrm>
        </p:spPr>
        <p:txBody>
          <a:bodyPr>
            <a:normAutofit fontScale="90000"/>
          </a:bodyPr>
          <a:lstStyle/>
          <a:p>
            <a:r>
              <a:rPr lang="en-US" b="1" dirty="0">
                <a:solidFill>
                  <a:srgbClr val="00B0F0"/>
                </a:solidFill>
              </a:rPr>
              <a:t>ATEX-CF Algorithm</a:t>
            </a:r>
          </a:p>
        </p:txBody>
      </p:sp>
      <p:sp>
        <p:nvSpPr>
          <p:cNvPr id="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119 </a:t>
            </a:r>
          </a:p>
        </p:txBody>
      </p:sp>
      <p:pic>
        <p:nvPicPr>
          <p:cNvPr id="6" name="Picture 5" descr="Screenshot 2026-02-14 at 07.26.55"/>
          <p:cNvPicPr>
            <a:picLocks noChangeAspect="1"/>
          </p:cNvPicPr>
          <p:nvPr/>
        </p:nvPicPr>
        <p:blipFill>
          <a:blip r:embed="rId2"/>
          <a:stretch>
            <a:fillRect/>
          </a:stretch>
        </p:blipFill>
        <p:spPr>
          <a:xfrm>
            <a:off x="0" y="1188720"/>
            <a:ext cx="5537200" cy="4470400"/>
          </a:xfrm>
          <a:prstGeom prst="rect">
            <a:avLst/>
          </a:prstGeom>
        </p:spPr>
      </p:pic>
      <p:pic>
        <p:nvPicPr>
          <p:cNvPr id="13314" name="Picture 2"/>
          <p:cNvPicPr>
            <a:picLocks noChangeAspect="1" noChangeArrowheads="1"/>
          </p:cNvPicPr>
          <p:nvPr/>
        </p:nvPicPr>
        <p:blipFill>
          <a:blip r:embed="rId3"/>
          <a:srcRect/>
          <a:stretch>
            <a:fillRect/>
          </a:stretch>
        </p:blipFill>
        <p:spPr bwMode="auto">
          <a:xfrm>
            <a:off x="5500687" y="1190938"/>
            <a:ext cx="3643313" cy="2292037"/>
          </a:xfrm>
          <a:prstGeom prst="rect">
            <a:avLst/>
          </a:prstGeom>
          <a:noFill/>
          <a:ln w="9525">
            <a:noFill/>
            <a:miter lim="800000"/>
            <a:headEnd/>
            <a:tailEnd/>
          </a:ln>
          <a:effectLst/>
        </p:spPr>
      </p:pic>
    </p:spTree>
    <p:extLst>
      <p:ext uri="{BB962C8B-B14F-4D97-AF65-F5344CB8AC3E}">
        <p14:creationId xmlns:p14="http://schemas.microsoft.com/office/powerpoint/2010/main" val="92411070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0044"/>
            <a:ext cx="8763000" cy="714356"/>
          </a:xfrm>
        </p:spPr>
        <p:txBody>
          <a:bodyPr>
            <a:normAutofit fontScale="90000"/>
          </a:bodyPr>
          <a:lstStyle/>
          <a:p>
            <a:r>
              <a:rPr lang="en-US" b="1" dirty="0">
                <a:solidFill>
                  <a:srgbClr val="00B0F0"/>
                </a:solidFill>
              </a:rPr>
              <a:t>Experimental Results: Meta-Ranking Across 6 Datasets</a:t>
            </a:r>
          </a:p>
        </p:txBody>
      </p:sp>
      <p:sp>
        <p:nvSpPr>
          <p:cNvPr id="8" name="TextBox 7"/>
          <p:cNvSpPr txBox="1"/>
          <p:nvPr/>
        </p:nvSpPr>
        <p:spPr>
          <a:xfrm>
            <a:off x="-76200" y="1143000"/>
            <a:ext cx="8991600" cy="923330"/>
          </a:xfrm>
          <a:prstGeom prst="rect">
            <a:avLst/>
          </a:prstGeom>
          <a:noFill/>
        </p:spPr>
        <p:txBody>
          <a:bodyPr wrap="square">
            <a:spAutoFit/>
          </a:bodyPr>
          <a:lstStyle/>
          <a:p>
            <a:pPr marL="285750" indent="-285750">
              <a:buFont typeface="Arial" panose="020B0704020202020204" pitchFamily="34" charset="0"/>
              <a:buChar char="•"/>
            </a:pPr>
            <a:r>
              <a:rPr b="1">
                <a:solidFill>
                  <a:srgbClr val="333333"/>
                </a:solidFill>
                <a:latin typeface="Arial" panose="020B0704020202020204"/>
              </a:rPr>
              <a:t>Datasets: </a:t>
            </a:r>
            <a:r>
              <a:rPr b="0">
                <a:solidFill>
                  <a:srgbClr val="46505F"/>
                </a:solidFill>
                <a:latin typeface="Arial" panose="020B0704020202020204"/>
              </a:rPr>
              <a:t>BA-Shapes, Tree-Cycles, Loan-Decision (synthetic); Cora, Chameleon, ogbn-Arxiv (real)</a:t>
            </a:r>
          </a:p>
          <a:p>
            <a:pPr marL="285750" indent="-285750">
              <a:buFont typeface="Arial" panose="020B0704020202020204" pitchFamily="34" charset="0"/>
              <a:buChar char="•"/>
            </a:pPr>
            <a:r>
              <a:rPr b="1">
                <a:solidFill>
                  <a:srgbClr val="333333"/>
                </a:solidFill>
                <a:latin typeface="Arial" panose="020B0704020202020204"/>
              </a:rPr>
              <a:t>GNNs: </a:t>
            </a:r>
            <a:r>
              <a:rPr b="0">
                <a:solidFill>
                  <a:srgbClr val="46505F"/>
                </a:solidFill>
                <a:latin typeface="Arial" panose="020B0704020202020204"/>
              </a:rPr>
              <a:t>GCN, GAT, Graph Transformer   |   Budget: κ = 5</a:t>
            </a:r>
          </a:p>
        </p:txBody>
      </p:sp>
      <p:graphicFrame>
        <p:nvGraphicFramePr>
          <p:cNvPr id="9" name="Table 8"/>
          <p:cNvGraphicFramePr>
            <a:graphicFrameLocks noGrp="1"/>
          </p:cNvGraphicFramePr>
          <p:nvPr/>
        </p:nvGraphicFramePr>
        <p:xfrm>
          <a:off x="76200" y="2098040"/>
          <a:ext cx="9067800" cy="4683760"/>
        </p:xfrm>
        <a:graphic>
          <a:graphicData uri="http://schemas.openxmlformats.org/drawingml/2006/table">
            <a:tbl>
              <a:tblPr firstRow="1" bandRow="1">
                <a:tableStyleId>{5C22544A-7EE6-4342-B048-85BDC9FD1C3A}</a:tableStyleId>
              </a:tblPr>
              <a:tblGrid>
                <a:gridCol w="1222625">
                  <a:extLst>
                    <a:ext uri="{9D8B030D-6E8A-4147-A177-3AD203B41FA5}">
                      <a16:colId xmlns:a16="http://schemas.microsoft.com/office/drawing/2014/main" val="20000"/>
                    </a:ext>
                  </a:extLst>
                </a:gridCol>
                <a:gridCol w="1672974">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1371600">
                  <a:extLst>
                    <a:ext uri="{9D8B030D-6E8A-4147-A177-3AD203B41FA5}">
                      <a16:colId xmlns:a16="http://schemas.microsoft.com/office/drawing/2014/main" val="20006"/>
                    </a:ext>
                  </a:extLst>
                </a:gridCol>
                <a:gridCol w="914401">
                  <a:extLst>
                    <a:ext uri="{9D8B030D-6E8A-4147-A177-3AD203B41FA5}">
                      <a16:colId xmlns:a16="http://schemas.microsoft.com/office/drawing/2014/main" val="20007"/>
                    </a:ext>
                  </a:extLst>
                </a:gridCol>
              </a:tblGrid>
              <a:tr h="386080">
                <a:tc>
                  <a:txBody>
                    <a:bodyPr/>
                    <a:lstStyle/>
                    <a:p>
                      <a:pPr algn="ctr">
                        <a:defRPr sz="1100" b="1">
                          <a:solidFill>
                            <a:srgbClr val="FFFFFF"/>
                          </a:solidFill>
                          <a:latin typeface="Arial" panose="020B0704020202020204"/>
                        </a:defRPr>
                      </a:pPr>
                      <a:r>
                        <a:rPr sz="1600"/>
                        <a:t>Method</a:t>
                      </a:r>
                    </a:p>
                  </a:txBody>
                  <a:tcPr>
                    <a:solidFill>
                      <a:srgbClr val="1E3C6E"/>
                    </a:solidFill>
                  </a:tcPr>
                </a:tc>
                <a:tc>
                  <a:txBody>
                    <a:bodyPr/>
                    <a:lstStyle/>
                    <a:p>
                      <a:pPr algn="ctr">
                        <a:defRPr sz="1100" b="1">
                          <a:solidFill>
                            <a:srgbClr val="FFFFFF"/>
                          </a:solidFill>
                          <a:latin typeface="Arial" panose="020B0704020202020204"/>
                        </a:defRPr>
                      </a:pPr>
                      <a:r>
                        <a:rPr sz="1600"/>
                        <a:t>Misclass.↓</a:t>
                      </a:r>
                    </a:p>
                  </a:txBody>
                  <a:tcPr>
                    <a:solidFill>
                      <a:srgbClr val="1E3C6E"/>
                    </a:solidFill>
                  </a:tcPr>
                </a:tc>
                <a:tc>
                  <a:txBody>
                    <a:bodyPr/>
                    <a:lstStyle/>
                    <a:p>
                      <a:pPr algn="ctr">
                        <a:defRPr sz="1100" b="1">
                          <a:solidFill>
                            <a:srgbClr val="FFFFFF"/>
                          </a:solidFill>
                          <a:latin typeface="Arial" panose="020B0704020202020204"/>
                        </a:defRPr>
                      </a:pPr>
                      <a:r>
                        <a:rPr sz="1600"/>
                        <a:t>Fidelity↓</a:t>
                      </a:r>
                    </a:p>
                  </a:txBody>
                  <a:tcPr>
                    <a:solidFill>
                      <a:srgbClr val="1E3C6E"/>
                    </a:solidFill>
                  </a:tcPr>
                </a:tc>
                <a:tc>
                  <a:txBody>
                    <a:bodyPr/>
                    <a:lstStyle/>
                    <a:p>
                      <a:pPr algn="ctr">
                        <a:defRPr sz="1100" b="1">
                          <a:solidFill>
                            <a:srgbClr val="FFFFFF"/>
                          </a:solidFill>
                          <a:latin typeface="Arial" panose="020B0704020202020204"/>
                        </a:defRPr>
                      </a:pPr>
                      <a:r>
                        <a:rPr sz="1600"/>
                        <a:t>ΔE ↓</a:t>
                      </a:r>
                    </a:p>
                  </a:txBody>
                  <a:tcPr>
                    <a:solidFill>
                      <a:srgbClr val="1E3C6E"/>
                    </a:solidFill>
                  </a:tcPr>
                </a:tc>
                <a:tc>
                  <a:txBody>
                    <a:bodyPr/>
                    <a:lstStyle/>
                    <a:p>
                      <a:pPr algn="ctr">
                        <a:defRPr sz="1100" b="1">
                          <a:solidFill>
                            <a:srgbClr val="FFFFFF"/>
                          </a:solidFill>
                          <a:latin typeface="Arial" panose="020B0704020202020204"/>
                        </a:defRPr>
                      </a:pPr>
                      <a:r>
                        <a:rPr sz="1600"/>
                        <a:t>Plausib.↓</a:t>
                      </a:r>
                    </a:p>
                  </a:txBody>
                  <a:tcPr>
                    <a:solidFill>
                      <a:srgbClr val="1E3C6E"/>
                    </a:solidFill>
                  </a:tcPr>
                </a:tc>
                <a:tc>
                  <a:txBody>
                    <a:bodyPr/>
                    <a:lstStyle/>
                    <a:p>
                      <a:pPr algn="ctr">
                        <a:defRPr sz="1100" b="1">
                          <a:solidFill>
                            <a:srgbClr val="FFFFFF"/>
                          </a:solidFill>
                          <a:latin typeface="Arial" panose="020B0704020202020204"/>
                        </a:defRPr>
                      </a:pPr>
                      <a:r>
                        <a:rPr sz="1600"/>
                        <a:t>Time↓</a:t>
                      </a:r>
                    </a:p>
                  </a:txBody>
                  <a:tcPr>
                    <a:solidFill>
                      <a:srgbClr val="1E3C6E"/>
                    </a:solidFill>
                  </a:tcPr>
                </a:tc>
                <a:tc>
                  <a:txBody>
                    <a:bodyPr/>
                    <a:lstStyle/>
                    <a:p>
                      <a:pPr algn="ctr">
                        <a:defRPr sz="1100" b="1">
                          <a:solidFill>
                            <a:srgbClr val="FFFFFF"/>
                          </a:solidFill>
                          <a:latin typeface="Arial" panose="020B0704020202020204"/>
                        </a:defRPr>
                      </a:pPr>
                      <a:r>
                        <a:rPr sz="1600"/>
                        <a:t>Avg Rank</a:t>
                      </a:r>
                    </a:p>
                  </a:txBody>
                  <a:tcPr>
                    <a:solidFill>
                      <a:srgbClr val="1E3C6E"/>
                    </a:solidFill>
                  </a:tcPr>
                </a:tc>
                <a:tc>
                  <a:txBody>
                    <a:bodyPr/>
                    <a:lstStyle/>
                    <a:p>
                      <a:pPr algn="ctr">
                        <a:defRPr sz="1100" b="1">
                          <a:solidFill>
                            <a:srgbClr val="FFFFFF"/>
                          </a:solidFill>
                          <a:latin typeface="Arial" panose="020B0704020202020204"/>
                        </a:defRPr>
                      </a:pPr>
                      <a:r>
                        <a:rPr sz="1600"/>
                        <a:t>Wins</a:t>
                      </a:r>
                    </a:p>
                  </a:txBody>
                  <a:tcPr>
                    <a:solidFill>
                      <a:srgbClr val="1E3C6E"/>
                    </a:solidFill>
                  </a:tcPr>
                </a:tc>
                <a:extLst>
                  <a:ext uri="{0D108BD9-81ED-4DB2-BD59-A6C34878D82A}">
                    <a16:rowId xmlns:a16="http://schemas.microsoft.com/office/drawing/2014/main" val="10000"/>
                  </a:ext>
                </a:extLst>
              </a:tr>
              <a:tr h="386080">
                <a:tc>
                  <a:txBody>
                    <a:bodyPr/>
                    <a:lstStyle/>
                    <a:p>
                      <a:pPr algn="l">
                        <a:defRPr sz="1100" b="0">
                          <a:solidFill>
                            <a:srgbClr val="333333"/>
                          </a:solidFill>
                          <a:latin typeface="Arial" panose="020B0704020202020204"/>
                        </a:defRPr>
                      </a:pPr>
                      <a:r>
                        <a:rPr sz="1600"/>
                        <a:t>CF-GNNExplainer</a:t>
                      </a:r>
                    </a:p>
                  </a:txBody>
                  <a:tcPr>
                    <a:solidFill>
                      <a:srgbClr val="F5F7FA"/>
                    </a:solidFill>
                  </a:tcPr>
                </a:tc>
                <a:tc>
                  <a:txBody>
                    <a:bodyPr/>
                    <a:lstStyle/>
                    <a:p>
                      <a:pPr algn="ctr">
                        <a:defRPr sz="1100" b="0">
                          <a:solidFill>
                            <a:srgbClr val="333333"/>
                          </a:solidFill>
                          <a:latin typeface="Arial" panose="020B0704020202020204"/>
                        </a:defRPr>
                      </a:pPr>
                      <a:r>
                        <a:rPr sz="1600"/>
                        <a:t>4.7</a:t>
                      </a:r>
                    </a:p>
                  </a:txBody>
                  <a:tcPr>
                    <a:solidFill>
                      <a:srgbClr val="F5F7FA"/>
                    </a:solidFill>
                  </a:tcPr>
                </a:tc>
                <a:tc>
                  <a:txBody>
                    <a:bodyPr/>
                    <a:lstStyle/>
                    <a:p>
                      <a:pPr algn="ctr">
                        <a:defRPr sz="1100" b="0">
                          <a:solidFill>
                            <a:srgbClr val="333333"/>
                          </a:solidFill>
                          <a:latin typeface="Arial" panose="020B0704020202020204"/>
                        </a:defRPr>
                      </a:pPr>
                      <a:r>
                        <a:rPr sz="1600"/>
                        <a:t>4.8</a:t>
                      </a:r>
                    </a:p>
                  </a:txBody>
                  <a:tcPr>
                    <a:solidFill>
                      <a:srgbClr val="F5F7FA"/>
                    </a:solidFill>
                  </a:tcPr>
                </a:tc>
                <a:tc>
                  <a:txBody>
                    <a:bodyPr/>
                    <a:lstStyle/>
                    <a:p>
                      <a:pPr algn="ctr">
                        <a:defRPr sz="1100" b="0">
                          <a:solidFill>
                            <a:srgbClr val="333333"/>
                          </a:solidFill>
                          <a:latin typeface="Arial" panose="020B0704020202020204"/>
                        </a:defRPr>
                      </a:pPr>
                      <a:r>
                        <a:rPr sz="1600"/>
                        <a:t>2.0</a:t>
                      </a:r>
                    </a:p>
                  </a:txBody>
                  <a:tcPr>
                    <a:solidFill>
                      <a:srgbClr val="F5F7FA"/>
                    </a:solidFill>
                  </a:tcPr>
                </a:tc>
                <a:tc>
                  <a:txBody>
                    <a:bodyPr/>
                    <a:lstStyle/>
                    <a:p>
                      <a:pPr algn="ctr">
                        <a:defRPr sz="1100" b="0">
                          <a:solidFill>
                            <a:srgbClr val="333333"/>
                          </a:solidFill>
                          <a:latin typeface="Arial" panose="020B0704020202020204"/>
                        </a:defRPr>
                      </a:pPr>
                      <a:r>
                        <a:rPr sz="1600"/>
                        <a:t>2.3</a:t>
                      </a:r>
                    </a:p>
                  </a:txBody>
                  <a:tcPr>
                    <a:solidFill>
                      <a:srgbClr val="F5F7FA"/>
                    </a:solidFill>
                  </a:tcPr>
                </a:tc>
                <a:tc>
                  <a:txBody>
                    <a:bodyPr/>
                    <a:lstStyle/>
                    <a:p>
                      <a:pPr algn="ctr">
                        <a:defRPr sz="1100" b="0">
                          <a:solidFill>
                            <a:srgbClr val="333333"/>
                          </a:solidFill>
                          <a:latin typeface="Arial" panose="020B0704020202020204"/>
                        </a:defRPr>
                      </a:pPr>
                      <a:r>
                        <a:rPr sz="1600"/>
                        <a:t>9.5</a:t>
                      </a:r>
                    </a:p>
                  </a:txBody>
                  <a:tcPr>
                    <a:solidFill>
                      <a:srgbClr val="F5F7FA"/>
                    </a:solidFill>
                  </a:tcPr>
                </a:tc>
                <a:tc>
                  <a:txBody>
                    <a:bodyPr/>
                    <a:lstStyle/>
                    <a:p>
                      <a:pPr algn="ctr">
                        <a:defRPr sz="1100" b="0">
                          <a:solidFill>
                            <a:srgbClr val="333333"/>
                          </a:solidFill>
                          <a:latin typeface="Arial" panose="020B0704020202020204"/>
                        </a:defRPr>
                      </a:pPr>
                      <a:r>
                        <a:rPr sz="1600"/>
                        <a:t>4.67</a:t>
                      </a:r>
                    </a:p>
                  </a:txBody>
                  <a:tcPr>
                    <a:solidFill>
                      <a:srgbClr val="F5F7FA"/>
                    </a:solidFill>
                  </a:tcPr>
                </a:tc>
                <a:tc>
                  <a:txBody>
                    <a:bodyPr/>
                    <a:lstStyle/>
                    <a:p>
                      <a:pPr algn="ctr">
                        <a:defRPr sz="1100" b="0">
                          <a:solidFill>
                            <a:srgbClr val="333333"/>
                          </a:solidFill>
                          <a:latin typeface="Arial" panose="020B0704020202020204"/>
                        </a:defRPr>
                      </a:pPr>
                      <a:r>
                        <a:rPr sz="1600"/>
                        <a:t>1</a:t>
                      </a:r>
                    </a:p>
                  </a:txBody>
                  <a:tcPr>
                    <a:solidFill>
                      <a:srgbClr val="F5F7FA"/>
                    </a:solidFill>
                  </a:tcPr>
                </a:tc>
                <a:extLst>
                  <a:ext uri="{0D108BD9-81ED-4DB2-BD59-A6C34878D82A}">
                    <a16:rowId xmlns:a16="http://schemas.microsoft.com/office/drawing/2014/main" val="10001"/>
                  </a:ext>
                </a:extLst>
              </a:tr>
              <a:tr h="386080">
                <a:tc>
                  <a:txBody>
                    <a:bodyPr/>
                    <a:lstStyle/>
                    <a:p>
                      <a:pPr algn="l">
                        <a:defRPr sz="1100" b="0">
                          <a:solidFill>
                            <a:srgbClr val="333333"/>
                          </a:solidFill>
                          <a:latin typeface="Arial" panose="020B0704020202020204"/>
                        </a:defRPr>
                      </a:pPr>
                      <a:r>
                        <a:rPr sz="1600"/>
                        <a:t>INDUCE</a:t>
                      </a:r>
                    </a:p>
                  </a:txBody>
                  <a:tcPr>
                    <a:solidFill>
                      <a:srgbClr val="FFFFFF"/>
                    </a:solidFill>
                  </a:tcPr>
                </a:tc>
                <a:tc>
                  <a:txBody>
                    <a:bodyPr/>
                    <a:lstStyle/>
                    <a:p>
                      <a:pPr algn="ctr">
                        <a:defRPr sz="1100" b="0">
                          <a:solidFill>
                            <a:srgbClr val="333333"/>
                          </a:solidFill>
                          <a:latin typeface="Arial" panose="020B0704020202020204"/>
                        </a:defRPr>
                      </a:pPr>
                      <a:r>
                        <a:rPr sz="1600"/>
                        <a:t>6.3</a:t>
                      </a:r>
                    </a:p>
                  </a:txBody>
                  <a:tcPr>
                    <a:solidFill>
                      <a:srgbClr val="FFFFFF"/>
                    </a:solidFill>
                  </a:tcPr>
                </a:tc>
                <a:tc>
                  <a:txBody>
                    <a:bodyPr/>
                    <a:lstStyle/>
                    <a:p>
                      <a:pPr algn="ctr">
                        <a:defRPr sz="1100" b="0">
                          <a:solidFill>
                            <a:srgbClr val="333333"/>
                          </a:solidFill>
                          <a:latin typeface="Arial" panose="020B0704020202020204"/>
                        </a:defRPr>
                      </a:pPr>
                      <a:r>
                        <a:rPr sz="1600"/>
                        <a:t>6.8</a:t>
                      </a:r>
                    </a:p>
                  </a:txBody>
                  <a:tcPr>
                    <a:solidFill>
                      <a:srgbClr val="FFFFFF"/>
                    </a:solidFill>
                  </a:tcPr>
                </a:tc>
                <a:tc>
                  <a:txBody>
                    <a:bodyPr/>
                    <a:lstStyle/>
                    <a:p>
                      <a:pPr algn="ctr">
                        <a:defRPr sz="1100" b="0">
                          <a:solidFill>
                            <a:srgbClr val="333333"/>
                          </a:solidFill>
                          <a:latin typeface="Arial" panose="020B0704020202020204"/>
                        </a:defRPr>
                      </a:pPr>
                      <a:r>
                        <a:rPr sz="1600"/>
                        <a:t>4.5</a:t>
                      </a:r>
                    </a:p>
                  </a:txBody>
                  <a:tcPr>
                    <a:solidFill>
                      <a:srgbClr val="FFFFFF"/>
                    </a:solidFill>
                  </a:tcPr>
                </a:tc>
                <a:tc>
                  <a:txBody>
                    <a:bodyPr/>
                    <a:lstStyle/>
                    <a:p>
                      <a:pPr algn="ctr">
                        <a:defRPr sz="1100" b="0">
                          <a:solidFill>
                            <a:srgbClr val="333333"/>
                          </a:solidFill>
                          <a:latin typeface="Arial" panose="020B0704020202020204"/>
                        </a:defRPr>
                      </a:pPr>
                      <a:r>
                        <a:rPr sz="1600"/>
                        <a:t>7.8</a:t>
                      </a:r>
                    </a:p>
                  </a:txBody>
                  <a:tcPr>
                    <a:solidFill>
                      <a:srgbClr val="FFFFFF"/>
                    </a:solidFill>
                  </a:tcPr>
                </a:tc>
                <a:tc>
                  <a:txBody>
                    <a:bodyPr/>
                    <a:lstStyle/>
                    <a:p>
                      <a:pPr algn="ctr">
                        <a:defRPr sz="1100" b="0">
                          <a:solidFill>
                            <a:srgbClr val="333333"/>
                          </a:solidFill>
                          <a:latin typeface="Arial" panose="020B0704020202020204"/>
                        </a:defRPr>
                      </a:pPr>
                      <a:r>
                        <a:rPr sz="1600"/>
                        <a:t>2.8</a:t>
                      </a:r>
                    </a:p>
                  </a:txBody>
                  <a:tcPr>
                    <a:solidFill>
                      <a:srgbClr val="FFFFFF"/>
                    </a:solidFill>
                  </a:tcPr>
                </a:tc>
                <a:tc>
                  <a:txBody>
                    <a:bodyPr/>
                    <a:lstStyle/>
                    <a:p>
                      <a:pPr algn="ctr">
                        <a:defRPr sz="1100" b="0">
                          <a:solidFill>
                            <a:srgbClr val="333333"/>
                          </a:solidFill>
                          <a:latin typeface="Arial" panose="020B0704020202020204"/>
                        </a:defRPr>
                      </a:pPr>
                      <a:r>
                        <a:rPr sz="1600"/>
                        <a:t>5.67</a:t>
                      </a:r>
                    </a:p>
                  </a:txBody>
                  <a:tcPr>
                    <a:solidFill>
                      <a:srgbClr val="FFFFFF"/>
                    </a:solidFill>
                  </a:tcPr>
                </a:tc>
                <a:tc>
                  <a:txBody>
                    <a:bodyPr/>
                    <a:lstStyle/>
                    <a:p>
                      <a:pPr algn="ctr">
                        <a:defRPr sz="1100" b="0">
                          <a:solidFill>
                            <a:srgbClr val="333333"/>
                          </a:solidFill>
                          <a:latin typeface="Arial" panose="020B0704020202020204"/>
                        </a:defRPr>
                      </a:pPr>
                      <a:r>
                        <a:rPr sz="1600"/>
                        <a:t>1</a:t>
                      </a:r>
                    </a:p>
                  </a:txBody>
                  <a:tcPr>
                    <a:solidFill>
                      <a:srgbClr val="FFFFFF"/>
                    </a:solidFill>
                  </a:tcPr>
                </a:tc>
                <a:extLst>
                  <a:ext uri="{0D108BD9-81ED-4DB2-BD59-A6C34878D82A}">
                    <a16:rowId xmlns:a16="http://schemas.microsoft.com/office/drawing/2014/main" val="10002"/>
                  </a:ext>
                </a:extLst>
              </a:tr>
              <a:tr h="386080">
                <a:tc>
                  <a:txBody>
                    <a:bodyPr/>
                    <a:lstStyle/>
                    <a:p>
                      <a:pPr algn="l">
                        <a:defRPr sz="1100" b="0">
                          <a:solidFill>
                            <a:srgbClr val="333333"/>
                          </a:solidFill>
                          <a:latin typeface="Arial" panose="020B0704020202020204"/>
                        </a:defRPr>
                      </a:pPr>
                      <a:r>
                        <a:rPr sz="1600"/>
                        <a:t>C2Explainer</a:t>
                      </a:r>
                    </a:p>
                  </a:txBody>
                  <a:tcPr>
                    <a:solidFill>
                      <a:srgbClr val="F5F7FA"/>
                    </a:solidFill>
                  </a:tcPr>
                </a:tc>
                <a:tc>
                  <a:txBody>
                    <a:bodyPr/>
                    <a:lstStyle/>
                    <a:p>
                      <a:pPr algn="ctr">
                        <a:defRPr sz="1100" b="0">
                          <a:solidFill>
                            <a:srgbClr val="333333"/>
                          </a:solidFill>
                          <a:latin typeface="Arial" panose="020B0704020202020204"/>
                        </a:defRPr>
                      </a:pPr>
                      <a:r>
                        <a:rPr sz="1600"/>
                        <a:t>5.0</a:t>
                      </a:r>
                    </a:p>
                  </a:txBody>
                  <a:tcPr>
                    <a:solidFill>
                      <a:srgbClr val="F5F7FA"/>
                    </a:solidFill>
                  </a:tcPr>
                </a:tc>
                <a:tc>
                  <a:txBody>
                    <a:bodyPr/>
                    <a:lstStyle/>
                    <a:p>
                      <a:pPr algn="ctr">
                        <a:defRPr sz="1100" b="0">
                          <a:solidFill>
                            <a:srgbClr val="333333"/>
                          </a:solidFill>
                          <a:latin typeface="Arial" panose="020B0704020202020204"/>
                        </a:defRPr>
                      </a:pPr>
                      <a:r>
                        <a:rPr sz="1600"/>
                        <a:t>6.2</a:t>
                      </a:r>
                    </a:p>
                  </a:txBody>
                  <a:tcPr>
                    <a:solidFill>
                      <a:srgbClr val="F5F7FA"/>
                    </a:solidFill>
                  </a:tcPr>
                </a:tc>
                <a:tc>
                  <a:txBody>
                    <a:bodyPr/>
                    <a:lstStyle/>
                    <a:p>
                      <a:pPr algn="ctr">
                        <a:defRPr sz="1100" b="0">
                          <a:solidFill>
                            <a:srgbClr val="333333"/>
                          </a:solidFill>
                          <a:latin typeface="Arial" panose="020B0704020202020204"/>
                        </a:defRPr>
                      </a:pPr>
                      <a:r>
                        <a:rPr sz="1600"/>
                        <a:t>5.7</a:t>
                      </a:r>
                    </a:p>
                  </a:txBody>
                  <a:tcPr>
                    <a:solidFill>
                      <a:srgbClr val="F5F7FA"/>
                    </a:solidFill>
                  </a:tcPr>
                </a:tc>
                <a:tc>
                  <a:txBody>
                    <a:bodyPr/>
                    <a:lstStyle/>
                    <a:p>
                      <a:pPr algn="ctr">
                        <a:defRPr sz="1100" b="0">
                          <a:solidFill>
                            <a:srgbClr val="333333"/>
                          </a:solidFill>
                          <a:latin typeface="Arial" panose="020B0704020202020204"/>
                        </a:defRPr>
                      </a:pPr>
                      <a:r>
                        <a:rPr sz="1600"/>
                        <a:t>5.8</a:t>
                      </a:r>
                    </a:p>
                  </a:txBody>
                  <a:tcPr>
                    <a:solidFill>
                      <a:srgbClr val="F5F7FA"/>
                    </a:solidFill>
                  </a:tcPr>
                </a:tc>
                <a:tc>
                  <a:txBody>
                    <a:bodyPr/>
                    <a:lstStyle/>
                    <a:p>
                      <a:pPr algn="ctr">
                        <a:defRPr sz="1100" b="0">
                          <a:solidFill>
                            <a:srgbClr val="333333"/>
                          </a:solidFill>
                          <a:latin typeface="Arial" panose="020B0704020202020204"/>
                        </a:defRPr>
                      </a:pPr>
                      <a:r>
                        <a:rPr sz="1600"/>
                        <a:t>8.7</a:t>
                      </a:r>
                    </a:p>
                  </a:txBody>
                  <a:tcPr>
                    <a:solidFill>
                      <a:srgbClr val="F5F7FA"/>
                    </a:solidFill>
                  </a:tcPr>
                </a:tc>
                <a:tc>
                  <a:txBody>
                    <a:bodyPr/>
                    <a:lstStyle/>
                    <a:p>
                      <a:pPr algn="ctr">
                        <a:defRPr sz="1100" b="0">
                          <a:solidFill>
                            <a:srgbClr val="333333"/>
                          </a:solidFill>
                          <a:latin typeface="Arial" panose="020B0704020202020204"/>
                        </a:defRPr>
                      </a:pPr>
                      <a:r>
                        <a:rPr sz="1600"/>
                        <a:t>6.27</a:t>
                      </a:r>
                    </a:p>
                  </a:txBody>
                  <a:tcPr>
                    <a:solidFill>
                      <a:srgbClr val="F5F7FA"/>
                    </a:solidFill>
                  </a:tcPr>
                </a:tc>
                <a:tc>
                  <a:txBody>
                    <a:bodyPr/>
                    <a:lstStyle/>
                    <a:p>
                      <a:pPr algn="ctr">
                        <a:defRPr sz="1100" b="0">
                          <a:solidFill>
                            <a:srgbClr val="333333"/>
                          </a:solidFill>
                          <a:latin typeface="Arial" panose="020B0704020202020204"/>
                        </a:defRPr>
                      </a:pPr>
                      <a:r>
                        <a:rPr sz="1600"/>
                        <a:t>1</a:t>
                      </a:r>
                    </a:p>
                  </a:txBody>
                  <a:tcPr>
                    <a:solidFill>
                      <a:srgbClr val="F5F7FA"/>
                    </a:solidFill>
                  </a:tcPr>
                </a:tc>
                <a:extLst>
                  <a:ext uri="{0D108BD9-81ED-4DB2-BD59-A6C34878D82A}">
                    <a16:rowId xmlns:a16="http://schemas.microsoft.com/office/drawing/2014/main" val="10003"/>
                  </a:ext>
                </a:extLst>
              </a:tr>
              <a:tr h="386080">
                <a:tc>
                  <a:txBody>
                    <a:bodyPr/>
                    <a:lstStyle/>
                    <a:p>
                      <a:pPr algn="l">
                        <a:defRPr sz="1100" b="0">
                          <a:solidFill>
                            <a:srgbClr val="333333"/>
                          </a:solidFill>
                          <a:latin typeface="Arial" panose="020B0704020202020204"/>
                        </a:defRPr>
                      </a:pPr>
                      <a:r>
                        <a:rPr sz="1600"/>
                        <a:t>GNNExplainer</a:t>
                      </a:r>
                    </a:p>
                  </a:txBody>
                  <a:tcPr>
                    <a:solidFill>
                      <a:srgbClr val="FFFFFF"/>
                    </a:solidFill>
                  </a:tcPr>
                </a:tc>
                <a:tc>
                  <a:txBody>
                    <a:bodyPr/>
                    <a:lstStyle/>
                    <a:p>
                      <a:pPr algn="ctr">
                        <a:defRPr sz="1100" b="0">
                          <a:solidFill>
                            <a:srgbClr val="333333"/>
                          </a:solidFill>
                          <a:latin typeface="Arial" panose="020B0704020202020204"/>
                        </a:defRPr>
                      </a:pPr>
                      <a:r>
                        <a:rPr sz="1600"/>
                        <a:t>6.8</a:t>
                      </a:r>
                    </a:p>
                  </a:txBody>
                  <a:tcPr>
                    <a:solidFill>
                      <a:srgbClr val="FFFFFF"/>
                    </a:solidFill>
                  </a:tcPr>
                </a:tc>
                <a:tc>
                  <a:txBody>
                    <a:bodyPr/>
                    <a:lstStyle/>
                    <a:p>
                      <a:pPr algn="ctr">
                        <a:defRPr sz="1100" b="0">
                          <a:solidFill>
                            <a:srgbClr val="333333"/>
                          </a:solidFill>
                          <a:latin typeface="Arial" panose="020B0704020202020204"/>
                        </a:defRPr>
                      </a:pPr>
                      <a:r>
                        <a:rPr sz="1600"/>
                        <a:t>7.5</a:t>
                      </a:r>
                    </a:p>
                  </a:txBody>
                  <a:tcPr>
                    <a:solidFill>
                      <a:srgbClr val="FFFFFF"/>
                    </a:solidFill>
                  </a:tcPr>
                </a:tc>
                <a:tc>
                  <a:txBody>
                    <a:bodyPr/>
                    <a:lstStyle/>
                    <a:p>
                      <a:pPr algn="ctr">
                        <a:defRPr sz="1100" b="0">
                          <a:solidFill>
                            <a:srgbClr val="333333"/>
                          </a:solidFill>
                          <a:latin typeface="Arial" panose="020B0704020202020204"/>
                        </a:defRPr>
                      </a:pPr>
                      <a:r>
                        <a:rPr sz="1600"/>
                        <a:t>4.7</a:t>
                      </a:r>
                    </a:p>
                  </a:txBody>
                  <a:tcPr>
                    <a:solidFill>
                      <a:srgbClr val="FFFFFF"/>
                    </a:solidFill>
                  </a:tcPr>
                </a:tc>
                <a:tc>
                  <a:txBody>
                    <a:bodyPr/>
                    <a:lstStyle/>
                    <a:p>
                      <a:pPr algn="ctr">
                        <a:defRPr sz="1100" b="0">
                          <a:solidFill>
                            <a:srgbClr val="333333"/>
                          </a:solidFill>
                          <a:latin typeface="Arial" panose="020B0704020202020204"/>
                        </a:defRPr>
                      </a:pPr>
                      <a:r>
                        <a:rPr sz="1600"/>
                        <a:t>5.5</a:t>
                      </a:r>
                    </a:p>
                  </a:txBody>
                  <a:tcPr>
                    <a:solidFill>
                      <a:srgbClr val="FFFFFF"/>
                    </a:solidFill>
                  </a:tcPr>
                </a:tc>
                <a:tc>
                  <a:txBody>
                    <a:bodyPr/>
                    <a:lstStyle/>
                    <a:p>
                      <a:pPr algn="ctr">
                        <a:defRPr sz="1100" b="0">
                          <a:solidFill>
                            <a:srgbClr val="333333"/>
                          </a:solidFill>
                          <a:latin typeface="Arial" panose="020B0704020202020204"/>
                        </a:defRPr>
                      </a:pPr>
                      <a:r>
                        <a:rPr sz="1600"/>
                        <a:t>3.3</a:t>
                      </a:r>
                    </a:p>
                  </a:txBody>
                  <a:tcPr>
                    <a:solidFill>
                      <a:srgbClr val="FFFFFF"/>
                    </a:solidFill>
                  </a:tcPr>
                </a:tc>
                <a:tc>
                  <a:txBody>
                    <a:bodyPr/>
                    <a:lstStyle/>
                    <a:p>
                      <a:pPr algn="ctr">
                        <a:defRPr sz="1100" b="0">
                          <a:solidFill>
                            <a:srgbClr val="333333"/>
                          </a:solidFill>
                          <a:latin typeface="Arial" panose="020B0704020202020204"/>
                        </a:defRPr>
                      </a:pPr>
                      <a:r>
                        <a:rPr sz="1600"/>
                        <a:t>5.57</a:t>
                      </a:r>
                    </a:p>
                  </a:txBody>
                  <a:tcPr>
                    <a:solidFill>
                      <a:srgbClr val="FFFFFF"/>
                    </a:solidFill>
                  </a:tcPr>
                </a:tc>
                <a:tc>
                  <a:txBody>
                    <a:bodyPr/>
                    <a:lstStyle/>
                    <a:p>
                      <a:pPr algn="ctr">
                        <a:defRPr sz="1100" b="0">
                          <a:solidFill>
                            <a:srgbClr val="333333"/>
                          </a:solidFill>
                          <a:latin typeface="Arial" panose="020B0704020202020204"/>
                        </a:defRPr>
                      </a:pPr>
                      <a:r>
                        <a:rPr sz="1600"/>
                        <a:t>1</a:t>
                      </a:r>
                    </a:p>
                  </a:txBody>
                  <a:tcPr>
                    <a:solidFill>
                      <a:srgbClr val="FFFFFF"/>
                    </a:solidFill>
                  </a:tcPr>
                </a:tc>
                <a:extLst>
                  <a:ext uri="{0D108BD9-81ED-4DB2-BD59-A6C34878D82A}">
                    <a16:rowId xmlns:a16="http://schemas.microsoft.com/office/drawing/2014/main" val="10004"/>
                  </a:ext>
                </a:extLst>
              </a:tr>
              <a:tr h="386080">
                <a:tc>
                  <a:txBody>
                    <a:bodyPr/>
                    <a:lstStyle/>
                    <a:p>
                      <a:pPr algn="l">
                        <a:defRPr sz="1100" b="0">
                          <a:solidFill>
                            <a:srgbClr val="333333"/>
                          </a:solidFill>
                          <a:latin typeface="Arial" panose="020B0704020202020204"/>
                        </a:defRPr>
                      </a:pPr>
                      <a:r>
                        <a:rPr sz="1600"/>
                        <a:t>PGExplainer</a:t>
                      </a:r>
                    </a:p>
                  </a:txBody>
                  <a:tcPr>
                    <a:solidFill>
                      <a:srgbClr val="F5F7FA"/>
                    </a:solidFill>
                  </a:tcPr>
                </a:tc>
                <a:tc>
                  <a:txBody>
                    <a:bodyPr/>
                    <a:lstStyle/>
                    <a:p>
                      <a:pPr algn="ctr">
                        <a:defRPr sz="1100" b="0">
                          <a:solidFill>
                            <a:srgbClr val="333333"/>
                          </a:solidFill>
                          <a:latin typeface="Arial" panose="020B0704020202020204"/>
                        </a:defRPr>
                      </a:pPr>
                      <a:r>
                        <a:rPr sz="1600"/>
                        <a:t>8.2</a:t>
                      </a:r>
                    </a:p>
                  </a:txBody>
                  <a:tcPr>
                    <a:solidFill>
                      <a:srgbClr val="F5F7FA"/>
                    </a:solidFill>
                  </a:tcPr>
                </a:tc>
                <a:tc>
                  <a:txBody>
                    <a:bodyPr/>
                    <a:lstStyle/>
                    <a:p>
                      <a:pPr algn="ctr">
                        <a:defRPr sz="1100" b="0">
                          <a:solidFill>
                            <a:srgbClr val="333333"/>
                          </a:solidFill>
                          <a:latin typeface="Arial" panose="020B0704020202020204"/>
                        </a:defRPr>
                      </a:pPr>
                      <a:r>
                        <a:rPr sz="1600"/>
                        <a:t>7.7</a:t>
                      </a:r>
                    </a:p>
                  </a:txBody>
                  <a:tcPr>
                    <a:solidFill>
                      <a:srgbClr val="F5F7FA"/>
                    </a:solidFill>
                  </a:tcPr>
                </a:tc>
                <a:tc>
                  <a:txBody>
                    <a:bodyPr/>
                    <a:lstStyle/>
                    <a:p>
                      <a:pPr algn="ctr">
                        <a:defRPr sz="1100" b="0">
                          <a:solidFill>
                            <a:srgbClr val="333333"/>
                          </a:solidFill>
                          <a:latin typeface="Arial" panose="020B0704020202020204"/>
                        </a:defRPr>
                      </a:pPr>
                      <a:r>
                        <a:rPr sz="1600"/>
                        <a:t>4.2</a:t>
                      </a:r>
                    </a:p>
                  </a:txBody>
                  <a:tcPr>
                    <a:solidFill>
                      <a:srgbClr val="F5F7FA"/>
                    </a:solidFill>
                  </a:tcPr>
                </a:tc>
                <a:tc>
                  <a:txBody>
                    <a:bodyPr/>
                    <a:lstStyle/>
                    <a:p>
                      <a:pPr algn="ctr">
                        <a:defRPr sz="1100" b="0">
                          <a:solidFill>
                            <a:srgbClr val="333333"/>
                          </a:solidFill>
                          <a:latin typeface="Arial" panose="020B0704020202020204"/>
                        </a:defRPr>
                      </a:pPr>
                      <a:r>
                        <a:rPr sz="1600"/>
                        <a:t>5.8</a:t>
                      </a:r>
                    </a:p>
                  </a:txBody>
                  <a:tcPr>
                    <a:solidFill>
                      <a:srgbClr val="F5F7FA"/>
                    </a:solidFill>
                  </a:tcPr>
                </a:tc>
                <a:tc>
                  <a:txBody>
                    <a:bodyPr/>
                    <a:lstStyle/>
                    <a:p>
                      <a:pPr algn="ctr">
                        <a:defRPr sz="1100" b="0">
                          <a:solidFill>
                            <a:srgbClr val="333333"/>
                          </a:solidFill>
                          <a:latin typeface="Arial" panose="020B0704020202020204"/>
                        </a:defRPr>
                      </a:pPr>
                      <a:r>
                        <a:rPr sz="1600"/>
                        <a:t>1.0</a:t>
                      </a:r>
                    </a:p>
                  </a:txBody>
                  <a:tcPr>
                    <a:solidFill>
                      <a:srgbClr val="F5F7FA"/>
                    </a:solidFill>
                  </a:tcPr>
                </a:tc>
                <a:tc>
                  <a:txBody>
                    <a:bodyPr/>
                    <a:lstStyle/>
                    <a:p>
                      <a:pPr algn="ctr">
                        <a:defRPr sz="1100" b="0">
                          <a:solidFill>
                            <a:srgbClr val="333333"/>
                          </a:solidFill>
                          <a:latin typeface="Arial" panose="020B0704020202020204"/>
                        </a:defRPr>
                      </a:pPr>
                      <a:r>
                        <a:rPr sz="1600"/>
                        <a:t>5.37</a:t>
                      </a:r>
                    </a:p>
                  </a:txBody>
                  <a:tcPr>
                    <a:solidFill>
                      <a:srgbClr val="F5F7FA"/>
                    </a:solidFill>
                  </a:tcPr>
                </a:tc>
                <a:tc>
                  <a:txBody>
                    <a:bodyPr/>
                    <a:lstStyle/>
                    <a:p>
                      <a:pPr algn="ctr">
                        <a:defRPr sz="1100" b="0">
                          <a:solidFill>
                            <a:srgbClr val="333333"/>
                          </a:solidFill>
                          <a:latin typeface="Arial" panose="020B0704020202020204"/>
                        </a:defRPr>
                      </a:pPr>
                      <a:r>
                        <a:rPr sz="1600"/>
                        <a:t>6</a:t>
                      </a:r>
                    </a:p>
                  </a:txBody>
                  <a:tcPr>
                    <a:solidFill>
                      <a:srgbClr val="F5F7FA"/>
                    </a:solidFill>
                  </a:tcPr>
                </a:tc>
                <a:extLst>
                  <a:ext uri="{0D108BD9-81ED-4DB2-BD59-A6C34878D82A}">
                    <a16:rowId xmlns:a16="http://schemas.microsoft.com/office/drawing/2014/main" val="10005"/>
                  </a:ext>
                </a:extLst>
              </a:tr>
              <a:tr h="386080">
                <a:tc>
                  <a:txBody>
                    <a:bodyPr/>
                    <a:lstStyle/>
                    <a:p>
                      <a:pPr algn="l">
                        <a:defRPr sz="1100" b="0">
                          <a:solidFill>
                            <a:srgbClr val="333333"/>
                          </a:solidFill>
                          <a:latin typeface="Arial" panose="020B0704020202020204"/>
                        </a:defRPr>
                      </a:pPr>
                      <a:r>
                        <a:rPr sz="1600"/>
                        <a:t>Nettack</a:t>
                      </a:r>
                    </a:p>
                  </a:txBody>
                  <a:tcPr>
                    <a:solidFill>
                      <a:srgbClr val="FFFFFF"/>
                    </a:solidFill>
                  </a:tcPr>
                </a:tc>
                <a:tc>
                  <a:txBody>
                    <a:bodyPr/>
                    <a:lstStyle/>
                    <a:p>
                      <a:pPr algn="ctr">
                        <a:defRPr sz="1100" b="0">
                          <a:solidFill>
                            <a:srgbClr val="333333"/>
                          </a:solidFill>
                          <a:latin typeface="Arial" panose="020B0704020202020204"/>
                        </a:defRPr>
                      </a:pPr>
                      <a:r>
                        <a:rPr sz="1600"/>
                        <a:t>3.3</a:t>
                      </a:r>
                    </a:p>
                  </a:txBody>
                  <a:tcPr>
                    <a:solidFill>
                      <a:srgbClr val="FFFFFF"/>
                    </a:solidFill>
                  </a:tcPr>
                </a:tc>
                <a:tc>
                  <a:txBody>
                    <a:bodyPr/>
                    <a:lstStyle/>
                    <a:p>
                      <a:pPr algn="ctr">
                        <a:defRPr sz="1100" b="0">
                          <a:solidFill>
                            <a:srgbClr val="333333"/>
                          </a:solidFill>
                          <a:latin typeface="Arial" panose="020B0704020202020204"/>
                        </a:defRPr>
                      </a:pPr>
                      <a:r>
                        <a:rPr sz="1600"/>
                        <a:t>2.5</a:t>
                      </a:r>
                    </a:p>
                  </a:txBody>
                  <a:tcPr>
                    <a:solidFill>
                      <a:srgbClr val="FFFFFF"/>
                    </a:solidFill>
                  </a:tcPr>
                </a:tc>
                <a:tc>
                  <a:txBody>
                    <a:bodyPr/>
                    <a:lstStyle/>
                    <a:p>
                      <a:pPr algn="ctr">
                        <a:defRPr sz="1100" b="0">
                          <a:solidFill>
                            <a:srgbClr val="333333"/>
                          </a:solidFill>
                          <a:latin typeface="Arial" panose="020B0704020202020204"/>
                        </a:defRPr>
                      </a:pPr>
                      <a:r>
                        <a:rPr sz="1600"/>
                        <a:t>8.8</a:t>
                      </a:r>
                    </a:p>
                  </a:txBody>
                  <a:tcPr>
                    <a:solidFill>
                      <a:srgbClr val="FFFFFF"/>
                    </a:solidFill>
                  </a:tcPr>
                </a:tc>
                <a:tc>
                  <a:txBody>
                    <a:bodyPr/>
                    <a:lstStyle/>
                    <a:p>
                      <a:pPr algn="ctr">
                        <a:defRPr sz="1100" b="0">
                          <a:solidFill>
                            <a:srgbClr val="333333"/>
                          </a:solidFill>
                          <a:latin typeface="Arial" panose="020B0704020202020204"/>
                        </a:defRPr>
                      </a:pPr>
                      <a:r>
                        <a:rPr sz="1600"/>
                        <a:t>8.0</a:t>
                      </a:r>
                    </a:p>
                  </a:txBody>
                  <a:tcPr>
                    <a:solidFill>
                      <a:srgbClr val="FFFFFF"/>
                    </a:solidFill>
                  </a:tcPr>
                </a:tc>
                <a:tc>
                  <a:txBody>
                    <a:bodyPr/>
                    <a:lstStyle/>
                    <a:p>
                      <a:pPr algn="ctr">
                        <a:defRPr sz="1100" b="0">
                          <a:solidFill>
                            <a:srgbClr val="333333"/>
                          </a:solidFill>
                          <a:latin typeface="Arial" panose="020B0704020202020204"/>
                        </a:defRPr>
                      </a:pPr>
                      <a:r>
                        <a:rPr sz="1600"/>
                        <a:t>4.5</a:t>
                      </a:r>
                    </a:p>
                  </a:txBody>
                  <a:tcPr>
                    <a:solidFill>
                      <a:srgbClr val="FFFFFF"/>
                    </a:solidFill>
                  </a:tcPr>
                </a:tc>
                <a:tc>
                  <a:txBody>
                    <a:bodyPr/>
                    <a:lstStyle/>
                    <a:p>
                      <a:pPr algn="ctr">
                        <a:defRPr sz="1100" b="0">
                          <a:solidFill>
                            <a:srgbClr val="333333"/>
                          </a:solidFill>
                          <a:latin typeface="Arial" panose="020B0704020202020204"/>
                        </a:defRPr>
                      </a:pPr>
                      <a:r>
                        <a:rPr sz="1600"/>
                        <a:t>5.43</a:t>
                      </a:r>
                    </a:p>
                  </a:txBody>
                  <a:tcPr>
                    <a:solidFill>
                      <a:srgbClr val="FFFFFF"/>
                    </a:solidFill>
                  </a:tcPr>
                </a:tc>
                <a:tc>
                  <a:txBody>
                    <a:bodyPr/>
                    <a:lstStyle/>
                    <a:p>
                      <a:pPr algn="ctr">
                        <a:defRPr sz="1100" b="0">
                          <a:solidFill>
                            <a:srgbClr val="333333"/>
                          </a:solidFill>
                          <a:latin typeface="Arial" panose="020B0704020202020204"/>
                        </a:defRPr>
                      </a:pPr>
                      <a:r>
                        <a:rPr sz="1600"/>
                        <a:t>2</a:t>
                      </a:r>
                    </a:p>
                  </a:txBody>
                  <a:tcPr>
                    <a:solidFill>
                      <a:srgbClr val="FFFFFF"/>
                    </a:solidFill>
                  </a:tcPr>
                </a:tc>
                <a:extLst>
                  <a:ext uri="{0D108BD9-81ED-4DB2-BD59-A6C34878D82A}">
                    <a16:rowId xmlns:a16="http://schemas.microsoft.com/office/drawing/2014/main" val="10006"/>
                  </a:ext>
                </a:extLst>
              </a:tr>
              <a:tr h="386080">
                <a:tc>
                  <a:txBody>
                    <a:bodyPr/>
                    <a:lstStyle/>
                    <a:p>
                      <a:pPr algn="l">
                        <a:defRPr sz="1100" b="0">
                          <a:solidFill>
                            <a:srgbClr val="333333"/>
                          </a:solidFill>
                          <a:latin typeface="Arial" panose="020B0704020202020204"/>
                        </a:defRPr>
                      </a:pPr>
                      <a:r>
                        <a:rPr sz="1600"/>
                        <a:t>GOttack</a:t>
                      </a:r>
                    </a:p>
                  </a:txBody>
                  <a:tcPr>
                    <a:solidFill>
                      <a:srgbClr val="F5F7FA"/>
                    </a:solidFill>
                  </a:tcPr>
                </a:tc>
                <a:tc>
                  <a:txBody>
                    <a:bodyPr/>
                    <a:lstStyle/>
                    <a:p>
                      <a:pPr algn="ctr">
                        <a:defRPr sz="1100" b="0">
                          <a:solidFill>
                            <a:srgbClr val="333333"/>
                          </a:solidFill>
                          <a:latin typeface="Arial" panose="020B0704020202020204"/>
                        </a:defRPr>
                      </a:pPr>
                      <a:r>
                        <a:rPr sz="1600"/>
                        <a:t>4.8</a:t>
                      </a:r>
                    </a:p>
                  </a:txBody>
                  <a:tcPr>
                    <a:solidFill>
                      <a:srgbClr val="F5F7FA"/>
                    </a:solidFill>
                  </a:tcPr>
                </a:tc>
                <a:tc>
                  <a:txBody>
                    <a:bodyPr/>
                    <a:lstStyle/>
                    <a:p>
                      <a:pPr algn="ctr">
                        <a:defRPr sz="1100" b="0">
                          <a:solidFill>
                            <a:srgbClr val="333333"/>
                          </a:solidFill>
                          <a:latin typeface="Arial" panose="020B0704020202020204"/>
                        </a:defRPr>
                      </a:pPr>
                      <a:r>
                        <a:rPr sz="1600"/>
                        <a:t>4.3</a:t>
                      </a:r>
                    </a:p>
                  </a:txBody>
                  <a:tcPr>
                    <a:solidFill>
                      <a:srgbClr val="F5F7FA"/>
                    </a:solidFill>
                  </a:tcPr>
                </a:tc>
                <a:tc>
                  <a:txBody>
                    <a:bodyPr/>
                    <a:lstStyle/>
                    <a:p>
                      <a:pPr algn="ctr">
                        <a:defRPr sz="1100" b="0">
                          <a:solidFill>
                            <a:srgbClr val="333333"/>
                          </a:solidFill>
                          <a:latin typeface="Arial" panose="020B0704020202020204"/>
                        </a:defRPr>
                      </a:pPr>
                      <a:r>
                        <a:rPr sz="1600"/>
                        <a:t>8.8</a:t>
                      </a:r>
                    </a:p>
                  </a:txBody>
                  <a:tcPr>
                    <a:solidFill>
                      <a:srgbClr val="F5F7FA"/>
                    </a:solidFill>
                  </a:tcPr>
                </a:tc>
                <a:tc>
                  <a:txBody>
                    <a:bodyPr/>
                    <a:lstStyle/>
                    <a:p>
                      <a:pPr algn="ctr">
                        <a:defRPr sz="1100" b="0">
                          <a:solidFill>
                            <a:srgbClr val="333333"/>
                          </a:solidFill>
                          <a:latin typeface="Arial" panose="020B0704020202020204"/>
                        </a:defRPr>
                      </a:pPr>
                      <a:r>
                        <a:rPr sz="1600"/>
                        <a:t>8.0</a:t>
                      </a:r>
                    </a:p>
                  </a:txBody>
                  <a:tcPr>
                    <a:solidFill>
                      <a:srgbClr val="F5F7FA"/>
                    </a:solidFill>
                  </a:tcPr>
                </a:tc>
                <a:tc>
                  <a:txBody>
                    <a:bodyPr/>
                    <a:lstStyle/>
                    <a:p>
                      <a:pPr algn="ctr">
                        <a:defRPr sz="1100" b="0">
                          <a:solidFill>
                            <a:srgbClr val="333333"/>
                          </a:solidFill>
                          <a:latin typeface="Arial" panose="020B0704020202020204"/>
                        </a:defRPr>
                      </a:pPr>
                      <a:r>
                        <a:rPr sz="1600"/>
                        <a:t>3.0</a:t>
                      </a:r>
                    </a:p>
                  </a:txBody>
                  <a:tcPr>
                    <a:solidFill>
                      <a:srgbClr val="F5F7FA"/>
                    </a:solidFill>
                  </a:tcPr>
                </a:tc>
                <a:tc>
                  <a:txBody>
                    <a:bodyPr/>
                    <a:lstStyle/>
                    <a:p>
                      <a:pPr algn="ctr">
                        <a:defRPr sz="1100" b="0">
                          <a:solidFill>
                            <a:srgbClr val="333333"/>
                          </a:solidFill>
                          <a:latin typeface="Arial" panose="020B0704020202020204"/>
                        </a:defRPr>
                      </a:pPr>
                      <a:r>
                        <a:rPr sz="1600"/>
                        <a:t>5.80</a:t>
                      </a:r>
                    </a:p>
                  </a:txBody>
                  <a:tcPr>
                    <a:solidFill>
                      <a:srgbClr val="F5F7FA"/>
                    </a:solidFill>
                  </a:tcPr>
                </a:tc>
                <a:tc>
                  <a:txBody>
                    <a:bodyPr/>
                    <a:lstStyle/>
                    <a:p>
                      <a:pPr algn="ctr">
                        <a:defRPr sz="1100" b="0">
                          <a:solidFill>
                            <a:srgbClr val="333333"/>
                          </a:solidFill>
                          <a:latin typeface="Arial" panose="020B0704020202020204"/>
                        </a:defRPr>
                      </a:pPr>
                      <a:r>
                        <a:rPr sz="1600"/>
                        <a:t>0</a:t>
                      </a:r>
                    </a:p>
                  </a:txBody>
                  <a:tcPr>
                    <a:solidFill>
                      <a:srgbClr val="F5F7FA"/>
                    </a:solidFill>
                  </a:tcPr>
                </a:tc>
                <a:extLst>
                  <a:ext uri="{0D108BD9-81ED-4DB2-BD59-A6C34878D82A}">
                    <a16:rowId xmlns:a16="http://schemas.microsoft.com/office/drawing/2014/main" val="10007"/>
                  </a:ext>
                </a:extLst>
              </a:tr>
              <a:tr h="386080">
                <a:tc>
                  <a:txBody>
                    <a:bodyPr/>
                    <a:lstStyle/>
                    <a:p>
                      <a:pPr algn="l">
                        <a:defRPr sz="1100" b="1">
                          <a:solidFill>
                            <a:srgbClr val="1E3C6E"/>
                          </a:solidFill>
                          <a:latin typeface="Arial" panose="020B0704020202020204"/>
                        </a:defRPr>
                      </a:pPr>
                      <a:r>
                        <a:rPr sz="1600"/>
                        <a:t>ATEX-CF (Ours)</a:t>
                      </a:r>
                    </a:p>
                  </a:txBody>
                  <a:tcPr>
                    <a:solidFill>
                      <a:srgbClr val="FFF8E1"/>
                    </a:solidFill>
                  </a:tcPr>
                </a:tc>
                <a:tc>
                  <a:txBody>
                    <a:bodyPr/>
                    <a:lstStyle/>
                    <a:p>
                      <a:pPr algn="ctr">
                        <a:defRPr sz="1100" b="1">
                          <a:solidFill>
                            <a:srgbClr val="1E3C6E"/>
                          </a:solidFill>
                          <a:latin typeface="Arial" panose="020B0704020202020204"/>
                        </a:defRPr>
                      </a:pPr>
                      <a:r>
                        <a:rPr sz="1600"/>
                        <a:t>1.2</a:t>
                      </a:r>
                    </a:p>
                  </a:txBody>
                  <a:tcPr>
                    <a:solidFill>
                      <a:srgbClr val="FFF8E1"/>
                    </a:solidFill>
                  </a:tcPr>
                </a:tc>
                <a:tc>
                  <a:txBody>
                    <a:bodyPr/>
                    <a:lstStyle/>
                    <a:p>
                      <a:pPr algn="ctr">
                        <a:defRPr sz="1100" b="1">
                          <a:solidFill>
                            <a:srgbClr val="1E3C6E"/>
                          </a:solidFill>
                          <a:latin typeface="Arial" panose="020B0704020202020204"/>
                        </a:defRPr>
                      </a:pPr>
                      <a:r>
                        <a:rPr sz="1600"/>
                        <a:t>1.3</a:t>
                      </a:r>
                    </a:p>
                  </a:txBody>
                  <a:tcPr>
                    <a:solidFill>
                      <a:srgbClr val="FFF8E1"/>
                    </a:solidFill>
                  </a:tcPr>
                </a:tc>
                <a:tc>
                  <a:txBody>
                    <a:bodyPr/>
                    <a:lstStyle/>
                    <a:p>
                      <a:pPr algn="ctr">
                        <a:defRPr sz="1100" b="1">
                          <a:solidFill>
                            <a:srgbClr val="1E3C6E"/>
                          </a:solidFill>
                          <a:latin typeface="Arial" panose="020B0704020202020204"/>
                        </a:defRPr>
                      </a:pPr>
                      <a:r>
                        <a:rPr sz="1600"/>
                        <a:t>1.0</a:t>
                      </a:r>
                    </a:p>
                  </a:txBody>
                  <a:tcPr>
                    <a:solidFill>
                      <a:srgbClr val="FFF8E1"/>
                    </a:solidFill>
                  </a:tcPr>
                </a:tc>
                <a:tc>
                  <a:txBody>
                    <a:bodyPr/>
                    <a:lstStyle/>
                    <a:p>
                      <a:pPr algn="ctr">
                        <a:defRPr sz="1100" b="1">
                          <a:solidFill>
                            <a:srgbClr val="1E3C6E"/>
                          </a:solidFill>
                          <a:latin typeface="Arial" panose="020B0704020202020204"/>
                        </a:defRPr>
                      </a:pPr>
                      <a:r>
                        <a:rPr sz="1600"/>
                        <a:t>1.2</a:t>
                      </a:r>
                    </a:p>
                  </a:txBody>
                  <a:tcPr>
                    <a:solidFill>
                      <a:srgbClr val="FFF8E1"/>
                    </a:solidFill>
                  </a:tcPr>
                </a:tc>
                <a:tc>
                  <a:txBody>
                    <a:bodyPr/>
                    <a:lstStyle/>
                    <a:p>
                      <a:pPr algn="ctr">
                        <a:defRPr sz="1100" b="1">
                          <a:solidFill>
                            <a:srgbClr val="1E3C6E"/>
                          </a:solidFill>
                          <a:latin typeface="Arial" panose="020B0704020202020204"/>
                        </a:defRPr>
                      </a:pPr>
                      <a:r>
                        <a:rPr sz="1600"/>
                        <a:t>7.3</a:t>
                      </a:r>
                    </a:p>
                  </a:txBody>
                  <a:tcPr>
                    <a:solidFill>
                      <a:srgbClr val="FFF8E1"/>
                    </a:solidFill>
                  </a:tcPr>
                </a:tc>
                <a:tc>
                  <a:txBody>
                    <a:bodyPr/>
                    <a:lstStyle/>
                    <a:p>
                      <a:pPr algn="ctr">
                        <a:defRPr sz="1100" b="1">
                          <a:solidFill>
                            <a:srgbClr val="1E3C6E"/>
                          </a:solidFill>
                          <a:latin typeface="Arial" panose="020B0704020202020204"/>
                        </a:defRPr>
                      </a:pPr>
                      <a:r>
                        <a:rPr sz="1600"/>
                        <a:t>2.40</a:t>
                      </a:r>
                    </a:p>
                  </a:txBody>
                  <a:tcPr>
                    <a:solidFill>
                      <a:srgbClr val="FFF8E1"/>
                    </a:solidFill>
                  </a:tcPr>
                </a:tc>
                <a:tc>
                  <a:txBody>
                    <a:bodyPr/>
                    <a:lstStyle/>
                    <a:p>
                      <a:pPr algn="ctr">
                        <a:defRPr sz="1100" b="1">
                          <a:solidFill>
                            <a:srgbClr val="1E3C6E"/>
                          </a:solidFill>
                          <a:latin typeface="Arial" panose="020B0704020202020204"/>
                        </a:defRPr>
                      </a:pPr>
                      <a:r>
                        <a:rPr sz="1600"/>
                        <a:t>20</a:t>
                      </a:r>
                    </a:p>
                  </a:txBody>
                  <a:tcPr>
                    <a:solidFill>
                      <a:srgbClr val="FFF8E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92411070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0044"/>
            <a:ext cx="8763000" cy="714356"/>
          </a:xfrm>
        </p:spPr>
        <p:txBody>
          <a:bodyPr>
            <a:normAutofit fontScale="90000"/>
          </a:bodyPr>
          <a:lstStyle/>
          <a:p>
            <a:r>
              <a:rPr lang="en-US" b="1" dirty="0">
                <a:solidFill>
                  <a:srgbClr val="00B0F0"/>
                </a:solidFill>
              </a:rPr>
              <a:t>Experimental Results: Meta-Ranking Across 6 Datasets</a:t>
            </a:r>
          </a:p>
        </p:txBody>
      </p:sp>
      <p:sp>
        <p:nvSpPr>
          <p:cNvPr id="8" name="TextBox 7"/>
          <p:cNvSpPr txBox="1"/>
          <p:nvPr/>
        </p:nvSpPr>
        <p:spPr>
          <a:xfrm>
            <a:off x="-76200" y="1143000"/>
            <a:ext cx="8991600" cy="923330"/>
          </a:xfrm>
          <a:prstGeom prst="rect">
            <a:avLst/>
          </a:prstGeom>
          <a:noFill/>
        </p:spPr>
        <p:txBody>
          <a:bodyPr wrap="square">
            <a:spAutoFit/>
          </a:bodyPr>
          <a:lstStyle/>
          <a:p>
            <a:pPr marL="285750" indent="-285750">
              <a:buFont typeface="Arial" panose="020B0704020202020204" pitchFamily="34" charset="0"/>
              <a:buChar char="•"/>
            </a:pPr>
            <a:r>
              <a:rPr b="1">
                <a:solidFill>
                  <a:srgbClr val="333333"/>
                </a:solidFill>
                <a:latin typeface="Arial" panose="020B0704020202020204"/>
              </a:rPr>
              <a:t>Datasets: </a:t>
            </a:r>
            <a:r>
              <a:rPr b="0">
                <a:solidFill>
                  <a:srgbClr val="46505F"/>
                </a:solidFill>
                <a:latin typeface="Arial" panose="020B0704020202020204"/>
              </a:rPr>
              <a:t>BA-Shapes, Tree-Cycles, Loan-Decision (synthetic); Cora, Chameleon, ogbn-Arxiv (real)</a:t>
            </a:r>
          </a:p>
          <a:p>
            <a:pPr marL="285750" indent="-285750">
              <a:buFont typeface="Arial" panose="020B0704020202020204" pitchFamily="34" charset="0"/>
              <a:buChar char="•"/>
            </a:pPr>
            <a:r>
              <a:rPr b="1">
                <a:solidFill>
                  <a:srgbClr val="333333"/>
                </a:solidFill>
                <a:latin typeface="Arial" panose="020B0704020202020204"/>
              </a:rPr>
              <a:t>GNNs: </a:t>
            </a:r>
            <a:r>
              <a:rPr b="0">
                <a:solidFill>
                  <a:srgbClr val="46505F"/>
                </a:solidFill>
                <a:latin typeface="Arial" panose="020B0704020202020204"/>
              </a:rPr>
              <a:t>GCN, GAT, Graph Transformer   |   Budget: κ = 5</a:t>
            </a:r>
          </a:p>
        </p:txBody>
      </p:sp>
      <p:graphicFrame>
        <p:nvGraphicFramePr>
          <p:cNvPr id="9" name="Table 8"/>
          <p:cNvGraphicFramePr>
            <a:graphicFrameLocks noGrp="1"/>
          </p:cNvGraphicFramePr>
          <p:nvPr/>
        </p:nvGraphicFramePr>
        <p:xfrm>
          <a:off x="76200" y="2098040"/>
          <a:ext cx="9067800" cy="4683760"/>
        </p:xfrm>
        <a:graphic>
          <a:graphicData uri="http://schemas.openxmlformats.org/drawingml/2006/table">
            <a:tbl>
              <a:tblPr firstRow="1" bandRow="1">
                <a:tableStyleId>{5C22544A-7EE6-4342-B048-85BDC9FD1C3A}</a:tableStyleId>
              </a:tblPr>
              <a:tblGrid>
                <a:gridCol w="1222625">
                  <a:extLst>
                    <a:ext uri="{9D8B030D-6E8A-4147-A177-3AD203B41FA5}">
                      <a16:colId xmlns:a16="http://schemas.microsoft.com/office/drawing/2014/main" val="20000"/>
                    </a:ext>
                  </a:extLst>
                </a:gridCol>
                <a:gridCol w="1672974">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1371600">
                  <a:extLst>
                    <a:ext uri="{9D8B030D-6E8A-4147-A177-3AD203B41FA5}">
                      <a16:colId xmlns:a16="http://schemas.microsoft.com/office/drawing/2014/main" val="20006"/>
                    </a:ext>
                  </a:extLst>
                </a:gridCol>
                <a:gridCol w="914401">
                  <a:extLst>
                    <a:ext uri="{9D8B030D-6E8A-4147-A177-3AD203B41FA5}">
                      <a16:colId xmlns:a16="http://schemas.microsoft.com/office/drawing/2014/main" val="20007"/>
                    </a:ext>
                  </a:extLst>
                </a:gridCol>
              </a:tblGrid>
              <a:tr h="386080">
                <a:tc>
                  <a:txBody>
                    <a:bodyPr/>
                    <a:lstStyle/>
                    <a:p>
                      <a:pPr algn="ctr">
                        <a:defRPr sz="1100" b="1">
                          <a:solidFill>
                            <a:srgbClr val="FFFFFF"/>
                          </a:solidFill>
                          <a:latin typeface="Arial" panose="020B0704020202020204"/>
                        </a:defRPr>
                      </a:pPr>
                      <a:r>
                        <a:rPr sz="1600"/>
                        <a:t>Method</a:t>
                      </a:r>
                    </a:p>
                  </a:txBody>
                  <a:tcPr>
                    <a:solidFill>
                      <a:srgbClr val="1E3C6E"/>
                    </a:solidFill>
                  </a:tcPr>
                </a:tc>
                <a:tc>
                  <a:txBody>
                    <a:bodyPr/>
                    <a:lstStyle/>
                    <a:p>
                      <a:pPr algn="ctr">
                        <a:defRPr sz="1100" b="1">
                          <a:solidFill>
                            <a:srgbClr val="FFFFFF"/>
                          </a:solidFill>
                          <a:latin typeface="Arial" panose="020B0704020202020204"/>
                        </a:defRPr>
                      </a:pPr>
                      <a:r>
                        <a:rPr sz="1600"/>
                        <a:t>Misclass.↓</a:t>
                      </a:r>
                    </a:p>
                  </a:txBody>
                  <a:tcPr>
                    <a:solidFill>
                      <a:srgbClr val="1E3C6E"/>
                    </a:solidFill>
                  </a:tcPr>
                </a:tc>
                <a:tc>
                  <a:txBody>
                    <a:bodyPr/>
                    <a:lstStyle/>
                    <a:p>
                      <a:pPr algn="ctr">
                        <a:defRPr sz="1100" b="1">
                          <a:solidFill>
                            <a:srgbClr val="FFFFFF"/>
                          </a:solidFill>
                          <a:latin typeface="Arial" panose="020B0704020202020204"/>
                        </a:defRPr>
                      </a:pPr>
                      <a:r>
                        <a:rPr sz="1600"/>
                        <a:t>Fidelity↓</a:t>
                      </a:r>
                    </a:p>
                  </a:txBody>
                  <a:tcPr>
                    <a:solidFill>
                      <a:srgbClr val="1E3C6E"/>
                    </a:solidFill>
                  </a:tcPr>
                </a:tc>
                <a:tc>
                  <a:txBody>
                    <a:bodyPr/>
                    <a:lstStyle/>
                    <a:p>
                      <a:pPr algn="ctr">
                        <a:defRPr sz="1100" b="1">
                          <a:solidFill>
                            <a:srgbClr val="FFFFFF"/>
                          </a:solidFill>
                          <a:latin typeface="Arial" panose="020B0704020202020204"/>
                        </a:defRPr>
                      </a:pPr>
                      <a:r>
                        <a:rPr sz="1600"/>
                        <a:t>ΔE ↓</a:t>
                      </a:r>
                    </a:p>
                  </a:txBody>
                  <a:tcPr>
                    <a:solidFill>
                      <a:srgbClr val="1E3C6E"/>
                    </a:solidFill>
                  </a:tcPr>
                </a:tc>
                <a:tc>
                  <a:txBody>
                    <a:bodyPr/>
                    <a:lstStyle/>
                    <a:p>
                      <a:pPr algn="ctr">
                        <a:defRPr sz="1100" b="1">
                          <a:solidFill>
                            <a:srgbClr val="FFFFFF"/>
                          </a:solidFill>
                          <a:latin typeface="Arial" panose="020B0704020202020204"/>
                        </a:defRPr>
                      </a:pPr>
                      <a:r>
                        <a:rPr sz="1600"/>
                        <a:t>Plausib.↓</a:t>
                      </a:r>
                    </a:p>
                  </a:txBody>
                  <a:tcPr>
                    <a:solidFill>
                      <a:srgbClr val="1E3C6E"/>
                    </a:solidFill>
                  </a:tcPr>
                </a:tc>
                <a:tc>
                  <a:txBody>
                    <a:bodyPr/>
                    <a:lstStyle/>
                    <a:p>
                      <a:pPr algn="ctr">
                        <a:defRPr sz="1100" b="1">
                          <a:solidFill>
                            <a:srgbClr val="FFFFFF"/>
                          </a:solidFill>
                          <a:latin typeface="Arial" panose="020B0704020202020204"/>
                        </a:defRPr>
                      </a:pPr>
                      <a:r>
                        <a:rPr sz="1600"/>
                        <a:t>Time↓</a:t>
                      </a:r>
                    </a:p>
                  </a:txBody>
                  <a:tcPr>
                    <a:solidFill>
                      <a:srgbClr val="1E3C6E"/>
                    </a:solidFill>
                  </a:tcPr>
                </a:tc>
                <a:tc>
                  <a:txBody>
                    <a:bodyPr/>
                    <a:lstStyle/>
                    <a:p>
                      <a:pPr algn="ctr">
                        <a:defRPr sz="1100" b="1">
                          <a:solidFill>
                            <a:srgbClr val="FFFFFF"/>
                          </a:solidFill>
                          <a:latin typeface="Arial" panose="020B0704020202020204"/>
                        </a:defRPr>
                      </a:pPr>
                      <a:r>
                        <a:rPr sz="1600"/>
                        <a:t>Avg Rank</a:t>
                      </a:r>
                    </a:p>
                  </a:txBody>
                  <a:tcPr>
                    <a:solidFill>
                      <a:srgbClr val="1E3C6E"/>
                    </a:solidFill>
                  </a:tcPr>
                </a:tc>
                <a:tc>
                  <a:txBody>
                    <a:bodyPr/>
                    <a:lstStyle/>
                    <a:p>
                      <a:pPr algn="ctr">
                        <a:defRPr sz="1100" b="1">
                          <a:solidFill>
                            <a:srgbClr val="FFFFFF"/>
                          </a:solidFill>
                          <a:latin typeface="Arial" panose="020B0704020202020204"/>
                        </a:defRPr>
                      </a:pPr>
                      <a:r>
                        <a:rPr sz="1600"/>
                        <a:t>Wins</a:t>
                      </a:r>
                    </a:p>
                  </a:txBody>
                  <a:tcPr>
                    <a:solidFill>
                      <a:srgbClr val="1E3C6E"/>
                    </a:solidFill>
                  </a:tcPr>
                </a:tc>
                <a:extLst>
                  <a:ext uri="{0D108BD9-81ED-4DB2-BD59-A6C34878D82A}">
                    <a16:rowId xmlns:a16="http://schemas.microsoft.com/office/drawing/2014/main" val="10000"/>
                  </a:ext>
                </a:extLst>
              </a:tr>
              <a:tr h="386080">
                <a:tc>
                  <a:txBody>
                    <a:bodyPr/>
                    <a:lstStyle/>
                    <a:p>
                      <a:pPr algn="l">
                        <a:defRPr sz="1100" b="0">
                          <a:solidFill>
                            <a:srgbClr val="333333"/>
                          </a:solidFill>
                          <a:latin typeface="Arial" panose="020B0704020202020204"/>
                        </a:defRPr>
                      </a:pPr>
                      <a:r>
                        <a:rPr sz="1600"/>
                        <a:t>CF-GNNExplainer</a:t>
                      </a:r>
                    </a:p>
                  </a:txBody>
                  <a:tcPr>
                    <a:solidFill>
                      <a:srgbClr val="F5F7FA"/>
                    </a:solidFill>
                  </a:tcPr>
                </a:tc>
                <a:tc>
                  <a:txBody>
                    <a:bodyPr/>
                    <a:lstStyle/>
                    <a:p>
                      <a:pPr algn="ctr">
                        <a:defRPr sz="1100" b="0">
                          <a:solidFill>
                            <a:srgbClr val="333333"/>
                          </a:solidFill>
                          <a:latin typeface="Arial" panose="020B0704020202020204"/>
                        </a:defRPr>
                      </a:pPr>
                      <a:r>
                        <a:rPr sz="1600"/>
                        <a:t>4.7</a:t>
                      </a:r>
                    </a:p>
                  </a:txBody>
                  <a:tcPr>
                    <a:solidFill>
                      <a:srgbClr val="F5F7FA"/>
                    </a:solidFill>
                  </a:tcPr>
                </a:tc>
                <a:tc>
                  <a:txBody>
                    <a:bodyPr/>
                    <a:lstStyle/>
                    <a:p>
                      <a:pPr algn="ctr">
                        <a:defRPr sz="1100" b="0">
                          <a:solidFill>
                            <a:srgbClr val="333333"/>
                          </a:solidFill>
                          <a:latin typeface="Arial" panose="020B0704020202020204"/>
                        </a:defRPr>
                      </a:pPr>
                      <a:r>
                        <a:rPr sz="1600"/>
                        <a:t>4.8</a:t>
                      </a:r>
                    </a:p>
                  </a:txBody>
                  <a:tcPr>
                    <a:solidFill>
                      <a:srgbClr val="F5F7FA"/>
                    </a:solidFill>
                  </a:tcPr>
                </a:tc>
                <a:tc>
                  <a:txBody>
                    <a:bodyPr/>
                    <a:lstStyle/>
                    <a:p>
                      <a:pPr algn="ctr">
                        <a:defRPr sz="1100" b="0">
                          <a:solidFill>
                            <a:srgbClr val="333333"/>
                          </a:solidFill>
                          <a:latin typeface="Arial" panose="020B0704020202020204"/>
                        </a:defRPr>
                      </a:pPr>
                      <a:r>
                        <a:rPr sz="1600"/>
                        <a:t>2.0</a:t>
                      </a:r>
                    </a:p>
                  </a:txBody>
                  <a:tcPr>
                    <a:solidFill>
                      <a:srgbClr val="F5F7FA"/>
                    </a:solidFill>
                  </a:tcPr>
                </a:tc>
                <a:tc>
                  <a:txBody>
                    <a:bodyPr/>
                    <a:lstStyle/>
                    <a:p>
                      <a:pPr algn="ctr">
                        <a:defRPr sz="1100" b="0">
                          <a:solidFill>
                            <a:srgbClr val="333333"/>
                          </a:solidFill>
                          <a:latin typeface="Arial" panose="020B0704020202020204"/>
                        </a:defRPr>
                      </a:pPr>
                      <a:r>
                        <a:rPr sz="1600"/>
                        <a:t>2.3</a:t>
                      </a:r>
                    </a:p>
                  </a:txBody>
                  <a:tcPr>
                    <a:solidFill>
                      <a:srgbClr val="F5F7FA"/>
                    </a:solidFill>
                  </a:tcPr>
                </a:tc>
                <a:tc>
                  <a:txBody>
                    <a:bodyPr/>
                    <a:lstStyle/>
                    <a:p>
                      <a:pPr algn="ctr">
                        <a:defRPr sz="1100" b="0">
                          <a:solidFill>
                            <a:srgbClr val="333333"/>
                          </a:solidFill>
                          <a:latin typeface="Arial" panose="020B0704020202020204"/>
                        </a:defRPr>
                      </a:pPr>
                      <a:r>
                        <a:rPr sz="1600"/>
                        <a:t>9.5</a:t>
                      </a:r>
                    </a:p>
                  </a:txBody>
                  <a:tcPr>
                    <a:solidFill>
                      <a:srgbClr val="F5F7FA"/>
                    </a:solidFill>
                  </a:tcPr>
                </a:tc>
                <a:tc>
                  <a:txBody>
                    <a:bodyPr/>
                    <a:lstStyle/>
                    <a:p>
                      <a:pPr algn="ctr">
                        <a:defRPr sz="1100" b="0">
                          <a:solidFill>
                            <a:srgbClr val="333333"/>
                          </a:solidFill>
                          <a:latin typeface="Arial" panose="020B0704020202020204"/>
                        </a:defRPr>
                      </a:pPr>
                      <a:r>
                        <a:rPr sz="1600"/>
                        <a:t>4.67</a:t>
                      </a:r>
                    </a:p>
                  </a:txBody>
                  <a:tcPr>
                    <a:solidFill>
                      <a:srgbClr val="F5F7FA"/>
                    </a:solidFill>
                  </a:tcPr>
                </a:tc>
                <a:tc>
                  <a:txBody>
                    <a:bodyPr/>
                    <a:lstStyle/>
                    <a:p>
                      <a:pPr algn="ctr">
                        <a:defRPr sz="1100" b="0">
                          <a:solidFill>
                            <a:srgbClr val="333333"/>
                          </a:solidFill>
                          <a:latin typeface="Arial" panose="020B0704020202020204"/>
                        </a:defRPr>
                      </a:pPr>
                      <a:r>
                        <a:rPr sz="1600"/>
                        <a:t>1</a:t>
                      </a:r>
                    </a:p>
                  </a:txBody>
                  <a:tcPr>
                    <a:solidFill>
                      <a:srgbClr val="F5F7FA"/>
                    </a:solidFill>
                  </a:tcPr>
                </a:tc>
                <a:extLst>
                  <a:ext uri="{0D108BD9-81ED-4DB2-BD59-A6C34878D82A}">
                    <a16:rowId xmlns:a16="http://schemas.microsoft.com/office/drawing/2014/main" val="10001"/>
                  </a:ext>
                </a:extLst>
              </a:tr>
              <a:tr h="386080">
                <a:tc>
                  <a:txBody>
                    <a:bodyPr/>
                    <a:lstStyle/>
                    <a:p>
                      <a:pPr algn="l">
                        <a:defRPr sz="1100" b="0">
                          <a:solidFill>
                            <a:srgbClr val="333333"/>
                          </a:solidFill>
                          <a:latin typeface="Arial" panose="020B0704020202020204"/>
                        </a:defRPr>
                      </a:pPr>
                      <a:r>
                        <a:rPr sz="1600"/>
                        <a:t>INDUCE</a:t>
                      </a:r>
                    </a:p>
                  </a:txBody>
                  <a:tcPr>
                    <a:solidFill>
                      <a:srgbClr val="FFFFFF"/>
                    </a:solidFill>
                  </a:tcPr>
                </a:tc>
                <a:tc>
                  <a:txBody>
                    <a:bodyPr/>
                    <a:lstStyle/>
                    <a:p>
                      <a:pPr algn="ctr">
                        <a:defRPr sz="1100" b="0">
                          <a:solidFill>
                            <a:srgbClr val="333333"/>
                          </a:solidFill>
                          <a:latin typeface="Arial" panose="020B0704020202020204"/>
                        </a:defRPr>
                      </a:pPr>
                      <a:r>
                        <a:rPr sz="1600"/>
                        <a:t>6.3</a:t>
                      </a:r>
                    </a:p>
                  </a:txBody>
                  <a:tcPr>
                    <a:solidFill>
                      <a:srgbClr val="FFFFFF"/>
                    </a:solidFill>
                  </a:tcPr>
                </a:tc>
                <a:tc>
                  <a:txBody>
                    <a:bodyPr/>
                    <a:lstStyle/>
                    <a:p>
                      <a:pPr algn="ctr">
                        <a:defRPr sz="1100" b="0">
                          <a:solidFill>
                            <a:srgbClr val="333333"/>
                          </a:solidFill>
                          <a:latin typeface="Arial" panose="020B0704020202020204"/>
                        </a:defRPr>
                      </a:pPr>
                      <a:r>
                        <a:rPr sz="1600"/>
                        <a:t>6.8</a:t>
                      </a:r>
                    </a:p>
                  </a:txBody>
                  <a:tcPr>
                    <a:solidFill>
                      <a:srgbClr val="FFFFFF"/>
                    </a:solidFill>
                  </a:tcPr>
                </a:tc>
                <a:tc>
                  <a:txBody>
                    <a:bodyPr/>
                    <a:lstStyle/>
                    <a:p>
                      <a:pPr algn="ctr">
                        <a:defRPr sz="1100" b="0">
                          <a:solidFill>
                            <a:srgbClr val="333333"/>
                          </a:solidFill>
                          <a:latin typeface="Arial" panose="020B0704020202020204"/>
                        </a:defRPr>
                      </a:pPr>
                      <a:r>
                        <a:rPr sz="1600"/>
                        <a:t>4.5</a:t>
                      </a:r>
                    </a:p>
                  </a:txBody>
                  <a:tcPr>
                    <a:solidFill>
                      <a:srgbClr val="FFFFFF"/>
                    </a:solidFill>
                  </a:tcPr>
                </a:tc>
                <a:tc>
                  <a:txBody>
                    <a:bodyPr/>
                    <a:lstStyle/>
                    <a:p>
                      <a:pPr algn="ctr">
                        <a:defRPr sz="1100" b="0">
                          <a:solidFill>
                            <a:srgbClr val="333333"/>
                          </a:solidFill>
                          <a:latin typeface="Arial" panose="020B0704020202020204"/>
                        </a:defRPr>
                      </a:pPr>
                      <a:r>
                        <a:rPr sz="1600"/>
                        <a:t>7.8</a:t>
                      </a:r>
                    </a:p>
                  </a:txBody>
                  <a:tcPr>
                    <a:solidFill>
                      <a:srgbClr val="FFFFFF"/>
                    </a:solidFill>
                  </a:tcPr>
                </a:tc>
                <a:tc>
                  <a:txBody>
                    <a:bodyPr/>
                    <a:lstStyle/>
                    <a:p>
                      <a:pPr algn="ctr">
                        <a:defRPr sz="1100" b="0">
                          <a:solidFill>
                            <a:srgbClr val="333333"/>
                          </a:solidFill>
                          <a:latin typeface="Arial" panose="020B0704020202020204"/>
                        </a:defRPr>
                      </a:pPr>
                      <a:r>
                        <a:rPr sz="1600"/>
                        <a:t>2.8</a:t>
                      </a:r>
                    </a:p>
                  </a:txBody>
                  <a:tcPr>
                    <a:solidFill>
                      <a:srgbClr val="FFFFFF"/>
                    </a:solidFill>
                  </a:tcPr>
                </a:tc>
                <a:tc>
                  <a:txBody>
                    <a:bodyPr/>
                    <a:lstStyle/>
                    <a:p>
                      <a:pPr algn="ctr">
                        <a:defRPr sz="1100" b="0">
                          <a:solidFill>
                            <a:srgbClr val="333333"/>
                          </a:solidFill>
                          <a:latin typeface="Arial" panose="020B0704020202020204"/>
                        </a:defRPr>
                      </a:pPr>
                      <a:r>
                        <a:rPr sz="1600"/>
                        <a:t>5.67</a:t>
                      </a:r>
                    </a:p>
                  </a:txBody>
                  <a:tcPr>
                    <a:solidFill>
                      <a:srgbClr val="FFFFFF"/>
                    </a:solidFill>
                  </a:tcPr>
                </a:tc>
                <a:tc>
                  <a:txBody>
                    <a:bodyPr/>
                    <a:lstStyle/>
                    <a:p>
                      <a:pPr algn="ctr">
                        <a:defRPr sz="1100" b="0">
                          <a:solidFill>
                            <a:srgbClr val="333333"/>
                          </a:solidFill>
                          <a:latin typeface="Arial" panose="020B0704020202020204"/>
                        </a:defRPr>
                      </a:pPr>
                      <a:r>
                        <a:rPr sz="1600"/>
                        <a:t>1</a:t>
                      </a:r>
                    </a:p>
                  </a:txBody>
                  <a:tcPr>
                    <a:solidFill>
                      <a:srgbClr val="FFFFFF"/>
                    </a:solidFill>
                  </a:tcPr>
                </a:tc>
                <a:extLst>
                  <a:ext uri="{0D108BD9-81ED-4DB2-BD59-A6C34878D82A}">
                    <a16:rowId xmlns:a16="http://schemas.microsoft.com/office/drawing/2014/main" val="10002"/>
                  </a:ext>
                </a:extLst>
              </a:tr>
              <a:tr h="386080">
                <a:tc>
                  <a:txBody>
                    <a:bodyPr/>
                    <a:lstStyle/>
                    <a:p>
                      <a:pPr algn="l">
                        <a:defRPr sz="1100" b="0">
                          <a:solidFill>
                            <a:srgbClr val="333333"/>
                          </a:solidFill>
                          <a:latin typeface="Arial" panose="020B0704020202020204"/>
                        </a:defRPr>
                      </a:pPr>
                      <a:r>
                        <a:rPr sz="1600"/>
                        <a:t>C2Explainer</a:t>
                      </a:r>
                    </a:p>
                  </a:txBody>
                  <a:tcPr>
                    <a:solidFill>
                      <a:srgbClr val="F5F7FA"/>
                    </a:solidFill>
                  </a:tcPr>
                </a:tc>
                <a:tc>
                  <a:txBody>
                    <a:bodyPr/>
                    <a:lstStyle/>
                    <a:p>
                      <a:pPr algn="ctr">
                        <a:defRPr sz="1100" b="0">
                          <a:solidFill>
                            <a:srgbClr val="333333"/>
                          </a:solidFill>
                          <a:latin typeface="Arial" panose="020B0704020202020204"/>
                        </a:defRPr>
                      </a:pPr>
                      <a:r>
                        <a:rPr sz="1600"/>
                        <a:t>5.0</a:t>
                      </a:r>
                    </a:p>
                  </a:txBody>
                  <a:tcPr>
                    <a:solidFill>
                      <a:srgbClr val="F5F7FA"/>
                    </a:solidFill>
                  </a:tcPr>
                </a:tc>
                <a:tc>
                  <a:txBody>
                    <a:bodyPr/>
                    <a:lstStyle/>
                    <a:p>
                      <a:pPr algn="ctr">
                        <a:defRPr sz="1100" b="0">
                          <a:solidFill>
                            <a:srgbClr val="333333"/>
                          </a:solidFill>
                          <a:latin typeface="Arial" panose="020B0704020202020204"/>
                        </a:defRPr>
                      </a:pPr>
                      <a:r>
                        <a:rPr sz="1600"/>
                        <a:t>6.2</a:t>
                      </a:r>
                    </a:p>
                  </a:txBody>
                  <a:tcPr>
                    <a:solidFill>
                      <a:srgbClr val="F5F7FA"/>
                    </a:solidFill>
                  </a:tcPr>
                </a:tc>
                <a:tc>
                  <a:txBody>
                    <a:bodyPr/>
                    <a:lstStyle/>
                    <a:p>
                      <a:pPr algn="ctr">
                        <a:defRPr sz="1100" b="0">
                          <a:solidFill>
                            <a:srgbClr val="333333"/>
                          </a:solidFill>
                          <a:latin typeface="Arial" panose="020B0704020202020204"/>
                        </a:defRPr>
                      </a:pPr>
                      <a:r>
                        <a:rPr sz="1600"/>
                        <a:t>5.7</a:t>
                      </a:r>
                    </a:p>
                  </a:txBody>
                  <a:tcPr>
                    <a:solidFill>
                      <a:srgbClr val="F5F7FA"/>
                    </a:solidFill>
                  </a:tcPr>
                </a:tc>
                <a:tc>
                  <a:txBody>
                    <a:bodyPr/>
                    <a:lstStyle/>
                    <a:p>
                      <a:pPr algn="ctr">
                        <a:defRPr sz="1100" b="0">
                          <a:solidFill>
                            <a:srgbClr val="333333"/>
                          </a:solidFill>
                          <a:latin typeface="Arial" panose="020B0704020202020204"/>
                        </a:defRPr>
                      </a:pPr>
                      <a:r>
                        <a:rPr sz="1600"/>
                        <a:t>5.8</a:t>
                      </a:r>
                    </a:p>
                  </a:txBody>
                  <a:tcPr>
                    <a:solidFill>
                      <a:srgbClr val="F5F7FA"/>
                    </a:solidFill>
                  </a:tcPr>
                </a:tc>
                <a:tc>
                  <a:txBody>
                    <a:bodyPr/>
                    <a:lstStyle/>
                    <a:p>
                      <a:pPr algn="ctr">
                        <a:defRPr sz="1100" b="0">
                          <a:solidFill>
                            <a:srgbClr val="333333"/>
                          </a:solidFill>
                          <a:latin typeface="Arial" panose="020B0704020202020204"/>
                        </a:defRPr>
                      </a:pPr>
                      <a:r>
                        <a:rPr sz="1600"/>
                        <a:t>8.7</a:t>
                      </a:r>
                    </a:p>
                  </a:txBody>
                  <a:tcPr>
                    <a:solidFill>
                      <a:srgbClr val="F5F7FA"/>
                    </a:solidFill>
                  </a:tcPr>
                </a:tc>
                <a:tc>
                  <a:txBody>
                    <a:bodyPr/>
                    <a:lstStyle/>
                    <a:p>
                      <a:pPr algn="ctr">
                        <a:defRPr sz="1100" b="0">
                          <a:solidFill>
                            <a:srgbClr val="333333"/>
                          </a:solidFill>
                          <a:latin typeface="Arial" panose="020B0704020202020204"/>
                        </a:defRPr>
                      </a:pPr>
                      <a:r>
                        <a:rPr sz="1600"/>
                        <a:t>6.27</a:t>
                      </a:r>
                    </a:p>
                  </a:txBody>
                  <a:tcPr>
                    <a:solidFill>
                      <a:srgbClr val="F5F7FA"/>
                    </a:solidFill>
                  </a:tcPr>
                </a:tc>
                <a:tc>
                  <a:txBody>
                    <a:bodyPr/>
                    <a:lstStyle/>
                    <a:p>
                      <a:pPr algn="ctr">
                        <a:defRPr sz="1100" b="0">
                          <a:solidFill>
                            <a:srgbClr val="333333"/>
                          </a:solidFill>
                          <a:latin typeface="Arial" panose="020B0704020202020204"/>
                        </a:defRPr>
                      </a:pPr>
                      <a:r>
                        <a:rPr sz="1600"/>
                        <a:t>1</a:t>
                      </a:r>
                    </a:p>
                  </a:txBody>
                  <a:tcPr>
                    <a:solidFill>
                      <a:srgbClr val="F5F7FA"/>
                    </a:solidFill>
                  </a:tcPr>
                </a:tc>
                <a:extLst>
                  <a:ext uri="{0D108BD9-81ED-4DB2-BD59-A6C34878D82A}">
                    <a16:rowId xmlns:a16="http://schemas.microsoft.com/office/drawing/2014/main" val="10003"/>
                  </a:ext>
                </a:extLst>
              </a:tr>
              <a:tr h="386080">
                <a:tc>
                  <a:txBody>
                    <a:bodyPr/>
                    <a:lstStyle/>
                    <a:p>
                      <a:pPr algn="l">
                        <a:defRPr sz="1100" b="0">
                          <a:solidFill>
                            <a:srgbClr val="333333"/>
                          </a:solidFill>
                          <a:latin typeface="Arial" panose="020B0704020202020204"/>
                        </a:defRPr>
                      </a:pPr>
                      <a:r>
                        <a:rPr sz="1600"/>
                        <a:t>GNNExplainer</a:t>
                      </a:r>
                    </a:p>
                  </a:txBody>
                  <a:tcPr>
                    <a:solidFill>
                      <a:srgbClr val="FFFFFF"/>
                    </a:solidFill>
                  </a:tcPr>
                </a:tc>
                <a:tc>
                  <a:txBody>
                    <a:bodyPr/>
                    <a:lstStyle/>
                    <a:p>
                      <a:pPr algn="ctr">
                        <a:defRPr sz="1100" b="0">
                          <a:solidFill>
                            <a:srgbClr val="333333"/>
                          </a:solidFill>
                          <a:latin typeface="Arial" panose="020B0704020202020204"/>
                        </a:defRPr>
                      </a:pPr>
                      <a:r>
                        <a:rPr sz="1600"/>
                        <a:t>6.8</a:t>
                      </a:r>
                    </a:p>
                  </a:txBody>
                  <a:tcPr>
                    <a:solidFill>
                      <a:srgbClr val="FFFFFF"/>
                    </a:solidFill>
                  </a:tcPr>
                </a:tc>
                <a:tc>
                  <a:txBody>
                    <a:bodyPr/>
                    <a:lstStyle/>
                    <a:p>
                      <a:pPr algn="ctr">
                        <a:defRPr sz="1100" b="0">
                          <a:solidFill>
                            <a:srgbClr val="333333"/>
                          </a:solidFill>
                          <a:latin typeface="Arial" panose="020B0704020202020204"/>
                        </a:defRPr>
                      </a:pPr>
                      <a:r>
                        <a:rPr sz="1600"/>
                        <a:t>7.5</a:t>
                      </a:r>
                    </a:p>
                  </a:txBody>
                  <a:tcPr>
                    <a:solidFill>
                      <a:srgbClr val="FFFFFF"/>
                    </a:solidFill>
                  </a:tcPr>
                </a:tc>
                <a:tc>
                  <a:txBody>
                    <a:bodyPr/>
                    <a:lstStyle/>
                    <a:p>
                      <a:pPr algn="ctr">
                        <a:defRPr sz="1100" b="0">
                          <a:solidFill>
                            <a:srgbClr val="333333"/>
                          </a:solidFill>
                          <a:latin typeface="Arial" panose="020B0704020202020204"/>
                        </a:defRPr>
                      </a:pPr>
                      <a:r>
                        <a:rPr sz="1600"/>
                        <a:t>4.7</a:t>
                      </a:r>
                    </a:p>
                  </a:txBody>
                  <a:tcPr>
                    <a:solidFill>
                      <a:srgbClr val="FFFFFF"/>
                    </a:solidFill>
                  </a:tcPr>
                </a:tc>
                <a:tc>
                  <a:txBody>
                    <a:bodyPr/>
                    <a:lstStyle/>
                    <a:p>
                      <a:pPr algn="ctr">
                        <a:defRPr sz="1100" b="0">
                          <a:solidFill>
                            <a:srgbClr val="333333"/>
                          </a:solidFill>
                          <a:latin typeface="Arial" panose="020B0704020202020204"/>
                        </a:defRPr>
                      </a:pPr>
                      <a:r>
                        <a:rPr sz="1600"/>
                        <a:t>5.5</a:t>
                      </a:r>
                    </a:p>
                  </a:txBody>
                  <a:tcPr>
                    <a:solidFill>
                      <a:srgbClr val="FFFFFF"/>
                    </a:solidFill>
                  </a:tcPr>
                </a:tc>
                <a:tc>
                  <a:txBody>
                    <a:bodyPr/>
                    <a:lstStyle/>
                    <a:p>
                      <a:pPr algn="ctr">
                        <a:defRPr sz="1100" b="0">
                          <a:solidFill>
                            <a:srgbClr val="333333"/>
                          </a:solidFill>
                          <a:latin typeface="Arial" panose="020B0704020202020204"/>
                        </a:defRPr>
                      </a:pPr>
                      <a:r>
                        <a:rPr sz="1600"/>
                        <a:t>3.3</a:t>
                      </a:r>
                    </a:p>
                  </a:txBody>
                  <a:tcPr>
                    <a:solidFill>
                      <a:srgbClr val="FFFFFF"/>
                    </a:solidFill>
                  </a:tcPr>
                </a:tc>
                <a:tc>
                  <a:txBody>
                    <a:bodyPr/>
                    <a:lstStyle/>
                    <a:p>
                      <a:pPr algn="ctr">
                        <a:defRPr sz="1100" b="0">
                          <a:solidFill>
                            <a:srgbClr val="333333"/>
                          </a:solidFill>
                          <a:latin typeface="Arial" panose="020B0704020202020204"/>
                        </a:defRPr>
                      </a:pPr>
                      <a:r>
                        <a:rPr sz="1600"/>
                        <a:t>5.57</a:t>
                      </a:r>
                    </a:p>
                  </a:txBody>
                  <a:tcPr>
                    <a:solidFill>
                      <a:srgbClr val="FFFFFF"/>
                    </a:solidFill>
                  </a:tcPr>
                </a:tc>
                <a:tc>
                  <a:txBody>
                    <a:bodyPr/>
                    <a:lstStyle/>
                    <a:p>
                      <a:pPr algn="ctr">
                        <a:defRPr sz="1100" b="0">
                          <a:solidFill>
                            <a:srgbClr val="333333"/>
                          </a:solidFill>
                          <a:latin typeface="Arial" panose="020B0704020202020204"/>
                        </a:defRPr>
                      </a:pPr>
                      <a:r>
                        <a:rPr sz="1600"/>
                        <a:t>1</a:t>
                      </a:r>
                    </a:p>
                  </a:txBody>
                  <a:tcPr>
                    <a:solidFill>
                      <a:srgbClr val="FFFFFF"/>
                    </a:solidFill>
                  </a:tcPr>
                </a:tc>
                <a:extLst>
                  <a:ext uri="{0D108BD9-81ED-4DB2-BD59-A6C34878D82A}">
                    <a16:rowId xmlns:a16="http://schemas.microsoft.com/office/drawing/2014/main" val="10004"/>
                  </a:ext>
                </a:extLst>
              </a:tr>
              <a:tr h="386080">
                <a:tc>
                  <a:txBody>
                    <a:bodyPr/>
                    <a:lstStyle/>
                    <a:p>
                      <a:pPr algn="l">
                        <a:defRPr sz="1100" b="0">
                          <a:solidFill>
                            <a:srgbClr val="333333"/>
                          </a:solidFill>
                          <a:latin typeface="Arial" panose="020B0704020202020204"/>
                        </a:defRPr>
                      </a:pPr>
                      <a:r>
                        <a:rPr sz="1600"/>
                        <a:t>PGExplainer</a:t>
                      </a:r>
                    </a:p>
                  </a:txBody>
                  <a:tcPr>
                    <a:solidFill>
                      <a:srgbClr val="F5F7FA"/>
                    </a:solidFill>
                  </a:tcPr>
                </a:tc>
                <a:tc>
                  <a:txBody>
                    <a:bodyPr/>
                    <a:lstStyle/>
                    <a:p>
                      <a:pPr algn="ctr">
                        <a:defRPr sz="1100" b="0">
                          <a:solidFill>
                            <a:srgbClr val="333333"/>
                          </a:solidFill>
                          <a:latin typeface="Arial" panose="020B0704020202020204"/>
                        </a:defRPr>
                      </a:pPr>
                      <a:r>
                        <a:rPr sz="1600"/>
                        <a:t>8.2</a:t>
                      </a:r>
                    </a:p>
                  </a:txBody>
                  <a:tcPr>
                    <a:solidFill>
                      <a:srgbClr val="F5F7FA"/>
                    </a:solidFill>
                  </a:tcPr>
                </a:tc>
                <a:tc>
                  <a:txBody>
                    <a:bodyPr/>
                    <a:lstStyle/>
                    <a:p>
                      <a:pPr algn="ctr">
                        <a:defRPr sz="1100" b="0">
                          <a:solidFill>
                            <a:srgbClr val="333333"/>
                          </a:solidFill>
                          <a:latin typeface="Arial" panose="020B0704020202020204"/>
                        </a:defRPr>
                      </a:pPr>
                      <a:r>
                        <a:rPr sz="1600"/>
                        <a:t>7.7</a:t>
                      </a:r>
                    </a:p>
                  </a:txBody>
                  <a:tcPr>
                    <a:solidFill>
                      <a:srgbClr val="F5F7FA"/>
                    </a:solidFill>
                  </a:tcPr>
                </a:tc>
                <a:tc>
                  <a:txBody>
                    <a:bodyPr/>
                    <a:lstStyle/>
                    <a:p>
                      <a:pPr algn="ctr">
                        <a:defRPr sz="1100" b="0">
                          <a:solidFill>
                            <a:srgbClr val="333333"/>
                          </a:solidFill>
                          <a:latin typeface="Arial" panose="020B0704020202020204"/>
                        </a:defRPr>
                      </a:pPr>
                      <a:r>
                        <a:rPr sz="1600"/>
                        <a:t>4.2</a:t>
                      </a:r>
                    </a:p>
                  </a:txBody>
                  <a:tcPr>
                    <a:solidFill>
                      <a:srgbClr val="F5F7FA"/>
                    </a:solidFill>
                  </a:tcPr>
                </a:tc>
                <a:tc>
                  <a:txBody>
                    <a:bodyPr/>
                    <a:lstStyle/>
                    <a:p>
                      <a:pPr algn="ctr">
                        <a:defRPr sz="1100" b="0">
                          <a:solidFill>
                            <a:srgbClr val="333333"/>
                          </a:solidFill>
                          <a:latin typeface="Arial" panose="020B0704020202020204"/>
                        </a:defRPr>
                      </a:pPr>
                      <a:r>
                        <a:rPr sz="1600"/>
                        <a:t>5.8</a:t>
                      </a:r>
                    </a:p>
                  </a:txBody>
                  <a:tcPr>
                    <a:solidFill>
                      <a:srgbClr val="F5F7FA"/>
                    </a:solidFill>
                  </a:tcPr>
                </a:tc>
                <a:tc>
                  <a:txBody>
                    <a:bodyPr/>
                    <a:lstStyle/>
                    <a:p>
                      <a:pPr algn="ctr">
                        <a:defRPr sz="1100" b="0">
                          <a:solidFill>
                            <a:srgbClr val="333333"/>
                          </a:solidFill>
                          <a:latin typeface="Arial" panose="020B0704020202020204"/>
                        </a:defRPr>
                      </a:pPr>
                      <a:r>
                        <a:rPr sz="1600"/>
                        <a:t>1.0</a:t>
                      </a:r>
                    </a:p>
                  </a:txBody>
                  <a:tcPr>
                    <a:solidFill>
                      <a:srgbClr val="F5F7FA"/>
                    </a:solidFill>
                  </a:tcPr>
                </a:tc>
                <a:tc>
                  <a:txBody>
                    <a:bodyPr/>
                    <a:lstStyle/>
                    <a:p>
                      <a:pPr algn="ctr">
                        <a:defRPr sz="1100" b="0">
                          <a:solidFill>
                            <a:srgbClr val="333333"/>
                          </a:solidFill>
                          <a:latin typeface="Arial" panose="020B0704020202020204"/>
                        </a:defRPr>
                      </a:pPr>
                      <a:r>
                        <a:rPr sz="1600"/>
                        <a:t>5.37</a:t>
                      </a:r>
                    </a:p>
                  </a:txBody>
                  <a:tcPr>
                    <a:solidFill>
                      <a:srgbClr val="F5F7FA"/>
                    </a:solidFill>
                  </a:tcPr>
                </a:tc>
                <a:tc>
                  <a:txBody>
                    <a:bodyPr/>
                    <a:lstStyle/>
                    <a:p>
                      <a:pPr algn="ctr">
                        <a:defRPr sz="1100" b="0">
                          <a:solidFill>
                            <a:srgbClr val="333333"/>
                          </a:solidFill>
                          <a:latin typeface="Arial" panose="020B0704020202020204"/>
                        </a:defRPr>
                      </a:pPr>
                      <a:r>
                        <a:rPr sz="1600"/>
                        <a:t>6</a:t>
                      </a:r>
                    </a:p>
                  </a:txBody>
                  <a:tcPr>
                    <a:solidFill>
                      <a:srgbClr val="F5F7FA"/>
                    </a:solidFill>
                  </a:tcPr>
                </a:tc>
                <a:extLst>
                  <a:ext uri="{0D108BD9-81ED-4DB2-BD59-A6C34878D82A}">
                    <a16:rowId xmlns:a16="http://schemas.microsoft.com/office/drawing/2014/main" val="10005"/>
                  </a:ext>
                </a:extLst>
              </a:tr>
              <a:tr h="386080">
                <a:tc>
                  <a:txBody>
                    <a:bodyPr/>
                    <a:lstStyle/>
                    <a:p>
                      <a:pPr algn="l">
                        <a:defRPr sz="1100" b="0">
                          <a:solidFill>
                            <a:srgbClr val="333333"/>
                          </a:solidFill>
                          <a:latin typeface="Arial" panose="020B0704020202020204"/>
                        </a:defRPr>
                      </a:pPr>
                      <a:r>
                        <a:rPr sz="1600"/>
                        <a:t>Nettack</a:t>
                      </a:r>
                    </a:p>
                  </a:txBody>
                  <a:tcPr>
                    <a:solidFill>
                      <a:srgbClr val="FFFFFF"/>
                    </a:solidFill>
                  </a:tcPr>
                </a:tc>
                <a:tc>
                  <a:txBody>
                    <a:bodyPr/>
                    <a:lstStyle/>
                    <a:p>
                      <a:pPr algn="ctr">
                        <a:defRPr sz="1100" b="0">
                          <a:solidFill>
                            <a:srgbClr val="333333"/>
                          </a:solidFill>
                          <a:latin typeface="Arial" panose="020B0704020202020204"/>
                        </a:defRPr>
                      </a:pPr>
                      <a:r>
                        <a:rPr sz="1600"/>
                        <a:t>3.3</a:t>
                      </a:r>
                    </a:p>
                  </a:txBody>
                  <a:tcPr>
                    <a:solidFill>
                      <a:srgbClr val="FFFFFF"/>
                    </a:solidFill>
                  </a:tcPr>
                </a:tc>
                <a:tc>
                  <a:txBody>
                    <a:bodyPr/>
                    <a:lstStyle/>
                    <a:p>
                      <a:pPr algn="ctr">
                        <a:defRPr sz="1100" b="0">
                          <a:solidFill>
                            <a:srgbClr val="333333"/>
                          </a:solidFill>
                          <a:latin typeface="Arial" panose="020B0704020202020204"/>
                        </a:defRPr>
                      </a:pPr>
                      <a:r>
                        <a:rPr sz="1600"/>
                        <a:t>2.5</a:t>
                      </a:r>
                    </a:p>
                  </a:txBody>
                  <a:tcPr>
                    <a:solidFill>
                      <a:srgbClr val="FFFFFF"/>
                    </a:solidFill>
                  </a:tcPr>
                </a:tc>
                <a:tc>
                  <a:txBody>
                    <a:bodyPr/>
                    <a:lstStyle/>
                    <a:p>
                      <a:pPr algn="ctr">
                        <a:defRPr sz="1100" b="0">
                          <a:solidFill>
                            <a:srgbClr val="333333"/>
                          </a:solidFill>
                          <a:latin typeface="Arial" panose="020B0704020202020204"/>
                        </a:defRPr>
                      </a:pPr>
                      <a:r>
                        <a:rPr sz="1600"/>
                        <a:t>8.8</a:t>
                      </a:r>
                    </a:p>
                  </a:txBody>
                  <a:tcPr>
                    <a:solidFill>
                      <a:srgbClr val="FFFFFF"/>
                    </a:solidFill>
                  </a:tcPr>
                </a:tc>
                <a:tc>
                  <a:txBody>
                    <a:bodyPr/>
                    <a:lstStyle/>
                    <a:p>
                      <a:pPr algn="ctr">
                        <a:defRPr sz="1100" b="0">
                          <a:solidFill>
                            <a:srgbClr val="333333"/>
                          </a:solidFill>
                          <a:latin typeface="Arial" panose="020B0704020202020204"/>
                        </a:defRPr>
                      </a:pPr>
                      <a:r>
                        <a:rPr sz="1600"/>
                        <a:t>8.0</a:t>
                      </a:r>
                    </a:p>
                  </a:txBody>
                  <a:tcPr>
                    <a:solidFill>
                      <a:srgbClr val="FFFFFF"/>
                    </a:solidFill>
                  </a:tcPr>
                </a:tc>
                <a:tc>
                  <a:txBody>
                    <a:bodyPr/>
                    <a:lstStyle/>
                    <a:p>
                      <a:pPr algn="ctr">
                        <a:defRPr sz="1100" b="0">
                          <a:solidFill>
                            <a:srgbClr val="333333"/>
                          </a:solidFill>
                          <a:latin typeface="Arial" panose="020B0704020202020204"/>
                        </a:defRPr>
                      </a:pPr>
                      <a:r>
                        <a:rPr sz="1600"/>
                        <a:t>4.5</a:t>
                      </a:r>
                    </a:p>
                  </a:txBody>
                  <a:tcPr>
                    <a:solidFill>
                      <a:srgbClr val="FFFFFF"/>
                    </a:solidFill>
                  </a:tcPr>
                </a:tc>
                <a:tc>
                  <a:txBody>
                    <a:bodyPr/>
                    <a:lstStyle/>
                    <a:p>
                      <a:pPr algn="ctr">
                        <a:defRPr sz="1100" b="0">
                          <a:solidFill>
                            <a:srgbClr val="333333"/>
                          </a:solidFill>
                          <a:latin typeface="Arial" panose="020B0704020202020204"/>
                        </a:defRPr>
                      </a:pPr>
                      <a:r>
                        <a:rPr sz="1600"/>
                        <a:t>5.43</a:t>
                      </a:r>
                    </a:p>
                  </a:txBody>
                  <a:tcPr>
                    <a:solidFill>
                      <a:srgbClr val="FFFFFF"/>
                    </a:solidFill>
                  </a:tcPr>
                </a:tc>
                <a:tc>
                  <a:txBody>
                    <a:bodyPr/>
                    <a:lstStyle/>
                    <a:p>
                      <a:pPr algn="ctr">
                        <a:defRPr sz="1100" b="0">
                          <a:solidFill>
                            <a:srgbClr val="333333"/>
                          </a:solidFill>
                          <a:latin typeface="Arial" panose="020B0704020202020204"/>
                        </a:defRPr>
                      </a:pPr>
                      <a:r>
                        <a:rPr sz="1600"/>
                        <a:t>2</a:t>
                      </a:r>
                    </a:p>
                  </a:txBody>
                  <a:tcPr>
                    <a:solidFill>
                      <a:srgbClr val="FFFFFF"/>
                    </a:solidFill>
                  </a:tcPr>
                </a:tc>
                <a:extLst>
                  <a:ext uri="{0D108BD9-81ED-4DB2-BD59-A6C34878D82A}">
                    <a16:rowId xmlns:a16="http://schemas.microsoft.com/office/drawing/2014/main" val="10006"/>
                  </a:ext>
                </a:extLst>
              </a:tr>
              <a:tr h="386080">
                <a:tc>
                  <a:txBody>
                    <a:bodyPr/>
                    <a:lstStyle/>
                    <a:p>
                      <a:pPr algn="l">
                        <a:defRPr sz="1100" b="0">
                          <a:solidFill>
                            <a:srgbClr val="333333"/>
                          </a:solidFill>
                          <a:latin typeface="Arial" panose="020B0704020202020204"/>
                        </a:defRPr>
                      </a:pPr>
                      <a:r>
                        <a:rPr sz="1600"/>
                        <a:t>GOttack</a:t>
                      </a:r>
                    </a:p>
                  </a:txBody>
                  <a:tcPr>
                    <a:solidFill>
                      <a:srgbClr val="F5F7FA"/>
                    </a:solidFill>
                  </a:tcPr>
                </a:tc>
                <a:tc>
                  <a:txBody>
                    <a:bodyPr/>
                    <a:lstStyle/>
                    <a:p>
                      <a:pPr algn="ctr">
                        <a:defRPr sz="1100" b="0">
                          <a:solidFill>
                            <a:srgbClr val="333333"/>
                          </a:solidFill>
                          <a:latin typeface="Arial" panose="020B0704020202020204"/>
                        </a:defRPr>
                      </a:pPr>
                      <a:r>
                        <a:rPr sz="1600"/>
                        <a:t>4.8</a:t>
                      </a:r>
                    </a:p>
                  </a:txBody>
                  <a:tcPr>
                    <a:solidFill>
                      <a:srgbClr val="F5F7FA"/>
                    </a:solidFill>
                  </a:tcPr>
                </a:tc>
                <a:tc>
                  <a:txBody>
                    <a:bodyPr/>
                    <a:lstStyle/>
                    <a:p>
                      <a:pPr algn="ctr">
                        <a:defRPr sz="1100" b="0">
                          <a:solidFill>
                            <a:srgbClr val="333333"/>
                          </a:solidFill>
                          <a:latin typeface="Arial" panose="020B0704020202020204"/>
                        </a:defRPr>
                      </a:pPr>
                      <a:r>
                        <a:rPr sz="1600"/>
                        <a:t>4.3</a:t>
                      </a:r>
                    </a:p>
                  </a:txBody>
                  <a:tcPr>
                    <a:solidFill>
                      <a:srgbClr val="F5F7FA"/>
                    </a:solidFill>
                  </a:tcPr>
                </a:tc>
                <a:tc>
                  <a:txBody>
                    <a:bodyPr/>
                    <a:lstStyle/>
                    <a:p>
                      <a:pPr algn="ctr">
                        <a:defRPr sz="1100" b="0">
                          <a:solidFill>
                            <a:srgbClr val="333333"/>
                          </a:solidFill>
                          <a:latin typeface="Arial" panose="020B0704020202020204"/>
                        </a:defRPr>
                      </a:pPr>
                      <a:r>
                        <a:rPr sz="1600"/>
                        <a:t>8.8</a:t>
                      </a:r>
                    </a:p>
                  </a:txBody>
                  <a:tcPr>
                    <a:solidFill>
                      <a:srgbClr val="F5F7FA"/>
                    </a:solidFill>
                  </a:tcPr>
                </a:tc>
                <a:tc>
                  <a:txBody>
                    <a:bodyPr/>
                    <a:lstStyle/>
                    <a:p>
                      <a:pPr algn="ctr">
                        <a:defRPr sz="1100" b="0">
                          <a:solidFill>
                            <a:srgbClr val="333333"/>
                          </a:solidFill>
                          <a:latin typeface="Arial" panose="020B0704020202020204"/>
                        </a:defRPr>
                      </a:pPr>
                      <a:r>
                        <a:rPr sz="1600"/>
                        <a:t>8.0</a:t>
                      </a:r>
                    </a:p>
                  </a:txBody>
                  <a:tcPr>
                    <a:solidFill>
                      <a:srgbClr val="F5F7FA"/>
                    </a:solidFill>
                  </a:tcPr>
                </a:tc>
                <a:tc>
                  <a:txBody>
                    <a:bodyPr/>
                    <a:lstStyle/>
                    <a:p>
                      <a:pPr algn="ctr">
                        <a:defRPr sz="1100" b="0">
                          <a:solidFill>
                            <a:srgbClr val="333333"/>
                          </a:solidFill>
                          <a:latin typeface="Arial" panose="020B0704020202020204"/>
                        </a:defRPr>
                      </a:pPr>
                      <a:r>
                        <a:rPr sz="1600"/>
                        <a:t>3.0</a:t>
                      </a:r>
                    </a:p>
                  </a:txBody>
                  <a:tcPr>
                    <a:solidFill>
                      <a:srgbClr val="F5F7FA"/>
                    </a:solidFill>
                  </a:tcPr>
                </a:tc>
                <a:tc>
                  <a:txBody>
                    <a:bodyPr/>
                    <a:lstStyle/>
                    <a:p>
                      <a:pPr algn="ctr">
                        <a:defRPr sz="1100" b="0">
                          <a:solidFill>
                            <a:srgbClr val="333333"/>
                          </a:solidFill>
                          <a:latin typeface="Arial" panose="020B0704020202020204"/>
                        </a:defRPr>
                      </a:pPr>
                      <a:r>
                        <a:rPr sz="1600"/>
                        <a:t>5.80</a:t>
                      </a:r>
                    </a:p>
                  </a:txBody>
                  <a:tcPr>
                    <a:solidFill>
                      <a:srgbClr val="F5F7FA"/>
                    </a:solidFill>
                  </a:tcPr>
                </a:tc>
                <a:tc>
                  <a:txBody>
                    <a:bodyPr/>
                    <a:lstStyle/>
                    <a:p>
                      <a:pPr algn="ctr">
                        <a:defRPr sz="1100" b="0">
                          <a:solidFill>
                            <a:srgbClr val="333333"/>
                          </a:solidFill>
                          <a:latin typeface="Arial" panose="020B0704020202020204"/>
                        </a:defRPr>
                      </a:pPr>
                      <a:r>
                        <a:rPr sz="1600"/>
                        <a:t>0</a:t>
                      </a:r>
                    </a:p>
                  </a:txBody>
                  <a:tcPr>
                    <a:solidFill>
                      <a:srgbClr val="F5F7FA"/>
                    </a:solidFill>
                  </a:tcPr>
                </a:tc>
                <a:extLst>
                  <a:ext uri="{0D108BD9-81ED-4DB2-BD59-A6C34878D82A}">
                    <a16:rowId xmlns:a16="http://schemas.microsoft.com/office/drawing/2014/main" val="10007"/>
                  </a:ext>
                </a:extLst>
              </a:tr>
              <a:tr h="386080">
                <a:tc>
                  <a:txBody>
                    <a:bodyPr/>
                    <a:lstStyle/>
                    <a:p>
                      <a:pPr algn="l">
                        <a:defRPr sz="1100" b="1">
                          <a:solidFill>
                            <a:srgbClr val="1E3C6E"/>
                          </a:solidFill>
                          <a:latin typeface="Arial" panose="020B0704020202020204"/>
                        </a:defRPr>
                      </a:pPr>
                      <a:r>
                        <a:rPr sz="1600"/>
                        <a:t>ATEX-CF (Ours)</a:t>
                      </a:r>
                    </a:p>
                  </a:txBody>
                  <a:tcPr>
                    <a:solidFill>
                      <a:srgbClr val="FFF8E1"/>
                    </a:solidFill>
                  </a:tcPr>
                </a:tc>
                <a:tc>
                  <a:txBody>
                    <a:bodyPr/>
                    <a:lstStyle/>
                    <a:p>
                      <a:pPr algn="ctr">
                        <a:defRPr sz="1100" b="1">
                          <a:solidFill>
                            <a:srgbClr val="1E3C6E"/>
                          </a:solidFill>
                          <a:latin typeface="Arial" panose="020B0704020202020204"/>
                        </a:defRPr>
                      </a:pPr>
                      <a:r>
                        <a:rPr sz="1600"/>
                        <a:t>1.2</a:t>
                      </a:r>
                    </a:p>
                  </a:txBody>
                  <a:tcPr>
                    <a:solidFill>
                      <a:srgbClr val="FFF8E1"/>
                    </a:solidFill>
                  </a:tcPr>
                </a:tc>
                <a:tc>
                  <a:txBody>
                    <a:bodyPr/>
                    <a:lstStyle/>
                    <a:p>
                      <a:pPr algn="ctr">
                        <a:defRPr sz="1100" b="1">
                          <a:solidFill>
                            <a:srgbClr val="1E3C6E"/>
                          </a:solidFill>
                          <a:latin typeface="Arial" panose="020B0704020202020204"/>
                        </a:defRPr>
                      </a:pPr>
                      <a:r>
                        <a:rPr sz="1600"/>
                        <a:t>1.3</a:t>
                      </a:r>
                    </a:p>
                  </a:txBody>
                  <a:tcPr>
                    <a:solidFill>
                      <a:srgbClr val="FFF8E1"/>
                    </a:solidFill>
                  </a:tcPr>
                </a:tc>
                <a:tc>
                  <a:txBody>
                    <a:bodyPr/>
                    <a:lstStyle/>
                    <a:p>
                      <a:pPr algn="ctr">
                        <a:defRPr sz="1100" b="1">
                          <a:solidFill>
                            <a:srgbClr val="1E3C6E"/>
                          </a:solidFill>
                          <a:latin typeface="Arial" panose="020B0704020202020204"/>
                        </a:defRPr>
                      </a:pPr>
                      <a:r>
                        <a:rPr sz="1600"/>
                        <a:t>1.0</a:t>
                      </a:r>
                    </a:p>
                  </a:txBody>
                  <a:tcPr>
                    <a:solidFill>
                      <a:srgbClr val="FFF8E1"/>
                    </a:solidFill>
                  </a:tcPr>
                </a:tc>
                <a:tc>
                  <a:txBody>
                    <a:bodyPr/>
                    <a:lstStyle/>
                    <a:p>
                      <a:pPr algn="ctr">
                        <a:defRPr sz="1100" b="1">
                          <a:solidFill>
                            <a:srgbClr val="1E3C6E"/>
                          </a:solidFill>
                          <a:latin typeface="Arial" panose="020B0704020202020204"/>
                        </a:defRPr>
                      </a:pPr>
                      <a:r>
                        <a:rPr sz="1600"/>
                        <a:t>1.2</a:t>
                      </a:r>
                    </a:p>
                  </a:txBody>
                  <a:tcPr>
                    <a:solidFill>
                      <a:srgbClr val="FFF8E1"/>
                    </a:solidFill>
                  </a:tcPr>
                </a:tc>
                <a:tc>
                  <a:txBody>
                    <a:bodyPr/>
                    <a:lstStyle/>
                    <a:p>
                      <a:pPr algn="ctr">
                        <a:defRPr sz="1100" b="1">
                          <a:solidFill>
                            <a:srgbClr val="1E3C6E"/>
                          </a:solidFill>
                          <a:latin typeface="Arial" panose="020B0704020202020204"/>
                        </a:defRPr>
                      </a:pPr>
                      <a:r>
                        <a:rPr sz="1600"/>
                        <a:t>7.3</a:t>
                      </a:r>
                    </a:p>
                  </a:txBody>
                  <a:tcPr>
                    <a:solidFill>
                      <a:srgbClr val="FFF8E1"/>
                    </a:solidFill>
                  </a:tcPr>
                </a:tc>
                <a:tc>
                  <a:txBody>
                    <a:bodyPr/>
                    <a:lstStyle/>
                    <a:p>
                      <a:pPr algn="ctr">
                        <a:defRPr sz="1100" b="1">
                          <a:solidFill>
                            <a:srgbClr val="1E3C6E"/>
                          </a:solidFill>
                          <a:latin typeface="Arial" panose="020B0704020202020204"/>
                        </a:defRPr>
                      </a:pPr>
                      <a:r>
                        <a:rPr sz="1600"/>
                        <a:t>2.40</a:t>
                      </a:r>
                    </a:p>
                  </a:txBody>
                  <a:tcPr>
                    <a:solidFill>
                      <a:srgbClr val="FFF8E1"/>
                    </a:solidFill>
                  </a:tcPr>
                </a:tc>
                <a:tc>
                  <a:txBody>
                    <a:bodyPr/>
                    <a:lstStyle/>
                    <a:p>
                      <a:pPr algn="ctr">
                        <a:defRPr sz="1100" b="1">
                          <a:solidFill>
                            <a:srgbClr val="1E3C6E"/>
                          </a:solidFill>
                          <a:latin typeface="Arial" panose="020B0704020202020204"/>
                        </a:defRPr>
                      </a:pPr>
                      <a:r>
                        <a:rPr sz="1600"/>
                        <a:t>20</a:t>
                      </a:r>
                    </a:p>
                  </a:txBody>
                  <a:tcPr>
                    <a:solidFill>
                      <a:srgbClr val="FFF8E1"/>
                    </a:solidFill>
                  </a:tcPr>
                </a:tc>
                <a:extLst>
                  <a:ext uri="{0D108BD9-81ED-4DB2-BD59-A6C34878D82A}">
                    <a16:rowId xmlns:a16="http://schemas.microsoft.com/office/drawing/2014/main" val="10008"/>
                  </a:ext>
                </a:extLst>
              </a:tr>
            </a:tbl>
          </a:graphicData>
        </a:graphic>
      </p:graphicFrame>
      <p:sp>
        <p:nvSpPr>
          <p:cNvPr id="10" name="TextBox 9"/>
          <p:cNvSpPr txBox="1"/>
          <p:nvPr/>
        </p:nvSpPr>
        <p:spPr>
          <a:xfrm>
            <a:off x="76200" y="3657600"/>
            <a:ext cx="8991600" cy="1005403"/>
          </a:xfrm>
          <a:prstGeom prst="rect">
            <a:avLst/>
          </a:prstGeom>
          <a:solidFill>
            <a:schemeClr val="accent1"/>
          </a:solidFill>
        </p:spPr>
        <p:txBody>
          <a:bodyPr wrap="square">
            <a:spAutoFit/>
          </a:bodyPr>
          <a:lstStyle/>
          <a:p>
            <a:pPr indent="0" algn="ctr">
              <a:buFont typeface="Arial" panose="020B0704020202020204" pitchFamily="34" charset="0"/>
              <a:buNone/>
            </a:pPr>
            <a:r>
              <a:rPr b="0">
                <a:solidFill>
                  <a:schemeClr val="bg1"/>
                </a:solidFill>
                <a:latin typeface="Arial" panose="020B0704020202020204"/>
              </a:rPr>
              <a:t>Average ranks (↓) across 6 datasets (lower = better); </a:t>
            </a:r>
            <a:r>
              <a:rPr b="1">
                <a:solidFill>
                  <a:schemeClr val="bg1"/>
                </a:solidFill>
                <a:latin typeface="Arial" panose="020B0704020202020204"/>
              </a:rPr>
              <a:t>Wins </a:t>
            </a:r>
            <a:r>
              <a:rPr b="0">
                <a:solidFill>
                  <a:schemeClr val="bg1"/>
                </a:solidFill>
                <a:latin typeface="Arial" panose="020B0704020202020204"/>
              </a:rPr>
              <a:t>out of 30 metric–dataset cells</a:t>
            </a:r>
          </a:p>
          <a:p>
            <a:pPr indent="0" algn="ctr">
              <a:spcBef>
                <a:spcPts val="400"/>
              </a:spcBef>
              <a:spcAft>
                <a:spcPts val="200"/>
              </a:spcAft>
              <a:buFont typeface="Arial" panose="020B0704020202020204" pitchFamily="34" charset="0"/>
              <a:buNone/>
            </a:pPr>
            <a:r>
              <a:rPr sz="2000" b="1">
                <a:solidFill>
                  <a:schemeClr val="bg1"/>
                </a:solidFill>
                <a:latin typeface="Arial" panose="020B0704020202020204"/>
                <a:sym typeface="+mn-ea"/>
              </a:rPr>
              <a:t>⟹  </a:t>
            </a:r>
            <a:r>
              <a:rPr b="0">
                <a:solidFill>
                  <a:schemeClr val="bg1"/>
                </a:solidFill>
                <a:latin typeface="Arial" panose="020B0704020202020204"/>
              </a:rPr>
              <a:t>ATEX-CF wins </a:t>
            </a:r>
            <a:r>
              <a:rPr b="1">
                <a:solidFill>
                  <a:schemeClr val="bg1"/>
                </a:solidFill>
                <a:latin typeface="Arial" panose="020B0704020202020204"/>
              </a:rPr>
              <a:t>20/30 </a:t>
            </a:r>
            <a:r>
              <a:rPr b="0">
                <a:solidFill>
                  <a:schemeClr val="bg1"/>
                </a:solidFill>
                <a:latin typeface="Arial" panose="020B0704020202020204"/>
              </a:rPr>
              <a:t>cells; best overall rank </a:t>
            </a:r>
            <a:r>
              <a:rPr b="1">
                <a:solidFill>
                  <a:schemeClr val="bg1"/>
                </a:solidFill>
                <a:latin typeface="Arial" panose="020B0704020202020204"/>
              </a:rPr>
              <a:t>2.40 </a:t>
            </a:r>
            <a:r>
              <a:rPr b="0">
                <a:solidFill>
                  <a:schemeClr val="bg1"/>
                </a:solidFill>
                <a:latin typeface="Arial" panose="020B0704020202020204"/>
              </a:rPr>
              <a:t>vs. 4.67 for the runner-up</a:t>
            </a:r>
          </a:p>
        </p:txBody>
      </p:sp>
    </p:spTree>
    <p:extLst>
      <p:ext uri="{BB962C8B-B14F-4D97-AF65-F5344CB8AC3E}">
        <p14:creationId xmlns:p14="http://schemas.microsoft.com/office/powerpoint/2010/main" val="92411070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0044"/>
            <a:ext cx="8763000" cy="714356"/>
          </a:xfrm>
        </p:spPr>
        <p:txBody>
          <a:bodyPr>
            <a:normAutofit fontScale="90000"/>
          </a:bodyPr>
          <a:lstStyle/>
          <a:p>
            <a:r>
              <a:rPr lang="en-US" b="1" dirty="0">
                <a:solidFill>
                  <a:srgbClr val="00B0F0"/>
                </a:solidFill>
              </a:rPr>
              <a:t>Budget Sensitivity &amp; Key Findings</a:t>
            </a:r>
          </a:p>
        </p:txBody>
      </p:sp>
      <p:sp>
        <p:nvSpPr>
          <p:cNvPr id="6"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122 </a:t>
            </a:r>
          </a:p>
        </p:txBody>
      </p:sp>
      <p:pic>
        <p:nvPicPr>
          <p:cNvPr id="7" name="Picture 6" descr="Screenshot 2026-02-14 at 07.40.22"/>
          <p:cNvPicPr>
            <a:picLocks noChangeAspect="1"/>
          </p:cNvPicPr>
          <p:nvPr/>
        </p:nvPicPr>
        <p:blipFill>
          <a:blip r:embed="rId2"/>
          <a:stretch>
            <a:fillRect/>
          </a:stretch>
        </p:blipFill>
        <p:spPr>
          <a:xfrm>
            <a:off x="0" y="1219200"/>
            <a:ext cx="9125170" cy="1805304"/>
          </a:xfrm>
          <a:prstGeom prst="rect">
            <a:avLst/>
          </a:prstGeom>
        </p:spPr>
      </p:pic>
      <p:sp>
        <p:nvSpPr>
          <p:cNvPr id="11" name="TextBox 10"/>
          <p:cNvSpPr txBox="1"/>
          <p:nvPr/>
        </p:nvSpPr>
        <p:spPr>
          <a:xfrm>
            <a:off x="2590800" y="3124200"/>
            <a:ext cx="4457065" cy="306705"/>
          </a:xfrm>
          <a:prstGeom prst="rect">
            <a:avLst/>
          </a:prstGeom>
          <a:noFill/>
        </p:spPr>
        <p:txBody>
          <a:bodyPr wrap="none">
            <a:spAutoFit/>
          </a:bodyPr>
          <a:lstStyle/>
          <a:p>
            <a:pPr algn="ctr"/>
            <a:r>
              <a:rPr sz="1400" i="1">
                <a:solidFill>
                  <a:srgbClr val="6E6E6E"/>
                </a:solidFill>
              </a:rPr>
              <a:t>Performance vs. perturbation budget κ on Cora (GCN)</a:t>
            </a:r>
          </a:p>
        </p:txBody>
      </p:sp>
      <p:sp>
        <p:nvSpPr>
          <p:cNvPr id="12" name="TextBox 11"/>
          <p:cNvSpPr txBox="1"/>
          <p:nvPr/>
        </p:nvSpPr>
        <p:spPr>
          <a:xfrm>
            <a:off x="152400" y="3429000"/>
            <a:ext cx="8686800" cy="3067506"/>
          </a:xfrm>
          <a:prstGeom prst="rect">
            <a:avLst/>
          </a:prstGeom>
          <a:noFill/>
        </p:spPr>
        <p:txBody>
          <a:bodyPr wrap="square">
            <a:spAutoFit/>
          </a:bodyPr>
          <a:lstStyle/>
          <a:p>
            <a:endParaRPr sz="2400"/>
          </a:p>
          <a:p>
            <a:pPr marL="342900" indent="-342900">
              <a:buFont typeface="Wingdings" panose="05000000000000000000" charset="0"/>
              <a:buChar char=""/>
            </a:pPr>
            <a:r>
              <a:rPr sz="2000" b="1">
                <a:solidFill>
                  <a:srgbClr val="1E3C6E"/>
                </a:solidFill>
                <a:latin typeface="Arial" panose="020B0704020202020204"/>
              </a:rPr>
              <a:t>Key Observations:</a:t>
            </a:r>
          </a:p>
          <a:p>
            <a:pPr marL="285750" indent="-285750">
              <a:spcBef>
                <a:spcPts val="400"/>
              </a:spcBef>
              <a:spcAft>
                <a:spcPts val="200"/>
              </a:spcAft>
              <a:buFont typeface="Arial" panose="020B0704020202020204" pitchFamily="34" charset="0"/>
              <a:buChar char="•"/>
            </a:pPr>
            <a:r>
              <a:rPr b="0">
                <a:solidFill>
                  <a:srgbClr val="333333"/>
                </a:solidFill>
                <a:latin typeface="Arial" panose="020B0704020202020204"/>
              </a:rPr>
              <a:t>ATEX-CF consistently outperforms all baselines across budgets κ = 1 … 15</a:t>
            </a:r>
          </a:p>
          <a:p>
            <a:pPr marL="285750" indent="-285750">
              <a:spcBef>
                <a:spcPts val="400"/>
              </a:spcBef>
              <a:spcAft>
                <a:spcPts val="200"/>
              </a:spcAft>
              <a:buFont typeface="Arial" panose="020B0704020202020204" pitchFamily="34" charset="0"/>
              <a:buChar char="•"/>
            </a:pPr>
            <a:r>
              <a:rPr b="0">
                <a:solidFill>
                  <a:srgbClr val="333333"/>
                </a:solidFill>
                <a:latin typeface="Arial" panose="020B0704020202020204"/>
              </a:rPr>
              <a:t>Edit size</a:t>
            </a:r>
            <a:r>
              <a:rPr lang="en-US" b="0" dirty="0">
                <a:solidFill>
                  <a:srgbClr val="333333"/>
                </a:solidFill>
                <a:latin typeface="Arial" panose="020B0704020202020204"/>
              </a:rPr>
              <a:t> of </a:t>
            </a:r>
            <a:r>
              <a:rPr>
                <a:solidFill>
                  <a:srgbClr val="333333"/>
                </a:solidFill>
                <a:latin typeface="Arial" panose="020B0704020202020204"/>
                <a:sym typeface="+mn-ea"/>
              </a:rPr>
              <a:t>ATEX-CF</a:t>
            </a:r>
            <a:r>
              <a:rPr b="0">
                <a:solidFill>
                  <a:srgbClr val="333333"/>
                </a:solidFill>
                <a:latin typeface="Arial" panose="020B0704020202020204"/>
              </a:rPr>
              <a:t> grows mildly with κ; attack baselines must exhaust all allowed edits</a:t>
            </a:r>
          </a:p>
          <a:p>
            <a:pPr marL="285750" indent="-285750">
              <a:spcBef>
                <a:spcPts val="400"/>
              </a:spcBef>
              <a:spcAft>
                <a:spcPts val="200"/>
              </a:spcAft>
              <a:buFont typeface="Arial" panose="020B0704020202020204" pitchFamily="34" charset="0"/>
              <a:buChar char="•"/>
            </a:pPr>
            <a:r>
              <a:rPr b="1">
                <a:solidFill>
                  <a:srgbClr val="333333"/>
                </a:solidFill>
                <a:latin typeface="Arial" panose="020B0704020202020204"/>
              </a:rPr>
              <a:t>Ablation: </a:t>
            </a:r>
            <a:r>
              <a:rPr b="0">
                <a:solidFill>
                  <a:srgbClr val="333333"/>
                </a:solidFill>
                <a:latin typeface="Arial" panose="020B0704020202020204"/>
              </a:rPr>
              <a:t>Each loss component is essential — removing L</a:t>
            </a:r>
            <a:r>
              <a:rPr b="0" baseline="-25000">
                <a:solidFill>
                  <a:srgbClr val="333333"/>
                </a:solidFill>
                <a:latin typeface="Arial" panose="020B0704020202020204"/>
              </a:rPr>
              <a:t>dist</a:t>
            </a:r>
            <a:r>
              <a:rPr b="0">
                <a:solidFill>
                  <a:srgbClr val="333333"/>
                </a:solidFill>
                <a:latin typeface="Arial" panose="020B0704020202020204"/>
              </a:rPr>
              <a:t> or L</a:t>
            </a:r>
            <a:r>
              <a:rPr b="0" baseline="-25000">
                <a:solidFill>
                  <a:srgbClr val="333333"/>
                </a:solidFill>
                <a:latin typeface="Arial" panose="020B0704020202020204"/>
              </a:rPr>
              <a:t>plau</a:t>
            </a:r>
            <a:r>
              <a:rPr b="0">
                <a:solidFill>
                  <a:srgbClr val="333333"/>
                </a:solidFill>
                <a:latin typeface="Arial" panose="020B0704020202020204"/>
              </a:rPr>
              <a:t> degrades performance</a:t>
            </a:r>
          </a:p>
          <a:p>
            <a:pPr marL="285750" indent="-285750">
              <a:spcBef>
                <a:spcPts val="400"/>
              </a:spcBef>
              <a:spcAft>
                <a:spcPts val="200"/>
              </a:spcAft>
              <a:buFont typeface="Arial" panose="020B0704020202020204" pitchFamily="34" charset="0"/>
              <a:buChar char="•"/>
            </a:pPr>
            <a:r>
              <a:rPr b="1">
                <a:solidFill>
                  <a:srgbClr val="333333"/>
                </a:solidFill>
                <a:latin typeface="Arial" panose="020B0704020202020204"/>
              </a:rPr>
              <a:t>Pruning </a:t>
            </a:r>
            <a:r>
              <a:rPr b="0">
                <a:solidFill>
                  <a:srgbClr val="333333"/>
                </a:solidFill>
                <a:latin typeface="Arial" panose="020B0704020202020204"/>
              </a:rPr>
              <a:t>reduces edits (1.71→1.62) with no accuracy loss</a:t>
            </a:r>
            <a:r>
              <a:rPr b="1">
                <a:solidFill>
                  <a:srgbClr val="1E3C6E"/>
                </a:solidFill>
                <a:latin typeface="Arial" panose="020B0704020202020204"/>
                <a:sym typeface="+mn-ea"/>
              </a:rPr>
              <a:t>  </a:t>
            </a:r>
            <a:endParaRPr b="0">
              <a:solidFill>
                <a:srgbClr val="333333"/>
              </a:solidFill>
              <a:latin typeface="Arial" panose="020B0704020202020204"/>
            </a:endParaRPr>
          </a:p>
          <a:p>
            <a:pPr marL="285750" indent="-285750">
              <a:spcBef>
                <a:spcPts val="400"/>
              </a:spcBef>
              <a:spcAft>
                <a:spcPts val="200"/>
              </a:spcAft>
              <a:buFont typeface="Arial" panose="020B0704020202020204" pitchFamily="34" charset="0"/>
              <a:buChar char="•"/>
            </a:pPr>
            <a:r>
              <a:rPr b="1">
                <a:solidFill>
                  <a:srgbClr val="333333"/>
                </a:solidFill>
                <a:latin typeface="Arial" panose="020B0704020202020204"/>
              </a:rPr>
              <a:t>Asymmetric costs: </a:t>
            </a:r>
            <a:r>
              <a:rPr b="0">
                <a:solidFill>
                  <a:srgbClr val="333333"/>
                </a:solidFill>
                <a:latin typeface="Arial" panose="020B0704020202020204"/>
              </a:rPr>
              <a:t>Controllable trade-off between E⁺ and E⁻ via cost weight C</a:t>
            </a:r>
          </a:p>
        </p:txBody>
      </p:sp>
    </p:spTree>
    <p:extLst>
      <p:ext uri="{BB962C8B-B14F-4D97-AF65-F5344CB8AC3E}">
        <p14:creationId xmlns:p14="http://schemas.microsoft.com/office/powerpoint/2010/main" val="92411070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0044"/>
            <a:ext cx="8763000" cy="714356"/>
          </a:xfrm>
        </p:spPr>
        <p:txBody>
          <a:bodyPr>
            <a:normAutofit fontScale="90000"/>
          </a:bodyPr>
          <a:lstStyle/>
          <a:p>
            <a:r>
              <a:rPr lang="en-US" b="1" dirty="0">
                <a:solidFill>
                  <a:srgbClr val="00B0F0"/>
                </a:solidFill>
              </a:rPr>
              <a:t>Summary of Contributions</a:t>
            </a:r>
          </a:p>
        </p:txBody>
      </p:sp>
      <p:sp>
        <p:nvSpPr>
          <p:cNvPr id="6"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123 </a:t>
            </a:r>
          </a:p>
        </p:txBody>
      </p:sp>
      <p:sp>
        <p:nvSpPr>
          <p:cNvPr id="8" name="TextBox 7"/>
          <p:cNvSpPr txBox="1"/>
          <p:nvPr/>
        </p:nvSpPr>
        <p:spPr>
          <a:xfrm>
            <a:off x="304800" y="1097280"/>
            <a:ext cx="8534400" cy="4683333"/>
          </a:xfrm>
          <a:prstGeom prst="rect">
            <a:avLst/>
          </a:prstGeom>
          <a:noFill/>
        </p:spPr>
        <p:txBody>
          <a:bodyPr wrap="square">
            <a:spAutoFit/>
          </a:bodyPr>
          <a:lstStyle/>
          <a:p>
            <a:endParaRPr sz="2400"/>
          </a:p>
          <a:p>
            <a:pPr>
              <a:spcBef>
                <a:spcPts val="1000"/>
              </a:spcBef>
              <a:spcAft>
                <a:spcPts val="200"/>
              </a:spcAft>
            </a:pPr>
            <a:r>
              <a:rPr sz="2000" b="1">
                <a:solidFill>
                  <a:srgbClr val="1E3C6E"/>
                </a:solidFill>
                <a:latin typeface="Arial" panose="020B0704020202020204"/>
              </a:rPr>
              <a:t>  1. </a:t>
            </a:r>
            <a:r>
              <a:rPr b="1">
                <a:solidFill>
                  <a:srgbClr val="333333"/>
                </a:solidFill>
                <a:latin typeface="Arial" panose="020B0704020202020204"/>
              </a:rPr>
              <a:t>Unified Perspective: </a:t>
            </a:r>
            <a:r>
              <a:rPr>
                <a:solidFill>
                  <a:srgbClr val="46505F"/>
                </a:solidFill>
                <a:latin typeface="Arial" panose="020B0704020202020204"/>
              </a:rPr>
              <a:t>First theoretical bridge between adversarial attacks and counterfactual explanations in GNNs — attack edge additions serve as counterfactual candidates.</a:t>
            </a:r>
          </a:p>
          <a:p>
            <a:pPr>
              <a:spcBef>
                <a:spcPts val="1000"/>
              </a:spcBef>
              <a:spcAft>
                <a:spcPts val="200"/>
              </a:spcAft>
            </a:pPr>
            <a:r>
              <a:rPr sz="2000" b="1">
                <a:solidFill>
                  <a:srgbClr val="1E3C6E"/>
                </a:solidFill>
                <a:latin typeface="Arial" panose="020B0704020202020204"/>
              </a:rPr>
              <a:t>  2. </a:t>
            </a:r>
            <a:r>
              <a:rPr b="1">
                <a:solidFill>
                  <a:srgbClr val="333333"/>
                </a:solidFill>
                <a:latin typeface="Arial" panose="020B0704020202020204"/>
              </a:rPr>
              <a:t>Hybrid Framework (ATEX-CF): </a:t>
            </a:r>
            <a:r>
              <a:rPr>
                <a:solidFill>
                  <a:srgbClr val="46505F"/>
                </a:solidFill>
                <a:latin typeface="Arial" panose="020B0704020202020204"/>
              </a:rPr>
              <a:t>Jointly leverages edge deletions (traditional CF) and attack-informed edge additions for more comprehensive explanations.</a:t>
            </a:r>
          </a:p>
          <a:p>
            <a:pPr>
              <a:spcBef>
                <a:spcPts val="1000"/>
              </a:spcBef>
              <a:spcAft>
                <a:spcPts val="200"/>
              </a:spcAft>
            </a:pPr>
            <a:r>
              <a:rPr sz="2000" b="1">
                <a:solidFill>
                  <a:srgbClr val="1E3C6E"/>
                </a:solidFill>
                <a:latin typeface="Arial" panose="020B0704020202020204"/>
              </a:rPr>
              <a:t>  3. </a:t>
            </a:r>
            <a:r>
              <a:rPr b="1">
                <a:solidFill>
                  <a:srgbClr val="333333"/>
                </a:solidFill>
                <a:latin typeface="Arial" panose="020B0704020202020204"/>
              </a:rPr>
              <a:t>Enhanced Explanatory Coverage: </a:t>
            </a:r>
            <a:r>
              <a:rPr>
                <a:solidFill>
                  <a:srgbClr val="46505F"/>
                </a:solidFill>
                <a:latin typeface="Arial" panose="020B0704020202020204"/>
              </a:rPr>
              <a:t>Uncovers missing but plausible relations, complements deletion-based methods, and enables proactive graph modifications.</a:t>
            </a:r>
          </a:p>
          <a:p>
            <a:pPr>
              <a:spcBef>
                <a:spcPts val="1000"/>
              </a:spcBef>
              <a:spcAft>
                <a:spcPts val="200"/>
              </a:spcAft>
            </a:pPr>
            <a:r>
              <a:rPr sz="2000" b="1">
                <a:solidFill>
                  <a:srgbClr val="1E3C6E"/>
                </a:solidFill>
                <a:latin typeface="Arial" panose="020B0704020202020204"/>
              </a:rPr>
              <a:t>  4. </a:t>
            </a:r>
            <a:r>
              <a:rPr b="1">
                <a:solidFill>
                  <a:srgbClr val="333333"/>
                </a:solidFill>
                <a:latin typeface="Arial" panose="020B0704020202020204"/>
              </a:rPr>
              <a:t>Efficiency &amp; Controllability: </a:t>
            </a:r>
            <a:r>
              <a:rPr>
                <a:solidFill>
                  <a:srgbClr val="46505F"/>
                </a:solidFill>
                <a:latin typeface="Arial" panose="020B0704020202020204"/>
              </a:rPr>
              <a:t>Attack-guided candidate selection reduces combinatorial complexity; sparsity + plausibility constraints ensure realistic explanations.</a:t>
            </a:r>
          </a:p>
          <a:p>
            <a:pPr>
              <a:spcBef>
                <a:spcPts val="1000"/>
              </a:spcBef>
              <a:spcAft>
                <a:spcPts val="200"/>
              </a:spcAft>
            </a:pPr>
            <a:r>
              <a:rPr sz="2000" b="1">
                <a:solidFill>
                  <a:srgbClr val="1E3C6E"/>
                </a:solidFill>
                <a:latin typeface="Arial" panose="020B0704020202020204"/>
              </a:rPr>
              <a:t>  5. </a:t>
            </a:r>
            <a:r>
              <a:rPr b="1">
                <a:solidFill>
                  <a:srgbClr val="333333"/>
                </a:solidFill>
                <a:latin typeface="Arial" panose="020B0704020202020204"/>
              </a:rPr>
              <a:t>State-of-the-Art Results: </a:t>
            </a:r>
            <a:r>
              <a:rPr>
                <a:solidFill>
                  <a:srgbClr val="46505F"/>
                </a:solidFill>
                <a:latin typeface="Arial" panose="020B0704020202020204"/>
              </a:rPr>
              <a:t>Wins 20/30 metric–dataset cells across 6 benchmarks, 3 GNN architectures, and 9 baselines.</a:t>
            </a:r>
          </a:p>
        </p:txBody>
      </p:sp>
    </p:spTree>
    <p:extLst>
      <p:ext uri="{BB962C8B-B14F-4D97-AF65-F5344CB8AC3E}">
        <p14:creationId xmlns:p14="http://schemas.microsoft.com/office/powerpoint/2010/main" val="92411070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9"/>
          <p:cNvSpPr txBox="1"/>
          <p:nvPr/>
        </p:nvSpPr>
        <p:spPr>
          <a:xfrm>
            <a:off x="102809" y="11882"/>
            <a:ext cx="8888791" cy="453647"/>
          </a:xfrm>
          <a:prstGeom prst="rect">
            <a:avLst/>
          </a:prstGeom>
          <a:noFill/>
          <a:ln>
            <a:noFill/>
          </a:ln>
        </p:spPr>
        <p:txBody>
          <a:bodyPr lIns="0" tIns="0" rIns="0" bIns="0" anchor="t" anchorCtr="0">
            <a:noAutofit/>
          </a:bodyPr>
          <a:lstStyle/>
          <a:p>
            <a:pPr marL="311089" indent="-311089">
              <a:lnSpc>
                <a:spcPct val="102000"/>
              </a:lnSpc>
              <a:buClr>
                <a:srgbClr val="FF00FF"/>
              </a:buClr>
              <a:buSzPct val="25000"/>
            </a:pPr>
            <a:r>
              <a:rPr lang="en-US" sz="3266" b="1" dirty="0">
                <a:solidFill>
                  <a:srgbClr val="00B0F0"/>
                </a:solidFill>
                <a:ea typeface="Calibri"/>
                <a:cs typeface="Calibri"/>
                <a:sym typeface="Calibri"/>
              </a:rPr>
              <a:t>GNN Explainers 2.0: User-centric and Data-driven</a:t>
            </a:r>
          </a:p>
          <a:p>
            <a:pPr marL="311089" indent="-311089">
              <a:lnSpc>
                <a:spcPct val="102000"/>
              </a:lnSpc>
              <a:buClr>
                <a:srgbClr val="FF00FF"/>
              </a:buClr>
              <a:buSzPct val="25000"/>
            </a:pPr>
            <a:endParaRPr lang="en-US" sz="2000" b="1" dirty="0">
              <a:solidFill>
                <a:srgbClr val="FFC000"/>
              </a:solidFill>
              <a:ea typeface="Calibri"/>
              <a:cs typeface="Calibri"/>
              <a:sym typeface="Calibri"/>
            </a:endParaRPr>
          </a:p>
        </p:txBody>
      </p:sp>
      <p:sp>
        <p:nvSpPr>
          <p:cNvPr id="10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124 </a:t>
            </a:r>
          </a:p>
        </p:txBody>
      </p:sp>
      <p:pic>
        <p:nvPicPr>
          <p:cNvPr id="10" name="Picture 3">
            <a:extLst>
              <a:ext uri="{FF2B5EF4-FFF2-40B4-BE49-F238E27FC236}">
                <a16:creationId xmlns:a16="http://schemas.microsoft.com/office/drawing/2014/main" id="{B7FDB0A9-FFBE-425B-D564-AB7E96CE8F39}"/>
              </a:ext>
            </a:extLst>
          </p:cNvPr>
          <p:cNvPicPr>
            <a:picLocks noChangeAspect="1" noChangeArrowheads="1"/>
          </p:cNvPicPr>
          <p:nvPr/>
        </p:nvPicPr>
        <p:blipFill>
          <a:blip r:embed="rId3"/>
          <a:srcRect/>
          <a:stretch>
            <a:fillRect/>
          </a:stretch>
        </p:blipFill>
        <p:spPr bwMode="auto">
          <a:xfrm>
            <a:off x="228600" y="602544"/>
            <a:ext cx="4876800" cy="6092383"/>
          </a:xfrm>
          <a:prstGeom prst="rect">
            <a:avLst/>
          </a:prstGeom>
          <a:noFill/>
          <a:ln w="9525">
            <a:noFill/>
            <a:miter lim="800000"/>
            <a:headEnd/>
            <a:tailEnd/>
          </a:ln>
          <a:effectLst/>
        </p:spPr>
      </p:pic>
      <p:sp>
        <p:nvSpPr>
          <p:cNvPr id="11" name="Content Placeholder 2"/>
          <p:cNvSpPr txBox="1">
            <a:spLocks noChangeArrowheads="1"/>
          </p:cNvSpPr>
          <p:nvPr/>
        </p:nvSpPr>
        <p:spPr>
          <a:xfrm>
            <a:off x="5276816" y="838200"/>
            <a:ext cx="3486184" cy="879045"/>
          </a:xfrm>
          <a:prstGeom prst="rect">
            <a:avLst/>
          </a:prstGeom>
        </p:spPr>
        <p:txBody>
          <a:bodyPr/>
          <a:lstStyle/>
          <a:p>
            <a:pPr marL="396875" indent="-396875" algn="just" defTabSz="914363" fontAlgn="auto">
              <a:lnSpc>
                <a:spcPct val="90000"/>
              </a:lnSpc>
              <a:spcBef>
                <a:spcPct val="20000"/>
              </a:spcBef>
              <a:spcAft>
                <a:spcPts val="0"/>
              </a:spcAft>
              <a:defRPr/>
            </a:pPr>
            <a:endParaRPr lang="en-US" altLang="zh-CN" sz="1600" dirty="0">
              <a:solidFill>
                <a:schemeClr val="tx1">
                  <a:lumMod val="95000"/>
                  <a:lumOff val="5000"/>
                </a:schemeClr>
              </a:solidFill>
              <a:latin typeface="Calibri" panose="020F0502020204030204" pitchFamily="34" charset="0"/>
              <a:cs typeface="Calibri" pitchFamily="34" charset="0"/>
            </a:endParaRPr>
          </a:p>
          <a:p>
            <a:pPr marL="396875" indent="-396875" algn="just" defTabSz="914363" fontAlgn="auto">
              <a:lnSpc>
                <a:spcPct val="90000"/>
              </a:lnSpc>
              <a:spcBef>
                <a:spcPct val="20000"/>
              </a:spcBef>
              <a:spcAft>
                <a:spcPts val="0"/>
              </a:spcAft>
              <a:buBlip>
                <a:blip r:embed="rId4"/>
              </a:buBlip>
              <a:defRPr/>
            </a:pPr>
            <a:r>
              <a:rPr lang="en-US" altLang="zh-CN" sz="1600" dirty="0">
                <a:solidFill>
                  <a:schemeClr val="tx1">
                    <a:lumMod val="95000"/>
                    <a:lumOff val="5000"/>
                  </a:schemeClr>
                </a:solidFill>
                <a:latin typeface="Calibri" panose="020F0502020204030204" pitchFamily="34" charset="0"/>
                <a:cs typeface="Calibri" pitchFamily="34" charset="0"/>
              </a:rPr>
              <a:t>Explanations for end-users and domain experts </a:t>
            </a:r>
          </a:p>
          <a:p>
            <a:pPr marL="396875" indent="-396875" algn="just" defTabSz="914363" fontAlgn="auto">
              <a:lnSpc>
                <a:spcPct val="90000"/>
              </a:lnSpc>
              <a:spcBef>
                <a:spcPct val="20000"/>
              </a:spcBef>
              <a:spcAft>
                <a:spcPts val="0"/>
              </a:spcAft>
              <a:defRPr/>
            </a:pPr>
            <a:endParaRPr lang="en-US" altLang="zh-CN" sz="1600" dirty="0">
              <a:solidFill>
                <a:schemeClr val="tx1">
                  <a:lumMod val="95000"/>
                  <a:lumOff val="5000"/>
                </a:schemeClr>
              </a:solidFill>
              <a:latin typeface="Calibri" panose="020F0502020204030204" pitchFamily="34" charset="0"/>
              <a:cs typeface="Calibri" pitchFamily="34" charset="0"/>
            </a:endParaRPr>
          </a:p>
          <a:p>
            <a:pPr marL="396875" indent="-396875" algn="just" defTabSz="914363" fontAlgn="auto">
              <a:lnSpc>
                <a:spcPct val="90000"/>
              </a:lnSpc>
              <a:spcBef>
                <a:spcPct val="20000"/>
              </a:spcBef>
              <a:spcAft>
                <a:spcPts val="0"/>
              </a:spcAft>
              <a:buBlip>
                <a:blip r:embed="rId4"/>
              </a:buBlip>
              <a:defRPr/>
            </a:pPr>
            <a:r>
              <a:rPr kumimoji="0" lang="en-US" altLang="zh-CN" sz="1600" i="0" u="none" strike="noStrike" kern="1200" cap="none" spc="0" normalizeH="0" baseline="0" noProof="0" dirty="0">
                <a:ln>
                  <a:noFill/>
                </a:ln>
                <a:solidFill>
                  <a:schemeClr val="tx1">
                    <a:lumMod val="95000"/>
                    <a:lumOff val="5000"/>
                  </a:schemeClr>
                </a:solidFill>
                <a:effectLst/>
                <a:uLnTx/>
                <a:uFillTx/>
                <a:latin typeface="Calibri" pitchFamily="34" charset="0"/>
                <a:cs typeface="Calibri" pitchFamily="34" charset="0"/>
              </a:rPr>
              <a:t>Layer-wise provenance for model debugging and optimization</a:t>
            </a:r>
          </a:p>
          <a:p>
            <a:pPr marL="396875" indent="-396875" algn="just" defTabSz="914363" fontAlgn="auto">
              <a:lnSpc>
                <a:spcPct val="90000"/>
              </a:lnSpc>
              <a:spcBef>
                <a:spcPct val="20000"/>
              </a:spcBef>
              <a:spcAft>
                <a:spcPts val="0"/>
              </a:spcAft>
              <a:defRPr/>
            </a:pPr>
            <a:endParaRPr kumimoji="0" lang="en-US" altLang="zh-CN" sz="1600" i="0" u="none" strike="noStrike" kern="1200" cap="none" spc="0" normalizeH="0" baseline="0" noProof="0" dirty="0">
              <a:ln>
                <a:noFill/>
              </a:ln>
              <a:solidFill>
                <a:schemeClr val="tx1">
                  <a:lumMod val="95000"/>
                  <a:lumOff val="5000"/>
                </a:schemeClr>
              </a:solidFill>
              <a:effectLst/>
              <a:uLnTx/>
              <a:uFillTx/>
              <a:latin typeface="Calibri" pitchFamily="34" charset="0"/>
              <a:cs typeface="Calibri" pitchFamily="34" charset="0"/>
            </a:endParaRPr>
          </a:p>
          <a:p>
            <a:pPr marL="396875" indent="-396875" algn="just" defTabSz="914363" fontAlgn="auto">
              <a:lnSpc>
                <a:spcPct val="90000"/>
              </a:lnSpc>
              <a:spcBef>
                <a:spcPct val="20000"/>
              </a:spcBef>
              <a:spcAft>
                <a:spcPts val="0"/>
              </a:spcAft>
              <a:buBlip>
                <a:blip r:embed="rId4"/>
              </a:buBlip>
              <a:defRPr/>
            </a:pPr>
            <a:r>
              <a:rPr lang="en-US" altLang="zh-CN" sz="1600" dirty="0">
                <a:solidFill>
                  <a:schemeClr val="tx1">
                    <a:lumMod val="95000"/>
                    <a:lumOff val="5000"/>
                  </a:schemeClr>
                </a:solidFill>
                <a:latin typeface="Calibri" pitchFamily="34" charset="0"/>
                <a:cs typeface="Calibri" pitchFamily="34" charset="0"/>
              </a:rPr>
              <a:t>Interactive, configurable, efficient, and scalable explanations</a:t>
            </a:r>
          </a:p>
          <a:p>
            <a:pPr marL="396875" indent="-396875" algn="just" defTabSz="914363" fontAlgn="auto">
              <a:lnSpc>
                <a:spcPct val="90000"/>
              </a:lnSpc>
              <a:spcBef>
                <a:spcPct val="20000"/>
              </a:spcBef>
              <a:spcAft>
                <a:spcPts val="0"/>
              </a:spcAft>
              <a:defRPr/>
            </a:pPr>
            <a:endParaRPr lang="en-US" altLang="zh-CN" sz="1600" dirty="0">
              <a:solidFill>
                <a:schemeClr val="tx1">
                  <a:lumMod val="95000"/>
                  <a:lumOff val="5000"/>
                </a:schemeClr>
              </a:solidFill>
              <a:latin typeface="Calibri" pitchFamily="34" charset="0"/>
              <a:cs typeface="Calibri" pitchFamily="34" charset="0"/>
            </a:endParaRPr>
          </a:p>
          <a:p>
            <a:pPr marL="396875" indent="-396875" algn="just" defTabSz="914363" fontAlgn="auto">
              <a:lnSpc>
                <a:spcPct val="90000"/>
              </a:lnSpc>
              <a:spcBef>
                <a:spcPct val="20000"/>
              </a:spcBef>
              <a:spcAft>
                <a:spcPts val="0"/>
              </a:spcAft>
              <a:buBlip>
                <a:blip r:embed="rId4"/>
              </a:buBlip>
              <a:defRPr/>
            </a:pPr>
            <a:r>
              <a:rPr kumimoji="0" lang="en-US" altLang="zh-CN" sz="1600" i="0" u="none" strike="noStrike" kern="1200" cap="none" spc="0" normalizeH="0" baseline="0" noProof="0" dirty="0">
                <a:ln>
                  <a:noFill/>
                </a:ln>
                <a:solidFill>
                  <a:schemeClr val="tx1">
                    <a:lumMod val="95000"/>
                    <a:lumOff val="5000"/>
                  </a:schemeClr>
                </a:solidFill>
                <a:effectLst/>
                <a:uLnTx/>
                <a:uFillTx/>
                <a:latin typeface="Calibri" pitchFamily="34" charset="0"/>
                <a:cs typeface="Calibri" pitchFamily="34" charset="0"/>
              </a:rPr>
              <a:t>Robust</a:t>
            </a:r>
            <a:r>
              <a:rPr kumimoji="0" lang="en-US" altLang="zh-CN" sz="1600" i="0" u="none" strike="noStrike" kern="1200" cap="none" spc="0" normalizeH="0" noProof="0" dirty="0">
                <a:ln>
                  <a:noFill/>
                </a:ln>
                <a:solidFill>
                  <a:schemeClr val="tx1">
                    <a:lumMod val="95000"/>
                    <a:lumOff val="5000"/>
                  </a:schemeClr>
                </a:solidFill>
                <a:effectLst/>
                <a:uLnTx/>
                <a:uFillTx/>
                <a:latin typeface="Calibri" pitchFamily="34" charset="0"/>
                <a:cs typeface="Calibri" pitchFamily="34" charset="0"/>
              </a:rPr>
              <a:t> and multi-criteria optimization explanations</a:t>
            </a:r>
          </a:p>
          <a:p>
            <a:pPr marL="396875" indent="-396875" algn="just" defTabSz="914363" fontAlgn="auto">
              <a:lnSpc>
                <a:spcPct val="90000"/>
              </a:lnSpc>
              <a:spcBef>
                <a:spcPct val="20000"/>
              </a:spcBef>
              <a:spcAft>
                <a:spcPts val="0"/>
              </a:spcAft>
              <a:defRPr/>
            </a:pPr>
            <a:endParaRPr kumimoji="0" lang="en-US" altLang="zh-CN" sz="1600" i="0" u="none" strike="noStrike" kern="1200" cap="none" spc="0" normalizeH="0" noProof="0" dirty="0">
              <a:ln>
                <a:noFill/>
              </a:ln>
              <a:solidFill>
                <a:schemeClr val="tx1">
                  <a:lumMod val="95000"/>
                  <a:lumOff val="5000"/>
                </a:schemeClr>
              </a:solidFill>
              <a:effectLst/>
              <a:uLnTx/>
              <a:uFillTx/>
              <a:latin typeface="Calibri" pitchFamily="34" charset="0"/>
              <a:cs typeface="Calibri" pitchFamily="34" charset="0"/>
            </a:endParaRPr>
          </a:p>
          <a:p>
            <a:pPr marL="396875" indent="-396875" algn="just" defTabSz="914363" fontAlgn="auto">
              <a:lnSpc>
                <a:spcPct val="90000"/>
              </a:lnSpc>
              <a:spcBef>
                <a:spcPct val="20000"/>
              </a:spcBef>
              <a:spcAft>
                <a:spcPts val="0"/>
              </a:spcAft>
              <a:buBlip>
                <a:blip r:embed="rId4"/>
              </a:buBlip>
              <a:defRPr/>
            </a:pPr>
            <a:r>
              <a:rPr lang="en-US" altLang="zh-CN" sz="1600" baseline="0" dirty="0">
                <a:solidFill>
                  <a:schemeClr val="tx1">
                    <a:lumMod val="95000"/>
                    <a:lumOff val="5000"/>
                  </a:schemeClr>
                </a:solidFill>
                <a:latin typeface="Calibri" pitchFamily="34" charset="0"/>
                <a:cs typeface="Calibri" pitchFamily="34" charset="0"/>
              </a:rPr>
              <a:t>Explanatory</a:t>
            </a:r>
            <a:r>
              <a:rPr lang="en-US" altLang="zh-CN" sz="1600" dirty="0">
                <a:solidFill>
                  <a:schemeClr val="tx1">
                    <a:lumMod val="95000"/>
                    <a:lumOff val="5000"/>
                  </a:schemeClr>
                </a:solidFill>
                <a:latin typeface="Calibri" pitchFamily="34" charset="0"/>
                <a:cs typeface="Calibri" pitchFamily="34" charset="0"/>
              </a:rPr>
              <a:t> query and output interface based on structured query, natural language, and examples</a:t>
            </a:r>
          </a:p>
          <a:p>
            <a:pPr marL="396875" indent="-396875" algn="just" defTabSz="914363" fontAlgn="auto">
              <a:lnSpc>
                <a:spcPct val="90000"/>
              </a:lnSpc>
              <a:spcBef>
                <a:spcPct val="20000"/>
              </a:spcBef>
              <a:spcAft>
                <a:spcPts val="0"/>
              </a:spcAft>
              <a:defRPr/>
            </a:pPr>
            <a:endParaRPr lang="en-US" altLang="zh-CN" sz="1600" dirty="0">
              <a:solidFill>
                <a:schemeClr val="tx1">
                  <a:lumMod val="95000"/>
                  <a:lumOff val="5000"/>
                </a:schemeClr>
              </a:solidFill>
              <a:latin typeface="Calibri" pitchFamily="34" charset="0"/>
              <a:cs typeface="Calibri" pitchFamily="34" charset="0"/>
            </a:endParaRPr>
          </a:p>
        </p:txBody>
      </p:sp>
    </p:spTree>
    <p:extLst>
      <p:ext uri="{BB962C8B-B14F-4D97-AF65-F5344CB8AC3E}">
        <p14:creationId xmlns:p14="http://schemas.microsoft.com/office/powerpoint/2010/main" val="92411070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9"/>
          <p:cNvSpPr txBox="1"/>
          <p:nvPr/>
        </p:nvSpPr>
        <p:spPr>
          <a:xfrm>
            <a:off x="102809" y="11882"/>
            <a:ext cx="8888791" cy="453647"/>
          </a:xfrm>
          <a:prstGeom prst="rect">
            <a:avLst/>
          </a:prstGeom>
          <a:noFill/>
          <a:ln>
            <a:noFill/>
          </a:ln>
        </p:spPr>
        <p:txBody>
          <a:bodyPr lIns="0" tIns="0" rIns="0" bIns="0" anchor="t" anchorCtr="0">
            <a:noAutofit/>
          </a:bodyPr>
          <a:lstStyle/>
          <a:p>
            <a:pPr marL="311089" indent="-311089">
              <a:lnSpc>
                <a:spcPct val="102000"/>
              </a:lnSpc>
              <a:buClr>
                <a:srgbClr val="FF00FF"/>
              </a:buClr>
              <a:buSzPct val="25000"/>
            </a:pPr>
            <a:r>
              <a:rPr lang="en-US" sz="3266" b="1" dirty="0">
                <a:solidFill>
                  <a:srgbClr val="00B0F0"/>
                </a:solidFill>
                <a:ea typeface="Calibri"/>
                <a:cs typeface="Calibri"/>
                <a:sym typeface="Calibri"/>
              </a:rPr>
              <a:t>Tutorial outline </a:t>
            </a:r>
          </a:p>
          <a:p>
            <a:pPr marL="311089" indent="-311089">
              <a:lnSpc>
                <a:spcPct val="102000"/>
              </a:lnSpc>
              <a:buClr>
                <a:srgbClr val="FF00FF"/>
              </a:buClr>
              <a:buSzPct val="25000"/>
            </a:pPr>
            <a:endParaRPr lang="en-US" sz="2000" b="1" dirty="0">
              <a:solidFill>
                <a:srgbClr val="FFC000"/>
              </a:solidFill>
              <a:ea typeface="Calibri"/>
              <a:cs typeface="Calibri"/>
              <a:sym typeface="Calibri"/>
            </a:endParaRPr>
          </a:p>
        </p:txBody>
      </p:sp>
      <p:sp>
        <p:nvSpPr>
          <p:cNvPr id="10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125 </a:t>
            </a:r>
          </a:p>
        </p:txBody>
      </p:sp>
      <p:sp>
        <p:nvSpPr>
          <p:cNvPr id="15" name="Rectangle 14"/>
          <p:cNvSpPr/>
          <p:nvPr/>
        </p:nvSpPr>
        <p:spPr>
          <a:xfrm>
            <a:off x="304801" y="859572"/>
            <a:ext cx="8458200" cy="6124754"/>
          </a:xfrm>
          <a:prstGeom prst="rect">
            <a:avLst/>
          </a:prstGeom>
        </p:spPr>
        <p:txBody>
          <a:bodyPr wrap="square">
            <a:spAutoFit/>
          </a:bodyPr>
          <a:lstStyle/>
          <a:p>
            <a:r>
              <a:rPr lang="en-US" sz="2000" b="1" dirty="0"/>
              <a:t>1 Introduction</a:t>
            </a:r>
          </a:p>
          <a:p>
            <a:endParaRPr lang="en-US" sz="1600" dirty="0"/>
          </a:p>
          <a:p>
            <a:endParaRPr lang="en-US" sz="1600" dirty="0"/>
          </a:p>
          <a:p>
            <a:r>
              <a:rPr lang="en-US" sz="2000" b="1" dirty="0"/>
              <a:t>2 GNN Explainers Categorization</a:t>
            </a:r>
          </a:p>
          <a:p>
            <a:r>
              <a:rPr lang="en-US" sz="1600" dirty="0"/>
              <a:t>     </a:t>
            </a:r>
          </a:p>
          <a:p>
            <a:endParaRPr lang="en-US" sz="1600" dirty="0"/>
          </a:p>
          <a:p>
            <a:r>
              <a:rPr lang="en-US" sz="2000" b="1" dirty="0"/>
              <a:t>3 GNN Explainers 2.0</a:t>
            </a:r>
            <a:endParaRPr lang="en-US" sz="2000" dirty="0"/>
          </a:p>
          <a:p>
            <a:endParaRPr lang="en-US" sz="1600" dirty="0"/>
          </a:p>
          <a:p>
            <a:endParaRPr lang="en-US" sz="1600" dirty="0"/>
          </a:p>
          <a:p>
            <a:endParaRPr lang="en-US" sz="1600" dirty="0"/>
          </a:p>
          <a:p>
            <a:r>
              <a:rPr lang="en-US" sz="2000" b="1" dirty="0"/>
              <a:t>4 User-centric and Data-driven Explainability Methods for GNNs</a:t>
            </a:r>
          </a:p>
          <a:p>
            <a:endParaRPr lang="fr-FR" sz="1600" dirty="0"/>
          </a:p>
          <a:p>
            <a:endParaRPr lang="fr-FR" sz="1600" dirty="0"/>
          </a:p>
          <a:p>
            <a:r>
              <a:rPr lang="fr-FR" sz="2000" b="1" dirty="0"/>
              <a:t>5 Future directions </a:t>
            </a:r>
          </a:p>
          <a:p>
            <a:r>
              <a:rPr lang="fr-FR" b="1" dirty="0"/>
              <a:t>    </a:t>
            </a:r>
            <a:r>
              <a:rPr lang="fr-FR" dirty="0"/>
              <a:t>5.1 </a:t>
            </a:r>
            <a:r>
              <a:rPr lang="fr-FR" dirty="0" err="1"/>
              <a:t>Downstream</a:t>
            </a:r>
            <a:r>
              <a:rPr lang="fr-FR" dirty="0"/>
              <a:t> </a:t>
            </a:r>
            <a:r>
              <a:rPr lang="fr-FR" dirty="0" err="1"/>
              <a:t>Tasks</a:t>
            </a:r>
            <a:r>
              <a:rPr lang="fr-FR" dirty="0"/>
              <a:t> </a:t>
            </a:r>
            <a:r>
              <a:rPr lang="fr-FR" dirty="0" err="1"/>
              <a:t>beyond</a:t>
            </a:r>
            <a:r>
              <a:rPr lang="fr-FR" dirty="0"/>
              <a:t> Classification</a:t>
            </a:r>
          </a:p>
          <a:p>
            <a:r>
              <a:rPr lang="fr-FR" dirty="0"/>
              <a:t>    5.2 </a:t>
            </a:r>
            <a:r>
              <a:rPr lang="en-US" dirty="0"/>
              <a:t>Qualitative Evaluation of GNN Explanation</a:t>
            </a:r>
          </a:p>
          <a:p>
            <a:r>
              <a:rPr lang="en-US" dirty="0"/>
              <a:t>    5.3 Explainability for Complex GNNs</a:t>
            </a:r>
          </a:p>
          <a:p>
            <a:r>
              <a:rPr lang="en-US" dirty="0"/>
              <a:t>    5.4 Explanation with Privacy Concern</a:t>
            </a:r>
          </a:p>
          <a:p>
            <a:r>
              <a:rPr lang="en-US" dirty="0"/>
              <a:t>    5.5 Explanation as Actionable Recourse</a:t>
            </a:r>
          </a:p>
          <a:p>
            <a:r>
              <a:rPr lang="en-US" dirty="0"/>
              <a:t>    5.6 Multi-modal Explanation</a:t>
            </a:r>
          </a:p>
          <a:p>
            <a:endParaRPr lang="en-US" sz="2000" dirty="0"/>
          </a:p>
          <a:p>
            <a:endParaRPr lang="en-US" sz="2000" dirty="0"/>
          </a:p>
        </p:txBody>
      </p:sp>
      <p:pic>
        <p:nvPicPr>
          <p:cNvPr id="16" name="Picture 2" descr="Index Finger Hand Thumb Clip Art, PNG, 512x512px, Finger, Area, Black And  White, Gesture, Hand Download"/>
          <p:cNvPicPr>
            <a:picLocks noChangeAspect="1" noChangeArrowheads="1"/>
          </p:cNvPicPr>
          <p:nvPr/>
        </p:nvPicPr>
        <p:blipFill>
          <a:blip r:embed="rId3" cstate="print"/>
          <a:srcRect/>
          <a:stretch>
            <a:fillRect/>
          </a:stretch>
        </p:blipFill>
        <p:spPr bwMode="auto">
          <a:xfrm>
            <a:off x="6248400" y="4953000"/>
            <a:ext cx="1853781" cy="1157483"/>
          </a:xfrm>
          <a:prstGeom prst="rect">
            <a:avLst/>
          </a:prstGeom>
          <a:noFill/>
        </p:spPr>
      </p:pic>
      <p:pic>
        <p:nvPicPr>
          <p:cNvPr id="6" name="Picture 4" descr="Check mark symbol, tick yes vote simple icon. Stock vector illustration  isolated on white background Stock Vector Image &amp; Art - Alamy"/>
          <p:cNvPicPr>
            <a:picLocks noChangeAspect="1" noChangeArrowheads="1"/>
          </p:cNvPicPr>
          <p:nvPr/>
        </p:nvPicPr>
        <p:blipFill>
          <a:blip r:embed="rId4" cstate="print"/>
          <a:srcRect l="32708" t="29926" r="27466" b="33186"/>
          <a:stretch>
            <a:fillRect/>
          </a:stretch>
        </p:blipFill>
        <p:spPr bwMode="auto">
          <a:xfrm>
            <a:off x="2286000" y="457200"/>
            <a:ext cx="1073020" cy="1062652"/>
          </a:xfrm>
          <a:prstGeom prst="rect">
            <a:avLst/>
          </a:prstGeom>
          <a:noFill/>
        </p:spPr>
      </p:pic>
      <p:pic>
        <p:nvPicPr>
          <p:cNvPr id="7" name="Picture 4" descr="Check mark symbol, tick yes vote simple icon. Stock vector illustration  isolated on white background Stock Vector Image &amp; Art - Alamy"/>
          <p:cNvPicPr>
            <a:picLocks noChangeAspect="1" noChangeArrowheads="1"/>
          </p:cNvPicPr>
          <p:nvPr/>
        </p:nvPicPr>
        <p:blipFill>
          <a:blip r:embed="rId4" cstate="print"/>
          <a:srcRect l="32708" t="29926" r="27466" b="33186"/>
          <a:stretch>
            <a:fillRect/>
          </a:stretch>
        </p:blipFill>
        <p:spPr bwMode="auto">
          <a:xfrm>
            <a:off x="3962400" y="1143000"/>
            <a:ext cx="1073020" cy="1062652"/>
          </a:xfrm>
          <a:prstGeom prst="rect">
            <a:avLst/>
          </a:prstGeom>
          <a:noFill/>
        </p:spPr>
      </p:pic>
      <p:pic>
        <p:nvPicPr>
          <p:cNvPr id="8" name="Picture 4" descr="Check mark symbol, tick yes vote simple icon. Stock vector illustration  isolated on white background Stock Vector Image &amp; Art - Alamy"/>
          <p:cNvPicPr>
            <a:picLocks noChangeAspect="1" noChangeArrowheads="1"/>
          </p:cNvPicPr>
          <p:nvPr/>
        </p:nvPicPr>
        <p:blipFill>
          <a:blip r:embed="rId4" cstate="print"/>
          <a:srcRect l="32708" t="29926" r="27466" b="33186"/>
          <a:stretch>
            <a:fillRect/>
          </a:stretch>
        </p:blipFill>
        <p:spPr bwMode="auto">
          <a:xfrm>
            <a:off x="2895600" y="2286000"/>
            <a:ext cx="1073020" cy="1062652"/>
          </a:xfrm>
          <a:prstGeom prst="rect">
            <a:avLst/>
          </a:prstGeom>
          <a:noFill/>
        </p:spPr>
      </p:pic>
      <p:pic>
        <p:nvPicPr>
          <p:cNvPr id="9" name="Picture 4" descr="Check mark symbol, tick yes vote simple icon. Stock vector illustration  isolated on white background Stock Vector Image &amp; Art - Alamy"/>
          <p:cNvPicPr>
            <a:picLocks noChangeAspect="1" noChangeArrowheads="1"/>
          </p:cNvPicPr>
          <p:nvPr/>
        </p:nvPicPr>
        <p:blipFill>
          <a:blip r:embed="rId4" cstate="print"/>
          <a:srcRect l="32708" t="29926" r="27466" b="33186"/>
          <a:stretch>
            <a:fillRect/>
          </a:stretch>
        </p:blipFill>
        <p:spPr bwMode="auto">
          <a:xfrm>
            <a:off x="7315200" y="3429000"/>
            <a:ext cx="1073020" cy="1062652"/>
          </a:xfrm>
          <a:prstGeom prst="rect">
            <a:avLst/>
          </a:prstGeom>
          <a:noFill/>
        </p:spPr>
      </p:pic>
      <p:pic>
        <p:nvPicPr>
          <p:cNvPr id="10" name="Picture 2" descr="@GNN-Explainers"/>
          <p:cNvPicPr>
            <a:picLocks noChangeAspect="1" noChangeArrowheads="1"/>
          </p:cNvPicPr>
          <p:nvPr/>
        </p:nvPicPr>
        <p:blipFill>
          <a:blip r:embed="rId5"/>
          <a:srcRect/>
          <a:stretch>
            <a:fillRect/>
          </a:stretch>
        </p:blipFill>
        <p:spPr bwMode="auto">
          <a:xfrm>
            <a:off x="7239000" y="0"/>
            <a:ext cx="1905000" cy="1905000"/>
          </a:xfrm>
          <a:prstGeom prst="rect">
            <a:avLst/>
          </a:prstGeom>
          <a:noFill/>
        </p:spPr>
      </p:pic>
    </p:spTree>
    <p:extLst>
      <p:ext uri="{BB962C8B-B14F-4D97-AF65-F5344CB8AC3E}">
        <p14:creationId xmlns:p14="http://schemas.microsoft.com/office/powerpoint/2010/main" val="92411070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5C01E-A714-3DD6-2616-0CC2D3F73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BE65A-FCFD-0B64-39CE-2F1D27E20A70}"/>
              </a:ext>
            </a:extLst>
          </p:cNvPr>
          <p:cNvSpPr>
            <a:spLocks noGrp="1"/>
          </p:cNvSpPr>
          <p:nvPr>
            <p:ph type="title"/>
          </p:nvPr>
        </p:nvSpPr>
        <p:spPr>
          <a:xfrm>
            <a:off x="609600" y="914400"/>
            <a:ext cx="8229600" cy="1143000"/>
          </a:xfrm>
        </p:spPr>
        <p:txBody>
          <a:bodyPr>
            <a:normAutofit/>
          </a:bodyPr>
          <a:lstStyle/>
          <a:p>
            <a:r>
              <a:rPr lang="en-US" b="1" dirty="0"/>
              <a:t>Future Directions</a:t>
            </a:r>
          </a:p>
        </p:txBody>
      </p:sp>
      <p:sp>
        <p:nvSpPr>
          <p:cNvPr id="3" name="Content Placeholder 2">
            <a:extLst>
              <a:ext uri="{FF2B5EF4-FFF2-40B4-BE49-F238E27FC236}">
                <a16:creationId xmlns:a16="http://schemas.microsoft.com/office/drawing/2014/main" id="{5983FA0F-9886-3135-670A-3A37A376EA2B}"/>
              </a:ext>
            </a:extLst>
          </p:cNvPr>
          <p:cNvSpPr>
            <a:spLocks noGrp="1"/>
          </p:cNvSpPr>
          <p:nvPr>
            <p:ph idx="1"/>
          </p:nvPr>
        </p:nvSpPr>
        <p:spPr>
          <a:xfrm>
            <a:off x="462172" y="3717032"/>
            <a:ext cx="8229600" cy="1977083"/>
          </a:xfrm>
        </p:spPr>
        <p:txBody>
          <a:bodyPr/>
          <a:lstStyle/>
          <a:p>
            <a:pPr marL="0" indent="0" algn="ctr">
              <a:buNone/>
            </a:pPr>
            <a:r>
              <a:rPr lang="en-US" dirty="0" err="1"/>
              <a:t>Arijit</a:t>
            </a:r>
            <a:r>
              <a:rPr lang="en-US" dirty="0"/>
              <a:t> Khan </a:t>
            </a:r>
          </a:p>
          <a:p>
            <a:pPr>
              <a:buNone/>
            </a:pPr>
            <a:endParaRPr lang="en-US" dirty="0"/>
          </a:p>
        </p:txBody>
      </p:sp>
      <p:sp>
        <p:nvSpPr>
          <p:cNvPr id="4" name="Title 1">
            <a:extLst>
              <a:ext uri="{FF2B5EF4-FFF2-40B4-BE49-F238E27FC236}">
                <a16:creationId xmlns:a16="http://schemas.microsoft.com/office/drawing/2014/main" id="{605A0D0E-443F-938C-A83E-8E0DB7052398}"/>
              </a:ext>
            </a:extLst>
          </p:cNvPr>
          <p:cNvSpPr txBox="1">
            <a:spLocks/>
          </p:cNvSpPr>
          <p:nvPr/>
        </p:nvSpPr>
        <p:spPr>
          <a:xfrm>
            <a:off x="440432" y="23488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p>
        </p:txBody>
      </p:sp>
      <p:sp>
        <p:nvSpPr>
          <p:cNvPr id="5"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126 </a:t>
            </a:r>
          </a:p>
        </p:txBody>
      </p:sp>
      <p:pic>
        <p:nvPicPr>
          <p:cNvPr id="6" name="Picture 2" descr="@GNN-Explainers"/>
          <p:cNvPicPr>
            <a:picLocks noChangeAspect="1" noChangeArrowheads="1"/>
          </p:cNvPicPr>
          <p:nvPr/>
        </p:nvPicPr>
        <p:blipFill>
          <a:blip r:embed="rId2"/>
          <a:srcRect/>
          <a:stretch>
            <a:fillRect/>
          </a:stretch>
        </p:blipFill>
        <p:spPr bwMode="auto">
          <a:xfrm>
            <a:off x="7239000" y="0"/>
            <a:ext cx="1905000" cy="1905000"/>
          </a:xfrm>
          <a:prstGeom prst="rect">
            <a:avLst/>
          </a:prstGeom>
          <a:noFill/>
        </p:spPr>
      </p:pic>
      <p:pic>
        <p:nvPicPr>
          <p:cNvPr id="7" name="Picture 1"/>
          <p:cNvPicPr>
            <a:picLocks noChangeAspect="1" noChangeArrowheads="1"/>
          </p:cNvPicPr>
          <p:nvPr/>
        </p:nvPicPr>
        <p:blipFill>
          <a:blip r:embed="rId3"/>
          <a:srcRect/>
          <a:stretch>
            <a:fillRect/>
          </a:stretch>
        </p:blipFill>
        <p:spPr bwMode="auto">
          <a:xfrm>
            <a:off x="3810000" y="4495800"/>
            <a:ext cx="1608137" cy="1616075"/>
          </a:xfrm>
          <a:prstGeom prst="rect">
            <a:avLst/>
          </a:prstGeom>
          <a:noFill/>
          <a:ln w="9525">
            <a:noFill/>
            <a:miter lim="800000"/>
            <a:headEnd/>
            <a:tailEnd/>
          </a:ln>
          <a:effectLst/>
        </p:spPr>
      </p:pic>
    </p:spTree>
    <p:extLst>
      <p:ext uri="{BB962C8B-B14F-4D97-AF65-F5344CB8AC3E}">
        <p14:creationId xmlns:p14="http://schemas.microsoft.com/office/powerpoint/2010/main" val="12573262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9" name="Shape 89"/>
          <p:cNvSpPr txBox="1"/>
          <p:nvPr/>
        </p:nvSpPr>
        <p:spPr>
          <a:xfrm>
            <a:off x="218893" y="11883"/>
            <a:ext cx="8640000" cy="453647"/>
          </a:xfrm>
          <a:prstGeom prst="rect">
            <a:avLst/>
          </a:prstGeom>
          <a:noFill/>
          <a:ln>
            <a:noFill/>
          </a:ln>
        </p:spPr>
        <p:txBody>
          <a:bodyPr lIns="0" tIns="0" rIns="0" bIns="0" anchor="t" anchorCtr="0">
            <a:noAutofit/>
          </a:bodyPr>
          <a:lstStyle/>
          <a:p>
            <a:pPr marL="311089" indent="-311089">
              <a:lnSpc>
                <a:spcPct val="102000"/>
              </a:lnSpc>
              <a:buClr>
                <a:srgbClr val="FF00FF"/>
              </a:buClr>
              <a:buSzPct val="25000"/>
            </a:pPr>
            <a:r>
              <a:rPr lang="en-US" sz="3266" b="1" dirty="0">
                <a:solidFill>
                  <a:srgbClr val="00B0F0"/>
                </a:solidFill>
                <a:ea typeface="Calibri"/>
                <a:cs typeface="Calibri"/>
                <a:sym typeface="Calibri"/>
              </a:rPr>
              <a:t>Downstream Tasks Beyond Classification  </a:t>
            </a:r>
          </a:p>
        </p:txBody>
      </p:sp>
      <p:sp>
        <p:nvSpPr>
          <p:cNvPr id="11" name="Rectangle 10">
            <a:extLst>
              <a:ext uri="{FF2B5EF4-FFF2-40B4-BE49-F238E27FC236}">
                <a16:creationId xmlns:a16="http://schemas.microsoft.com/office/drawing/2014/main" id="{E51FD9F9-A376-F923-2C12-9FCB54CFBB5C}"/>
              </a:ext>
            </a:extLst>
          </p:cNvPr>
          <p:cNvSpPr/>
          <p:nvPr/>
        </p:nvSpPr>
        <p:spPr>
          <a:xfrm>
            <a:off x="237847" y="487501"/>
            <a:ext cx="5553353" cy="3231654"/>
          </a:xfrm>
          <a:prstGeom prst="rect">
            <a:avLst/>
          </a:prstGeom>
        </p:spPr>
        <p:txBody>
          <a:bodyPr wrap="square">
            <a:spAutoFit/>
          </a:bodyPr>
          <a:lstStyle/>
          <a:p>
            <a:pPr>
              <a:buFont typeface="Arial" pitchFamily="34" charset="0"/>
              <a:buChar char="•"/>
            </a:pPr>
            <a:r>
              <a:rPr lang="en-US" sz="2000" dirty="0"/>
              <a:t> Benchmarking </a:t>
            </a:r>
            <a:r>
              <a:rPr lang="en-SG" sz="2000" dirty="0"/>
              <a:t>interplay of GNN models, graph data, explainability methods, evaluation metrics, and downstream tasks. </a:t>
            </a:r>
          </a:p>
          <a:p>
            <a:pPr>
              <a:buFont typeface="Arial" pitchFamily="34" charset="0"/>
              <a:buChar char="•"/>
            </a:pPr>
            <a:endParaRPr lang="en-SG" sz="400" dirty="0"/>
          </a:p>
          <a:p>
            <a:pPr>
              <a:buFont typeface="Arial" pitchFamily="34" charset="0"/>
              <a:buChar char="•"/>
            </a:pPr>
            <a:r>
              <a:rPr lang="en-SG" sz="2000" dirty="0"/>
              <a:t> Downstream tasks beyond graphs and nodes classification.</a:t>
            </a:r>
          </a:p>
          <a:p>
            <a:r>
              <a:rPr lang="en-SG" sz="2000" dirty="0"/>
              <a:t>     - Link prediction/ recommendation</a:t>
            </a:r>
          </a:p>
          <a:p>
            <a:r>
              <a:rPr lang="en-SG" sz="2000" dirty="0"/>
              <a:t>     - Question answering</a:t>
            </a:r>
          </a:p>
          <a:p>
            <a:r>
              <a:rPr lang="en-SG" sz="2000" dirty="0"/>
              <a:t>     - Network alignment</a:t>
            </a:r>
          </a:p>
          <a:p>
            <a:r>
              <a:rPr lang="en-SG" sz="2000" dirty="0"/>
              <a:t>     - Task-agonistic GNN explanation</a:t>
            </a:r>
          </a:p>
          <a:p>
            <a:r>
              <a:rPr lang="en-SG" sz="2000" dirty="0"/>
              <a:t> </a:t>
            </a:r>
          </a:p>
        </p:txBody>
      </p:sp>
      <p:sp>
        <p:nvSpPr>
          <p:cNvPr id="13" name="Google Shape;202;p16">
            <a:extLst>
              <a:ext uri="{FF2B5EF4-FFF2-40B4-BE49-F238E27FC236}">
                <a16:creationId xmlns:a16="http://schemas.microsoft.com/office/drawing/2014/main" id="{BA90901B-CDF9-B824-8132-9B85A01C2899}"/>
              </a:ext>
            </a:extLst>
          </p:cNvPr>
          <p:cNvSpPr>
            <a:spLocks noChangeAspect="1"/>
          </p:cNvSpPr>
          <p:nvPr/>
        </p:nvSpPr>
        <p:spPr>
          <a:xfrm>
            <a:off x="6948990" y="4058636"/>
            <a:ext cx="1756055" cy="731520"/>
          </a:xfrm>
          <a:prstGeom prst="roundRect">
            <a:avLst>
              <a:gd name="adj" fmla="val 16667"/>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latin typeface="Times New Roman"/>
                <a:ea typeface="Times New Roman"/>
                <a:cs typeface="Times New Roman"/>
                <a:sym typeface="Times New Roman"/>
              </a:rPr>
              <a:t>GNN Explainability Methods</a:t>
            </a:r>
            <a:endParaRPr sz="1400" dirty="0">
              <a:latin typeface="Times New Roman"/>
              <a:ea typeface="Times New Roman"/>
              <a:cs typeface="Times New Roman"/>
              <a:sym typeface="Times New Roman"/>
            </a:endParaRPr>
          </a:p>
        </p:txBody>
      </p:sp>
      <p:sp>
        <p:nvSpPr>
          <p:cNvPr id="14" name="Google Shape;203;p16">
            <a:extLst>
              <a:ext uri="{FF2B5EF4-FFF2-40B4-BE49-F238E27FC236}">
                <a16:creationId xmlns:a16="http://schemas.microsoft.com/office/drawing/2014/main" id="{0A690287-F319-75CD-DF4D-122CD60B12EE}"/>
              </a:ext>
            </a:extLst>
          </p:cNvPr>
          <p:cNvSpPr>
            <a:spLocks noChangeAspect="1"/>
          </p:cNvSpPr>
          <p:nvPr/>
        </p:nvSpPr>
        <p:spPr>
          <a:xfrm>
            <a:off x="6948990" y="1498685"/>
            <a:ext cx="1756055" cy="731520"/>
          </a:xfrm>
          <a:prstGeom prst="roundRect">
            <a:avLst>
              <a:gd name="adj" fmla="val 16667"/>
            </a:avLst>
          </a:prstGeom>
          <a:solidFill>
            <a:srgbClr val="B7B7B7"/>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latin typeface="Times New Roman"/>
                <a:ea typeface="Times New Roman"/>
                <a:cs typeface="Times New Roman"/>
                <a:sym typeface="Times New Roman"/>
              </a:rPr>
              <a:t>Graph Data</a:t>
            </a:r>
            <a:endParaRPr sz="1400" dirty="0">
              <a:latin typeface="Times New Roman"/>
              <a:ea typeface="Times New Roman"/>
              <a:cs typeface="Times New Roman"/>
              <a:sym typeface="Times New Roman"/>
            </a:endParaRPr>
          </a:p>
        </p:txBody>
      </p:sp>
      <p:sp>
        <p:nvSpPr>
          <p:cNvPr id="15" name="Google Shape;204;p16">
            <a:extLst>
              <a:ext uri="{FF2B5EF4-FFF2-40B4-BE49-F238E27FC236}">
                <a16:creationId xmlns:a16="http://schemas.microsoft.com/office/drawing/2014/main" id="{C4BADB68-700C-541E-B198-448F4900010F}"/>
              </a:ext>
            </a:extLst>
          </p:cNvPr>
          <p:cNvSpPr>
            <a:spLocks noChangeAspect="1"/>
          </p:cNvSpPr>
          <p:nvPr/>
        </p:nvSpPr>
        <p:spPr>
          <a:xfrm>
            <a:off x="6948990" y="4911951"/>
            <a:ext cx="1756055" cy="731520"/>
          </a:xfrm>
          <a:prstGeom prst="roundRect">
            <a:avLst>
              <a:gd name="adj" fmla="val 16667"/>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latin typeface="Times New Roman"/>
                <a:ea typeface="Times New Roman"/>
                <a:cs typeface="Times New Roman"/>
                <a:sym typeface="Times New Roman"/>
              </a:rPr>
              <a:t>Evaluation of GNN Explainability Methods</a:t>
            </a:r>
            <a:endParaRPr sz="1400" dirty="0">
              <a:latin typeface="Times New Roman"/>
              <a:ea typeface="Times New Roman"/>
              <a:cs typeface="Times New Roman"/>
              <a:sym typeface="Times New Roman"/>
            </a:endParaRPr>
          </a:p>
        </p:txBody>
      </p:sp>
      <p:sp>
        <p:nvSpPr>
          <p:cNvPr id="16" name="Google Shape;205;p16">
            <a:extLst>
              <a:ext uri="{FF2B5EF4-FFF2-40B4-BE49-F238E27FC236}">
                <a16:creationId xmlns:a16="http://schemas.microsoft.com/office/drawing/2014/main" id="{B54D9E4C-3280-994F-0FF6-B5846DE0CED4}"/>
              </a:ext>
            </a:extLst>
          </p:cNvPr>
          <p:cNvSpPr>
            <a:spLocks noChangeAspect="1"/>
          </p:cNvSpPr>
          <p:nvPr/>
        </p:nvSpPr>
        <p:spPr>
          <a:xfrm>
            <a:off x="6948990" y="2352002"/>
            <a:ext cx="1756055" cy="731520"/>
          </a:xfrm>
          <a:prstGeom prst="roundRect">
            <a:avLst>
              <a:gd name="adj" fmla="val 16667"/>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latin typeface="Times New Roman"/>
                <a:ea typeface="Times New Roman"/>
                <a:cs typeface="Times New Roman"/>
                <a:sym typeface="Times New Roman"/>
              </a:rPr>
              <a:t>GNN Models</a:t>
            </a:r>
            <a:endParaRPr sz="1400">
              <a:latin typeface="Times New Roman"/>
              <a:ea typeface="Times New Roman"/>
              <a:cs typeface="Times New Roman"/>
              <a:sym typeface="Times New Roman"/>
            </a:endParaRPr>
          </a:p>
        </p:txBody>
      </p:sp>
      <p:sp>
        <p:nvSpPr>
          <p:cNvPr id="17" name="Google Shape;206;p16">
            <a:extLst>
              <a:ext uri="{FF2B5EF4-FFF2-40B4-BE49-F238E27FC236}">
                <a16:creationId xmlns:a16="http://schemas.microsoft.com/office/drawing/2014/main" id="{A4918A1F-64FC-E631-DB2D-EF172E91618F}"/>
              </a:ext>
            </a:extLst>
          </p:cNvPr>
          <p:cNvSpPr>
            <a:spLocks noChangeAspect="1"/>
          </p:cNvSpPr>
          <p:nvPr/>
        </p:nvSpPr>
        <p:spPr>
          <a:xfrm>
            <a:off x="6948990" y="645368"/>
            <a:ext cx="1756055" cy="731520"/>
          </a:xfrm>
          <a:prstGeom prst="roundRect">
            <a:avLst>
              <a:gd name="adj" fmla="val 16667"/>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latin typeface="Times New Roman"/>
                <a:ea typeface="Times New Roman"/>
                <a:cs typeface="Times New Roman"/>
                <a:sym typeface="Times New Roman"/>
              </a:rPr>
              <a:t>Downstream Task</a:t>
            </a:r>
            <a:endParaRPr sz="1400" dirty="0">
              <a:latin typeface="Times New Roman"/>
              <a:ea typeface="Times New Roman"/>
              <a:cs typeface="Times New Roman"/>
              <a:sym typeface="Times New Roman"/>
            </a:endParaRPr>
          </a:p>
        </p:txBody>
      </p:sp>
      <p:sp>
        <p:nvSpPr>
          <p:cNvPr id="18" name="Google Shape;207;p16">
            <a:extLst>
              <a:ext uri="{FF2B5EF4-FFF2-40B4-BE49-F238E27FC236}">
                <a16:creationId xmlns:a16="http://schemas.microsoft.com/office/drawing/2014/main" id="{95095FA8-5693-13F8-050E-1AD0305208FA}"/>
              </a:ext>
            </a:extLst>
          </p:cNvPr>
          <p:cNvSpPr>
            <a:spLocks noChangeAspect="1"/>
          </p:cNvSpPr>
          <p:nvPr/>
        </p:nvSpPr>
        <p:spPr>
          <a:xfrm>
            <a:off x="6948990" y="3205319"/>
            <a:ext cx="1756055" cy="731520"/>
          </a:xfrm>
          <a:prstGeom prst="roundRect">
            <a:avLst>
              <a:gd name="adj" fmla="val 16667"/>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latin typeface="Times New Roman"/>
                <a:ea typeface="Times New Roman"/>
                <a:cs typeface="Times New Roman"/>
                <a:sym typeface="Times New Roman"/>
              </a:rPr>
              <a:t>Evaluation of GNN Performance</a:t>
            </a:r>
            <a:endParaRPr sz="1400" dirty="0">
              <a:latin typeface="Times New Roman"/>
              <a:ea typeface="Times New Roman"/>
              <a:cs typeface="Times New Roman"/>
              <a:sym typeface="Times New Roman"/>
            </a:endParaRPr>
          </a:p>
        </p:txBody>
      </p:sp>
      <p:sp>
        <p:nvSpPr>
          <p:cNvPr id="19" name="Google Shape;209;p16">
            <a:extLst>
              <a:ext uri="{FF2B5EF4-FFF2-40B4-BE49-F238E27FC236}">
                <a16:creationId xmlns:a16="http://schemas.microsoft.com/office/drawing/2014/main" id="{7C737898-D894-B3CC-1762-4F66EFA3D1D2}"/>
              </a:ext>
            </a:extLst>
          </p:cNvPr>
          <p:cNvSpPr>
            <a:spLocks noChangeAspect="1"/>
          </p:cNvSpPr>
          <p:nvPr/>
        </p:nvSpPr>
        <p:spPr>
          <a:xfrm>
            <a:off x="6338979" y="1241415"/>
            <a:ext cx="535019" cy="532290"/>
          </a:xfrm>
          <a:prstGeom prst="curvedRigh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0;p16">
            <a:extLst>
              <a:ext uri="{FF2B5EF4-FFF2-40B4-BE49-F238E27FC236}">
                <a16:creationId xmlns:a16="http://schemas.microsoft.com/office/drawing/2014/main" id="{135DE733-53A8-C596-138D-1C48CA22ADBB}"/>
              </a:ext>
            </a:extLst>
          </p:cNvPr>
          <p:cNvSpPr>
            <a:spLocks noChangeAspect="1"/>
          </p:cNvSpPr>
          <p:nvPr/>
        </p:nvSpPr>
        <p:spPr>
          <a:xfrm>
            <a:off x="6343514" y="2092337"/>
            <a:ext cx="535019" cy="532290"/>
          </a:xfrm>
          <a:prstGeom prst="curvedRigh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1;p16">
            <a:extLst>
              <a:ext uri="{FF2B5EF4-FFF2-40B4-BE49-F238E27FC236}">
                <a16:creationId xmlns:a16="http://schemas.microsoft.com/office/drawing/2014/main" id="{DF2ABF4D-0EAA-724E-CAF4-1554263C36AF}"/>
              </a:ext>
            </a:extLst>
          </p:cNvPr>
          <p:cNvSpPr>
            <a:spLocks noChangeAspect="1"/>
          </p:cNvSpPr>
          <p:nvPr/>
        </p:nvSpPr>
        <p:spPr>
          <a:xfrm>
            <a:off x="6338979" y="2943259"/>
            <a:ext cx="535019" cy="532290"/>
          </a:xfrm>
          <a:prstGeom prst="curvedRigh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2;p16">
            <a:extLst>
              <a:ext uri="{FF2B5EF4-FFF2-40B4-BE49-F238E27FC236}">
                <a16:creationId xmlns:a16="http://schemas.microsoft.com/office/drawing/2014/main" id="{B4682DED-8A04-9992-7915-455AEB5F133D}"/>
              </a:ext>
            </a:extLst>
          </p:cNvPr>
          <p:cNvSpPr>
            <a:spLocks noChangeAspect="1"/>
          </p:cNvSpPr>
          <p:nvPr/>
        </p:nvSpPr>
        <p:spPr>
          <a:xfrm>
            <a:off x="6338979" y="3794181"/>
            <a:ext cx="535019" cy="532290"/>
          </a:xfrm>
          <a:prstGeom prst="curvedRigh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3;p16">
            <a:extLst>
              <a:ext uri="{FF2B5EF4-FFF2-40B4-BE49-F238E27FC236}">
                <a16:creationId xmlns:a16="http://schemas.microsoft.com/office/drawing/2014/main" id="{79425271-5A26-4C80-3064-3E01FB8AD8E4}"/>
              </a:ext>
            </a:extLst>
          </p:cNvPr>
          <p:cNvSpPr>
            <a:spLocks noChangeAspect="1"/>
          </p:cNvSpPr>
          <p:nvPr/>
        </p:nvSpPr>
        <p:spPr>
          <a:xfrm>
            <a:off x="6326945" y="4645102"/>
            <a:ext cx="535019" cy="532290"/>
          </a:xfrm>
          <a:prstGeom prst="curvedRigh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4;p16">
            <a:extLst>
              <a:ext uri="{FF2B5EF4-FFF2-40B4-BE49-F238E27FC236}">
                <a16:creationId xmlns:a16="http://schemas.microsoft.com/office/drawing/2014/main" id="{4D3EE01E-A826-D507-2AF4-339E6EAAF00A}"/>
              </a:ext>
            </a:extLst>
          </p:cNvPr>
          <p:cNvSpPr/>
          <p:nvPr/>
        </p:nvSpPr>
        <p:spPr>
          <a:xfrm>
            <a:off x="6172200" y="566249"/>
            <a:ext cx="2823345" cy="5148751"/>
          </a:xfrm>
          <a:prstGeom prst="flowChartAlternateProcess">
            <a:avLst/>
          </a:prstGeom>
          <a:noFill/>
          <a:ln w="28575" cap="flat" cmpd="sng">
            <a:solidFill>
              <a:srgbClr val="CC0000"/>
            </a:solidFill>
            <a:prstDash val="dash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127 </a:t>
            </a:r>
          </a:p>
        </p:txBody>
      </p:sp>
      <p:pic>
        <p:nvPicPr>
          <p:cNvPr id="14338" name="Picture 2"/>
          <p:cNvPicPr>
            <a:picLocks noChangeAspect="1" noChangeArrowheads="1"/>
          </p:cNvPicPr>
          <p:nvPr/>
        </p:nvPicPr>
        <p:blipFill>
          <a:blip r:embed="rId3"/>
          <a:srcRect/>
          <a:stretch>
            <a:fillRect/>
          </a:stretch>
        </p:blipFill>
        <p:spPr bwMode="auto">
          <a:xfrm>
            <a:off x="152400" y="3429000"/>
            <a:ext cx="4710113" cy="2789237"/>
          </a:xfrm>
          <a:prstGeom prst="rect">
            <a:avLst/>
          </a:prstGeom>
          <a:noFill/>
          <a:ln w="9525">
            <a:noFill/>
            <a:miter lim="800000"/>
            <a:headEnd/>
            <a:tailEnd/>
          </a:ln>
          <a:effectLst/>
        </p:spPr>
      </p:pic>
      <p:sp>
        <p:nvSpPr>
          <p:cNvPr id="26" name="Rectangle 25"/>
          <p:cNvSpPr/>
          <p:nvPr/>
        </p:nvSpPr>
        <p:spPr>
          <a:xfrm>
            <a:off x="228600" y="6211669"/>
            <a:ext cx="4572000" cy="646331"/>
          </a:xfrm>
          <a:prstGeom prst="rect">
            <a:avLst/>
          </a:prstGeom>
        </p:spPr>
        <p:txBody>
          <a:bodyPr>
            <a:spAutoFit/>
          </a:bodyPr>
          <a:lstStyle/>
          <a:p>
            <a:r>
              <a:rPr lang="en-US" b="1" dirty="0"/>
              <a:t>The </a:t>
            </a:r>
            <a:r>
              <a:rPr lang="en-US" b="1" dirty="0" err="1"/>
              <a:t>NAEx</a:t>
            </a:r>
            <a:r>
              <a:rPr lang="en-US" b="1" dirty="0"/>
              <a:t> framework for Network Alignment Explanation</a:t>
            </a:r>
          </a:p>
        </p:txBody>
      </p:sp>
      <p:sp>
        <p:nvSpPr>
          <p:cNvPr id="27" name="Rectangle 26"/>
          <p:cNvSpPr/>
          <p:nvPr/>
        </p:nvSpPr>
        <p:spPr>
          <a:xfrm>
            <a:off x="5029200" y="5867400"/>
            <a:ext cx="4114800" cy="424732"/>
          </a:xfrm>
          <a:prstGeom prst="rect">
            <a:avLst/>
          </a:prstGeom>
        </p:spPr>
        <p:txBody>
          <a:bodyPr wrap="square">
            <a:spAutoFit/>
          </a:bodyPr>
          <a:lstStyle/>
          <a:p>
            <a:pPr lvl="0" algn="ctr">
              <a:lnSpc>
                <a:spcPct val="120000"/>
              </a:lnSpc>
              <a:buClr>
                <a:schemeClr val="dk1"/>
              </a:buClr>
              <a:buSzPts val="1800"/>
            </a:pPr>
            <a:r>
              <a:rPr lang="en-US" dirty="0"/>
              <a:t>Paper: </a:t>
            </a:r>
            <a:r>
              <a:rPr lang="en-US" dirty="0">
                <a:hlinkClick r:id="rId4"/>
              </a:rPr>
              <a:t>https://arxiv.org/abs/2508.04731</a:t>
            </a:r>
            <a:r>
              <a:rPr lang="en-US" dirty="0"/>
              <a:t>  </a:t>
            </a:r>
          </a:p>
        </p:txBody>
      </p:sp>
      <p:sp>
        <p:nvSpPr>
          <p:cNvPr id="28" name="Rectangle 27"/>
          <p:cNvSpPr/>
          <p:nvPr/>
        </p:nvSpPr>
        <p:spPr>
          <a:xfrm>
            <a:off x="4800600" y="6248400"/>
            <a:ext cx="4191000" cy="430887"/>
          </a:xfrm>
          <a:prstGeom prst="rect">
            <a:avLst/>
          </a:prstGeom>
        </p:spPr>
        <p:txBody>
          <a:bodyPr wrap="square">
            <a:spAutoFit/>
          </a:bodyPr>
          <a:lstStyle/>
          <a:p>
            <a:r>
              <a:rPr lang="en-US" sz="1100" dirty="0" err="1"/>
              <a:t>NAEx</a:t>
            </a:r>
            <a:r>
              <a:rPr lang="en-US" sz="1100" dirty="0"/>
              <a:t>: A Plug-and-Play Framework for Explaining Network Alignment. </a:t>
            </a:r>
            <a:r>
              <a:rPr lang="en-US" sz="1100" dirty="0" err="1"/>
              <a:t>Shruti</a:t>
            </a:r>
            <a:r>
              <a:rPr lang="en-US" sz="1100" dirty="0"/>
              <a:t> </a:t>
            </a:r>
            <a:r>
              <a:rPr lang="en-US" sz="1100" dirty="0" err="1"/>
              <a:t>Saxena</a:t>
            </a:r>
            <a:r>
              <a:rPr lang="en-US" sz="1100" dirty="0"/>
              <a:t>, </a:t>
            </a:r>
            <a:r>
              <a:rPr lang="en-US" sz="1100" dirty="0" err="1"/>
              <a:t>Arijit</a:t>
            </a:r>
            <a:r>
              <a:rPr lang="en-US" sz="1100" dirty="0"/>
              <a:t> Khan, </a:t>
            </a:r>
            <a:r>
              <a:rPr lang="en-US" sz="1100" dirty="0" err="1"/>
              <a:t>Joydeep</a:t>
            </a:r>
            <a:r>
              <a:rPr lang="en-US" sz="1100" dirty="0"/>
              <a:t> Chandra</a:t>
            </a:r>
          </a:p>
        </p:txBody>
      </p:sp>
    </p:spTree>
    <p:extLst>
      <p:ext uri="{BB962C8B-B14F-4D97-AF65-F5344CB8AC3E}">
        <p14:creationId xmlns:p14="http://schemas.microsoft.com/office/powerpoint/2010/main" val="336838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9" name="Shape 89"/>
          <p:cNvSpPr txBox="1"/>
          <p:nvPr/>
        </p:nvSpPr>
        <p:spPr>
          <a:xfrm>
            <a:off x="218893" y="11883"/>
            <a:ext cx="8640000" cy="453647"/>
          </a:xfrm>
          <a:prstGeom prst="rect">
            <a:avLst/>
          </a:prstGeom>
          <a:noFill/>
          <a:ln>
            <a:noFill/>
          </a:ln>
        </p:spPr>
        <p:txBody>
          <a:bodyPr lIns="0" tIns="0" rIns="0" bIns="0" anchor="t" anchorCtr="0">
            <a:noAutofit/>
          </a:bodyPr>
          <a:lstStyle/>
          <a:p>
            <a:pPr marL="311089" indent="-311089">
              <a:lnSpc>
                <a:spcPct val="102000"/>
              </a:lnSpc>
              <a:buClr>
                <a:srgbClr val="FF00FF"/>
              </a:buClr>
              <a:buSzPct val="25000"/>
            </a:pPr>
            <a:r>
              <a:rPr lang="en-US" sz="3266" b="1" dirty="0">
                <a:solidFill>
                  <a:srgbClr val="00B0F0"/>
                </a:solidFill>
                <a:ea typeface="Calibri"/>
                <a:cs typeface="Calibri"/>
                <a:sym typeface="Calibri"/>
              </a:rPr>
              <a:t>Qualitative Evaluation of GNN Explanation</a:t>
            </a:r>
          </a:p>
        </p:txBody>
      </p:sp>
      <p:sp>
        <p:nvSpPr>
          <p:cNvPr id="11" name="Rectangle 10">
            <a:extLst>
              <a:ext uri="{FF2B5EF4-FFF2-40B4-BE49-F238E27FC236}">
                <a16:creationId xmlns:a16="http://schemas.microsoft.com/office/drawing/2014/main" id="{E51FD9F9-A376-F923-2C12-9FCB54CFBB5C}"/>
              </a:ext>
            </a:extLst>
          </p:cNvPr>
          <p:cNvSpPr/>
          <p:nvPr/>
        </p:nvSpPr>
        <p:spPr>
          <a:xfrm>
            <a:off x="237847" y="640407"/>
            <a:ext cx="8525153" cy="2554545"/>
          </a:xfrm>
          <a:prstGeom prst="rect">
            <a:avLst/>
          </a:prstGeom>
        </p:spPr>
        <p:txBody>
          <a:bodyPr wrap="square">
            <a:spAutoFit/>
          </a:bodyPr>
          <a:lstStyle/>
          <a:p>
            <a:pPr>
              <a:buFont typeface="Arial" pitchFamily="34" charset="0"/>
              <a:buChar char="•"/>
            </a:pPr>
            <a:r>
              <a:rPr lang="en-US" sz="2000" dirty="0"/>
              <a:t> </a:t>
            </a:r>
            <a:r>
              <a:rPr lang="en-SG" sz="2000" dirty="0"/>
              <a:t>Qualitative evaluation of GNN interpretation – usability, interactive-ness, querying with domain knowledge, trustworthiness, deployment, visualization and HCI tools.</a:t>
            </a:r>
          </a:p>
          <a:p>
            <a:pPr>
              <a:buFont typeface="Arial" pitchFamily="34" charset="0"/>
              <a:buChar char="•"/>
            </a:pPr>
            <a:endParaRPr lang="en-SG" sz="2000" dirty="0"/>
          </a:p>
          <a:p>
            <a:pPr>
              <a:buFont typeface="Arial" pitchFamily="34" charset="0"/>
              <a:buChar char="•"/>
            </a:pPr>
            <a:r>
              <a:rPr lang="en-SG" sz="2000" dirty="0"/>
              <a:t> Obtain real-world ground truth.</a:t>
            </a:r>
          </a:p>
          <a:p>
            <a:pPr>
              <a:buFont typeface="Arial" pitchFamily="34" charset="0"/>
              <a:buChar char="•"/>
            </a:pPr>
            <a:endParaRPr lang="en-SG" sz="2000" dirty="0"/>
          </a:p>
          <a:p>
            <a:r>
              <a:rPr lang="en-US" sz="2000" dirty="0"/>
              <a:t> </a:t>
            </a:r>
            <a:r>
              <a:rPr lang="en-SG" sz="2000" dirty="0"/>
              <a:t> </a:t>
            </a:r>
          </a:p>
          <a:p>
            <a:r>
              <a:rPr lang="en-SG" sz="2000" dirty="0"/>
              <a:t> </a:t>
            </a:r>
          </a:p>
        </p:txBody>
      </p:sp>
      <p:sp>
        <p:nvSpPr>
          <p:cNvPr id="4" name="Rectangle 3"/>
          <p:cNvSpPr/>
          <p:nvPr/>
        </p:nvSpPr>
        <p:spPr>
          <a:xfrm>
            <a:off x="0" y="6427113"/>
            <a:ext cx="5943600" cy="430887"/>
          </a:xfrm>
          <a:prstGeom prst="rect">
            <a:avLst/>
          </a:prstGeom>
        </p:spPr>
        <p:txBody>
          <a:bodyPr wrap="square">
            <a:spAutoFit/>
          </a:bodyPr>
          <a:lstStyle/>
          <a:p>
            <a:r>
              <a:rPr lang="en-US" sz="1100" dirty="0"/>
              <a:t>Pantea </a:t>
            </a:r>
            <a:r>
              <a:rPr lang="en-US" sz="1100" dirty="0" err="1"/>
              <a:t>Habibi</a:t>
            </a:r>
            <a:r>
              <a:rPr lang="en-US" sz="1100" dirty="0"/>
              <a:t>, Peyman Baghershahi, </a:t>
            </a:r>
            <a:r>
              <a:rPr lang="en-US" sz="1100" dirty="0" err="1"/>
              <a:t>Sourav</a:t>
            </a:r>
            <a:r>
              <a:rPr lang="en-US" sz="1100" dirty="0"/>
              <a:t> </a:t>
            </a:r>
            <a:r>
              <a:rPr lang="en-US" sz="1100" dirty="0" err="1"/>
              <a:t>Medya</a:t>
            </a:r>
            <a:r>
              <a:rPr lang="en-US" sz="1100" dirty="0"/>
              <a:t>, Debaleena </a:t>
            </a:r>
            <a:r>
              <a:rPr lang="en-US" sz="1100" dirty="0" err="1"/>
              <a:t>Chattopadhyay</a:t>
            </a:r>
            <a:r>
              <a:rPr lang="en-US" sz="1100" dirty="0"/>
              <a:t>:</a:t>
            </a:r>
            <a:br>
              <a:rPr lang="en-US" sz="1100" dirty="0"/>
            </a:br>
            <a:r>
              <a:rPr lang="en-US" sz="1100" dirty="0"/>
              <a:t>Design Requirements for Human-Centered Graph Neural Network Explanations.</a:t>
            </a:r>
          </a:p>
        </p:txBody>
      </p:sp>
      <p:sp>
        <p:nvSpPr>
          <p:cNvPr id="5"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128 </a:t>
            </a:r>
          </a:p>
        </p:txBody>
      </p:sp>
      <p:sp>
        <p:nvSpPr>
          <p:cNvPr id="6" name="Rectangle 5"/>
          <p:cNvSpPr/>
          <p:nvPr/>
        </p:nvSpPr>
        <p:spPr>
          <a:xfrm>
            <a:off x="4800600" y="6052268"/>
            <a:ext cx="4114800" cy="424732"/>
          </a:xfrm>
          <a:prstGeom prst="rect">
            <a:avLst/>
          </a:prstGeom>
        </p:spPr>
        <p:txBody>
          <a:bodyPr wrap="square">
            <a:spAutoFit/>
          </a:bodyPr>
          <a:lstStyle/>
          <a:p>
            <a:pPr lvl="0" algn="ctr">
              <a:lnSpc>
                <a:spcPct val="120000"/>
              </a:lnSpc>
              <a:buClr>
                <a:schemeClr val="dk1"/>
              </a:buClr>
              <a:buSzPts val="1800"/>
            </a:pPr>
            <a:r>
              <a:rPr lang="en-US" dirty="0"/>
              <a:t>Paper: </a:t>
            </a:r>
            <a:r>
              <a:rPr lang="en-US" dirty="0">
                <a:hlinkClick r:id="rId3"/>
              </a:rPr>
              <a:t>https://arxiv.org/abs/2405.06917</a:t>
            </a:r>
            <a:r>
              <a:rPr lang="en-US" dirty="0"/>
              <a:t>   </a:t>
            </a:r>
          </a:p>
        </p:txBody>
      </p:sp>
      <p:pic>
        <p:nvPicPr>
          <p:cNvPr id="15362" name="Picture 2"/>
          <p:cNvPicPr>
            <a:picLocks noChangeAspect="1" noChangeArrowheads="1"/>
          </p:cNvPicPr>
          <p:nvPr/>
        </p:nvPicPr>
        <p:blipFill>
          <a:blip r:embed="rId4"/>
          <a:srcRect/>
          <a:stretch>
            <a:fillRect/>
          </a:stretch>
        </p:blipFill>
        <p:spPr bwMode="auto">
          <a:xfrm>
            <a:off x="685800" y="2438400"/>
            <a:ext cx="6774441" cy="1916112"/>
          </a:xfrm>
          <a:prstGeom prst="rect">
            <a:avLst/>
          </a:prstGeom>
          <a:noFill/>
          <a:ln w="9525">
            <a:noFill/>
            <a:miter lim="800000"/>
            <a:headEnd/>
            <a:tailEnd/>
          </a:ln>
          <a:effectLst/>
        </p:spPr>
      </p:pic>
      <p:sp>
        <p:nvSpPr>
          <p:cNvPr id="8" name="Rectangle 7"/>
          <p:cNvSpPr/>
          <p:nvPr/>
        </p:nvSpPr>
        <p:spPr>
          <a:xfrm>
            <a:off x="304800" y="4419600"/>
            <a:ext cx="8534400" cy="1200329"/>
          </a:xfrm>
          <a:prstGeom prst="rect">
            <a:avLst/>
          </a:prstGeom>
        </p:spPr>
        <p:txBody>
          <a:bodyPr wrap="square">
            <a:spAutoFit/>
          </a:bodyPr>
          <a:lstStyle/>
          <a:p>
            <a:r>
              <a:rPr lang="en-US" dirty="0"/>
              <a:t>A human-centered approach toward offering GNN explanations must include human-intelligible visualizations, a user interface facilitating human interactions with visualized explanations, and finally allow human input during or immediately following such evaluation to refine either the GNN model, explainer, or both.</a:t>
            </a:r>
          </a:p>
        </p:txBody>
      </p:sp>
    </p:spTree>
    <p:extLst>
      <p:ext uri="{BB962C8B-B14F-4D97-AF65-F5344CB8AC3E}">
        <p14:creationId xmlns:p14="http://schemas.microsoft.com/office/powerpoint/2010/main" val="336838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5C01E-A714-3DD6-2616-0CC2D3F73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BE65A-FCFD-0B64-39CE-2F1D27E20A70}"/>
              </a:ext>
            </a:extLst>
          </p:cNvPr>
          <p:cNvSpPr>
            <a:spLocks noGrp="1"/>
          </p:cNvSpPr>
          <p:nvPr>
            <p:ph type="title"/>
          </p:nvPr>
        </p:nvSpPr>
        <p:spPr>
          <a:xfrm>
            <a:off x="1295401" y="1828800"/>
            <a:ext cx="7543800" cy="1143000"/>
          </a:xfrm>
        </p:spPr>
        <p:txBody>
          <a:bodyPr>
            <a:normAutofit/>
          </a:bodyPr>
          <a:lstStyle/>
          <a:p>
            <a:r>
              <a:rPr lang="en-US" b="1" dirty="0"/>
              <a:t>GNN Explainers Categorization</a:t>
            </a:r>
          </a:p>
        </p:txBody>
      </p:sp>
      <p:sp>
        <p:nvSpPr>
          <p:cNvPr id="5" name="Title 1">
            <a:extLst>
              <a:ext uri="{FF2B5EF4-FFF2-40B4-BE49-F238E27FC236}">
                <a16:creationId xmlns:a16="http://schemas.microsoft.com/office/drawing/2014/main" id="{220BE65A-FCFD-0B64-39CE-2F1D27E20A70}"/>
              </a:ext>
            </a:extLst>
          </p:cNvPr>
          <p:cNvSpPr txBox="1">
            <a:spLocks/>
          </p:cNvSpPr>
          <p:nvPr/>
        </p:nvSpPr>
        <p:spPr>
          <a:xfrm>
            <a:off x="1799529" y="2895600"/>
            <a:ext cx="5591871"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err="1">
                <a:latin typeface="+mj-lt"/>
                <a:ea typeface="+mj-ea"/>
                <a:cs typeface="+mj-cs"/>
              </a:rPr>
              <a:t>Arijit</a:t>
            </a:r>
            <a:r>
              <a:rPr lang="en-US" sz="4400" dirty="0">
                <a:latin typeface="+mj-lt"/>
                <a:ea typeface="+mj-ea"/>
                <a:cs typeface="+mj-cs"/>
              </a:rPr>
              <a:t> Khan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13 </a:t>
            </a:r>
          </a:p>
        </p:txBody>
      </p:sp>
      <p:pic>
        <p:nvPicPr>
          <p:cNvPr id="7" name="Picture 2" descr="@GNN-Explainers"/>
          <p:cNvPicPr>
            <a:picLocks noChangeAspect="1" noChangeArrowheads="1"/>
          </p:cNvPicPr>
          <p:nvPr/>
        </p:nvPicPr>
        <p:blipFill>
          <a:blip r:embed="rId2"/>
          <a:srcRect/>
          <a:stretch>
            <a:fillRect/>
          </a:stretch>
        </p:blipFill>
        <p:spPr bwMode="auto">
          <a:xfrm>
            <a:off x="7239000" y="0"/>
            <a:ext cx="1905000" cy="1905000"/>
          </a:xfrm>
          <a:prstGeom prst="rect">
            <a:avLst/>
          </a:prstGeom>
          <a:noFill/>
        </p:spPr>
      </p:pic>
      <p:pic>
        <p:nvPicPr>
          <p:cNvPr id="8" name="Picture 1"/>
          <p:cNvPicPr>
            <a:picLocks noChangeAspect="1" noChangeArrowheads="1"/>
          </p:cNvPicPr>
          <p:nvPr/>
        </p:nvPicPr>
        <p:blipFill>
          <a:blip r:embed="rId3"/>
          <a:srcRect/>
          <a:stretch>
            <a:fillRect/>
          </a:stretch>
        </p:blipFill>
        <p:spPr bwMode="auto">
          <a:xfrm>
            <a:off x="3810000" y="3886200"/>
            <a:ext cx="1608137" cy="1616075"/>
          </a:xfrm>
          <a:prstGeom prst="rect">
            <a:avLst/>
          </a:prstGeom>
          <a:noFill/>
          <a:ln w="9525">
            <a:noFill/>
            <a:miter lim="800000"/>
            <a:headEnd/>
            <a:tailEnd/>
          </a:ln>
          <a:effectLst/>
        </p:spPr>
      </p:pic>
      <p:sp>
        <p:nvSpPr>
          <p:cNvPr id="9" name="Rectangle 8"/>
          <p:cNvSpPr/>
          <p:nvPr/>
        </p:nvSpPr>
        <p:spPr>
          <a:xfrm>
            <a:off x="0" y="5562600"/>
            <a:ext cx="6629400" cy="1446550"/>
          </a:xfrm>
          <a:prstGeom prst="rect">
            <a:avLst/>
          </a:prstGeom>
        </p:spPr>
        <p:txBody>
          <a:bodyPr wrap="square">
            <a:spAutoFit/>
          </a:bodyPr>
          <a:lstStyle/>
          <a:p>
            <a:r>
              <a:rPr lang="en-US" sz="1100" dirty="0"/>
              <a:t>Explainability in Graph Neural Networks: A Taxonomic Survey.</a:t>
            </a:r>
          </a:p>
          <a:p>
            <a:r>
              <a:rPr lang="en-US" sz="1100" dirty="0" err="1"/>
              <a:t>Hao</a:t>
            </a:r>
            <a:r>
              <a:rPr lang="en-US" sz="1100" dirty="0"/>
              <a:t> Yuan, </a:t>
            </a:r>
            <a:r>
              <a:rPr lang="en-US" sz="1100" dirty="0" err="1"/>
              <a:t>Haiyang</a:t>
            </a:r>
            <a:r>
              <a:rPr lang="en-US" sz="1100" dirty="0"/>
              <a:t> Yu, </a:t>
            </a:r>
            <a:r>
              <a:rPr lang="en-US" sz="1100" dirty="0" err="1"/>
              <a:t>Shurui</a:t>
            </a:r>
            <a:r>
              <a:rPr lang="en-US" sz="1100" dirty="0"/>
              <a:t> </a:t>
            </a:r>
            <a:r>
              <a:rPr lang="en-US" sz="1100" dirty="0" err="1"/>
              <a:t>Gui</a:t>
            </a:r>
            <a:r>
              <a:rPr lang="en-US" sz="1100" dirty="0"/>
              <a:t>, </a:t>
            </a:r>
            <a:r>
              <a:rPr lang="en-US" sz="1100" dirty="0" err="1"/>
              <a:t>Shuiwang</a:t>
            </a:r>
            <a:r>
              <a:rPr lang="en-US" sz="1100" dirty="0"/>
              <a:t> </a:t>
            </a:r>
            <a:r>
              <a:rPr lang="en-US" sz="1100" dirty="0" err="1"/>
              <a:t>Ji</a:t>
            </a:r>
            <a:r>
              <a:rPr lang="en-US" sz="1100" dirty="0"/>
              <a:t>. IEEE Transactions on Pattern Analysis and Machine Intelligence, Volume 45, Issue 5, Pages 5782 - 5799, 2023.</a:t>
            </a:r>
          </a:p>
          <a:p>
            <a:endParaRPr lang="en-US" sz="1100" dirty="0"/>
          </a:p>
          <a:p>
            <a:br>
              <a:rPr lang="en-US" sz="1100" dirty="0"/>
            </a:br>
            <a:r>
              <a:rPr lang="en-US" sz="1100" dirty="0" err="1"/>
              <a:t>Jaykumar</a:t>
            </a:r>
            <a:r>
              <a:rPr lang="en-US" sz="1100" dirty="0"/>
              <a:t> </a:t>
            </a:r>
            <a:r>
              <a:rPr lang="en-US" sz="1100" dirty="0" err="1"/>
              <a:t>Kakkad</a:t>
            </a:r>
            <a:r>
              <a:rPr lang="en-US" sz="1100" dirty="0"/>
              <a:t>, </a:t>
            </a:r>
            <a:r>
              <a:rPr lang="en-US" sz="1100" dirty="0" err="1"/>
              <a:t>Jaspal</a:t>
            </a:r>
            <a:r>
              <a:rPr lang="en-US" sz="1100" dirty="0"/>
              <a:t> </a:t>
            </a:r>
            <a:r>
              <a:rPr lang="en-US" sz="1100" dirty="0" err="1"/>
              <a:t>Jannu</a:t>
            </a:r>
            <a:r>
              <a:rPr lang="en-US" sz="1100" dirty="0"/>
              <a:t>, </a:t>
            </a:r>
            <a:r>
              <a:rPr lang="en-US" sz="1100" dirty="0" err="1"/>
              <a:t>Kartik</a:t>
            </a:r>
            <a:r>
              <a:rPr lang="en-US" sz="1100" dirty="0"/>
              <a:t> Sharma, </a:t>
            </a:r>
            <a:r>
              <a:rPr lang="en-US" sz="1100" dirty="0" err="1"/>
              <a:t>Charu</a:t>
            </a:r>
            <a:r>
              <a:rPr lang="en-US" sz="1100" dirty="0"/>
              <a:t> </a:t>
            </a:r>
            <a:r>
              <a:rPr lang="en-US" sz="1100" dirty="0" err="1"/>
              <a:t>Aggarwal</a:t>
            </a:r>
            <a:r>
              <a:rPr lang="en-US" sz="1100" dirty="0"/>
              <a:t>, </a:t>
            </a:r>
            <a:r>
              <a:rPr lang="en-US" sz="1100" dirty="0" err="1"/>
              <a:t>Sourav</a:t>
            </a:r>
            <a:r>
              <a:rPr lang="en-US" sz="1100" dirty="0"/>
              <a:t> </a:t>
            </a:r>
            <a:r>
              <a:rPr lang="en-US" sz="1100" dirty="0" err="1"/>
              <a:t>Medya</a:t>
            </a:r>
            <a:r>
              <a:rPr lang="en-US" sz="1100" dirty="0"/>
              <a:t>.</a:t>
            </a:r>
            <a:br>
              <a:rPr lang="en-US" sz="1100" dirty="0"/>
            </a:br>
            <a:r>
              <a:rPr lang="en-US" sz="1100" dirty="0"/>
              <a:t>A Survey on Explainability of Graph Neural Networks. IEEE Data Eng. Bull. 47(2): 35-63 (2023)</a:t>
            </a:r>
          </a:p>
          <a:p>
            <a:endParaRPr lang="en-US" sz="1100" dirty="0"/>
          </a:p>
        </p:txBody>
      </p:sp>
    </p:spTree>
    <p:extLst>
      <p:ext uri="{BB962C8B-B14F-4D97-AF65-F5344CB8AC3E}">
        <p14:creationId xmlns:p14="http://schemas.microsoft.com/office/powerpoint/2010/main" val="12573262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9" name="Shape 89"/>
          <p:cNvSpPr txBox="1"/>
          <p:nvPr/>
        </p:nvSpPr>
        <p:spPr>
          <a:xfrm>
            <a:off x="218893" y="11883"/>
            <a:ext cx="8640000" cy="453647"/>
          </a:xfrm>
          <a:prstGeom prst="rect">
            <a:avLst/>
          </a:prstGeom>
          <a:noFill/>
          <a:ln>
            <a:noFill/>
          </a:ln>
        </p:spPr>
        <p:txBody>
          <a:bodyPr lIns="0" tIns="0" rIns="0" bIns="0" anchor="t" anchorCtr="0">
            <a:noAutofit/>
          </a:bodyPr>
          <a:lstStyle/>
          <a:p>
            <a:pPr marL="311089" indent="-311089">
              <a:lnSpc>
                <a:spcPct val="102000"/>
              </a:lnSpc>
              <a:buClr>
                <a:srgbClr val="FF00FF"/>
              </a:buClr>
              <a:buSzPct val="25000"/>
            </a:pPr>
            <a:r>
              <a:rPr lang="en-US" sz="3266" b="1" dirty="0">
                <a:solidFill>
                  <a:srgbClr val="00B0F0"/>
                </a:solidFill>
                <a:ea typeface="Calibri"/>
                <a:cs typeface="Calibri"/>
                <a:sym typeface="Calibri"/>
              </a:rPr>
              <a:t>Explainability for Complex GNNs</a:t>
            </a:r>
          </a:p>
        </p:txBody>
      </p:sp>
      <p:sp>
        <p:nvSpPr>
          <p:cNvPr id="11" name="Rectangle 10">
            <a:extLst>
              <a:ext uri="{FF2B5EF4-FFF2-40B4-BE49-F238E27FC236}">
                <a16:creationId xmlns:a16="http://schemas.microsoft.com/office/drawing/2014/main" id="{E51FD9F9-A376-F923-2C12-9FCB54CFBB5C}"/>
              </a:ext>
            </a:extLst>
          </p:cNvPr>
          <p:cNvSpPr/>
          <p:nvPr/>
        </p:nvSpPr>
        <p:spPr>
          <a:xfrm>
            <a:off x="237847" y="640407"/>
            <a:ext cx="8296553" cy="1015663"/>
          </a:xfrm>
          <a:prstGeom prst="rect">
            <a:avLst/>
          </a:prstGeom>
        </p:spPr>
        <p:txBody>
          <a:bodyPr wrap="square">
            <a:spAutoFit/>
          </a:bodyPr>
          <a:lstStyle/>
          <a:p>
            <a:pPr>
              <a:buFont typeface="Arial" pitchFamily="34" charset="0"/>
              <a:buChar char="•"/>
            </a:pPr>
            <a:r>
              <a:rPr lang="en-US" sz="2000" dirty="0"/>
              <a:t> Explainability</a:t>
            </a:r>
            <a:r>
              <a:rPr lang="en-SG" sz="2000" dirty="0"/>
              <a:t> for more complex graph neural networks, e.g., hypergraph neural networks, temporal graph neural networks, graph transformers, graph foundation models, and Graph RAG. </a:t>
            </a:r>
          </a:p>
        </p:txBody>
      </p:sp>
      <p:sp>
        <p:nvSpPr>
          <p:cNvPr id="4"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129 </a:t>
            </a:r>
          </a:p>
        </p:txBody>
      </p:sp>
      <p:pic>
        <p:nvPicPr>
          <p:cNvPr id="16386" name="Picture 2"/>
          <p:cNvPicPr>
            <a:picLocks noChangeAspect="1" noChangeArrowheads="1"/>
          </p:cNvPicPr>
          <p:nvPr/>
        </p:nvPicPr>
        <p:blipFill>
          <a:blip r:embed="rId3"/>
          <a:srcRect/>
          <a:stretch>
            <a:fillRect/>
          </a:stretch>
        </p:blipFill>
        <p:spPr bwMode="auto">
          <a:xfrm>
            <a:off x="4621438" y="2057400"/>
            <a:ext cx="4240101" cy="2324100"/>
          </a:xfrm>
          <a:prstGeom prst="rect">
            <a:avLst/>
          </a:prstGeom>
          <a:noFill/>
          <a:ln w="9525">
            <a:noFill/>
            <a:miter lim="800000"/>
            <a:headEnd/>
            <a:tailEnd/>
          </a:ln>
          <a:effectLst/>
        </p:spPr>
      </p:pic>
      <p:sp>
        <p:nvSpPr>
          <p:cNvPr id="6" name="Rectangle 5"/>
          <p:cNvSpPr/>
          <p:nvPr/>
        </p:nvSpPr>
        <p:spPr>
          <a:xfrm>
            <a:off x="4419899" y="4419600"/>
            <a:ext cx="4571701" cy="646331"/>
          </a:xfrm>
          <a:prstGeom prst="rect">
            <a:avLst/>
          </a:prstGeom>
        </p:spPr>
        <p:txBody>
          <a:bodyPr wrap="none">
            <a:spAutoFit/>
          </a:bodyPr>
          <a:lstStyle/>
          <a:p>
            <a:r>
              <a:rPr lang="en-SG" dirty="0"/>
              <a:t>Graph-based Retrieval-augmented Generation </a:t>
            </a:r>
          </a:p>
          <a:p>
            <a:r>
              <a:rPr lang="en-SG" dirty="0"/>
              <a:t>(Graph RAG) </a:t>
            </a:r>
            <a:endParaRPr lang="en-US" dirty="0"/>
          </a:p>
        </p:txBody>
      </p:sp>
      <p:pic>
        <p:nvPicPr>
          <p:cNvPr id="16387" name="Picture 3"/>
          <p:cNvPicPr>
            <a:picLocks noChangeAspect="1" noChangeArrowheads="1"/>
          </p:cNvPicPr>
          <p:nvPr/>
        </p:nvPicPr>
        <p:blipFill>
          <a:blip r:embed="rId4"/>
          <a:srcRect/>
          <a:stretch>
            <a:fillRect/>
          </a:stretch>
        </p:blipFill>
        <p:spPr bwMode="auto">
          <a:xfrm>
            <a:off x="0" y="2438400"/>
            <a:ext cx="4344794" cy="1393825"/>
          </a:xfrm>
          <a:prstGeom prst="rect">
            <a:avLst/>
          </a:prstGeom>
          <a:noFill/>
          <a:ln w="9525">
            <a:noFill/>
            <a:miter lim="800000"/>
            <a:headEnd/>
            <a:tailEnd/>
          </a:ln>
          <a:effectLst/>
        </p:spPr>
      </p:pic>
      <p:sp>
        <p:nvSpPr>
          <p:cNvPr id="8" name="Rectangle 7"/>
          <p:cNvSpPr/>
          <p:nvPr/>
        </p:nvSpPr>
        <p:spPr>
          <a:xfrm>
            <a:off x="76200" y="3886200"/>
            <a:ext cx="2547108" cy="369332"/>
          </a:xfrm>
          <a:prstGeom prst="rect">
            <a:avLst/>
          </a:prstGeom>
        </p:spPr>
        <p:txBody>
          <a:bodyPr wrap="none">
            <a:spAutoFit/>
          </a:bodyPr>
          <a:lstStyle/>
          <a:p>
            <a:r>
              <a:rPr lang="en-SG" dirty="0"/>
              <a:t>Graph Foundation Model</a:t>
            </a:r>
          </a:p>
        </p:txBody>
      </p:sp>
    </p:spTree>
    <p:extLst>
      <p:ext uri="{BB962C8B-B14F-4D97-AF65-F5344CB8AC3E}">
        <p14:creationId xmlns:p14="http://schemas.microsoft.com/office/powerpoint/2010/main" val="336838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9" name="Shape 89"/>
          <p:cNvSpPr txBox="1"/>
          <p:nvPr/>
        </p:nvSpPr>
        <p:spPr>
          <a:xfrm>
            <a:off x="218893" y="11883"/>
            <a:ext cx="8640000" cy="453647"/>
          </a:xfrm>
          <a:prstGeom prst="rect">
            <a:avLst/>
          </a:prstGeom>
          <a:noFill/>
          <a:ln>
            <a:noFill/>
          </a:ln>
        </p:spPr>
        <p:txBody>
          <a:bodyPr lIns="0" tIns="0" rIns="0" bIns="0" anchor="t" anchorCtr="0">
            <a:noAutofit/>
          </a:bodyPr>
          <a:lstStyle/>
          <a:p>
            <a:pPr marL="311089" indent="-311089">
              <a:lnSpc>
                <a:spcPct val="102000"/>
              </a:lnSpc>
              <a:buClr>
                <a:srgbClr val="FF00FF"/>
              </a:buClr>
              <a:buSzPct val="25000"/>
            </a:pPr>
            <a:r>
              <a:rPr lang="en-US" sz="3266" b="1" dirty="0">
                <a:solidFill>
                  <a:srgbClr val="00B0F0"/>
                </a:solidFill>
                <a:ea typeface="Calibri"/>
                <a:cs typeface="Calibri"/>
                <a:sym typeface="Calibri"/>
              </a:rPr>
              <a:t>Explanation with Privacy Concern</a:t>
            </a:r>
          </a:p>
        </p:txBody>
      </p:sp>
      <p:sp>
        <p:nvSpPr>
          <p:cNvPr id="11" name="Rectangle 10">
            <a:extLst>
              <a:ext uri="{FF2B5EF4-FFF2-40B4-BE49-F238E27FC236}">
                <a16:creationId xmlns:a16="http://schemas.microsoft.com/office/drawing/2014/main" id="{E51FD9F9-A376-F923-2C12-9FCB54CFBB5C}"/>
              </a:ext>
            </a:extLst>
          </p:cNvPr>
          <p:cNvSpPr/>
          <p:nvPr/>
        </p:nvSpPr>
        <p:spPr>
          <a:xfrm>
            <a:off x="237847" y="640407"/>
            <a:ext cx="8296553" cy="1015663"/>
          </a:xfrm>
          <a:prstGeom prst="rect">
            <a:avLst/>
          </a:prstGeom>
        </p:spPr>
        <p:txBody>
          <a:bodyPr wrap="square">
            <a:spAutoFit/>
          </a:bodyPr>
          <a:lstStyle/>
          <a:p>
            <a:pPr>
              <a:buFont typeface="Arial" pitchFamily="34" charset="0"/>
              <a:buChar char="•"/>
            </a:pPr>
            <a:r>
              <a:rPr lang="en-US" sz="2000" dirty="0"/>
              <a:t> Privacy and explainability </a:t>
            </a:r>
            <a:r>
              <a:rPr lang="en-US" sz="2000" dirty="0">
                <a:sym typeface="Wingdings" pitchFamily="2" charset="2"/>
              </a:rPr>
              <a:t> </a:t>
            </a:r>
            <a:r>
              <a:rPr lang="en-US" sz="2000" dirty="0"/>
              <a:t>two important ingredients for trustworthy ML.</a:t>
            </a:r>
          </a:p>
          <a:p>
            <a:pPr>
              <a:buFont typeface="Arial" pitchFamily="34" charset="0"/>
              <a:buChar char="•"/>
            </a:pPr>
            <a:endParaRPr lang="en-US" sz="2000" dirty="0"/>
          </a:p>
          <a:p>
            <a:pPr>
              <a:buFont typeface="Arial" pitchFamily="34" charset="0"/>
              <a:buChar char="•"/>
            </a:pPr>
            <a:r>
              <a:rPr lang="en-US" sz="2000" dirty="0"/>
              <a:t> Balance explanation quality with data  and model privacy. </a:t>
            </a:r>
            <a:endParaRPr lang="en-SG" sz="2000" dirty="0"/>
          </a:p>
        </p:txBody>
      </p:sp>
      <p:sp>
        <p:nvSpPr>
          <p:cNvPr id="4"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130 </a:t>
            </a:r>
          </a:p>
        </p:txBody>
      </p:sp>
      <p:pic>
        <p:nvPicPr>
          <p:cNvPr id="17410" name="Picture 2"/>
          <p:cNvPicPr>
            <a:picLocks noChangeAspect="1" noChangeArrowheads="1"/>
          </p:cNvPicPr>
          <p:nvPr/>
        </p:nvPicPr>
        <p:blipFill>
          <a:blip r:embed="rId3"/>
          <a:srcRect/>
          <a:stretch>
            <a:fillRect/>
          </a:stretch>
        </p:blipFill>
        <p:spPr bwMode="auto">
          <a:xfrm>
            <a:off x="228600" y="1981200"/>
            <a:ext cx="5410200" cy="3190088"/>
          </a:xfrm>
          <a:prstGeom prst="rect">
            <a:avLst/>
          </a:prstGeom>
          <a:noFill/>
          <a:ln w="9525">
            <a:noFill/>
            <a:miter lim="800000"/>
            <a:headEnd/>
            <a:tailEnd/>
          </a:ln>
          <a:effectLst/>
        </p:spPr>
      </p:pic>
      <p:sp>
        <p:nvSpPr>
          <p:cNvPr id="10" name="Rectangle 9"/>
          <p:cNvSpPr/>
          <p:nvPr/>
        </p:nvSpPr>
        <p:spPr>
          <a:xfrm>
            <a:off x="381000" y="5181600"/>
            <a:ext cx="4572000" cy="923330"/>
          </a:xfrm>
          <a:prstGeom prst="rect">
            <a:avLst/>
          </a:prstGeom>
        </p:spPr>
        <p:txBody>
          <a:bodyPr>
            <a:spAutoFit/>
          </a:bodyPr>
          <a:lstStyle/>
          <a:p>
            <a:r>
              <a:rPr lang="en-US" dirty="0"/>
              <a:t>The importance scores for the features, as provided by an explanation, can be exploited to infer the graph structure</a:t>
            </a:r>
          </a:p>
        </p:txBody>
      </p:sp>
      <p:sp>
        <p:nvSpPr>
          <p:cNvPr id="12" name="Rectangle 11"/>
          <p:cNvSpPr/>
          <p:nvPr/>
        </p:nvSpPr>
        <p:spPr>
          <a:xfrm>
            <a:off x="3810000" y="6396335"/>
            <a:ext cx="4572000" cy="461665"/>
          </a:xfrm>
          <a:prstGeom prst="rect">
            <a:avLst/>
          </a:prstGeom>
        </p:spPr>
        <p:txBody>
          <a:bodyPr>
            <a:spAutoFit/>
          </a:bodyPr>
          <a:lstStyle/>
          <a:p>
            <a:r>
              <a:rPr lang="en-US" sz="1200" dirty="0" err="1"/>
              <a:t>Megha</a:t>
            </a:r>
            <a:r>
              <a:rPr lang="en-US" sz="1200" dirty="0"/>
              <a:t> </a:t>
            </a:r>
            <a:r>
              <a:rPr lang="en-US" sz="1200" dirty="0" err="1"/>
              <a:t>Khosla</a:t>
            </a:r>
            <a:r>
              <a:rPr lang="en-US" sz="1200" dirty="0"/>
              <a:t>. Privacy and Transparency in Graph Machine Learning: A Unified Perspective. </a:t>
            </a:r>
            <a:r>
              <a:rPr lang="en-US" sz="1200" dirty="0">
                <a:hlinkClick r:id="rId4"/>
              </a:rPr>
              <a:t>https://arxiv.org/pdf/2207.10896</a:t>
            </a:r>
            <a:r>
              <a:rPr lang="en-US" sz="1200" dirty="0"/>
              <a:t> </a:t>
            </a:r>
          </a:p>
        </p:txBody>
      </p:sp>
      <p:sp>
        <p:nvSpPr>
          <p:cNvPr id="13" name="Rectangle 12"/>
          <p:cNvSpPr/>
          <p:nvPr/>
        </p:nvSpPr>
        <p:spPr>
          <a:xfrm>
            <a:off x="5105400" y="4495800"/>
            <a:ext cx="3962400" cy="1200329"/>
          </a:xfrm>
          <a:prstGeom prst="rect">
            <a:avLst/>
          </a:prstGeom>
        </p:spPr>
        <p:txBody>
          <a:bodyPr wrap="square">
            <a:spAutoFit/>
          </a:bodyPr>
          <a:lstStyle/>
          <a:p>
            <a:br>
              <a:rPr lang="en-US" sz="1200" dirty="0"/>
            </a:br>
            <a:r>
              <a:rPr lang="en-US" sz="1200" dirty="0" err="1"/>
              <a:t>Iyiola</a:t>
            </a:r>
            <a:r>
              <a:rPr lang="en-US" sz="1200" dirty="0"/>
              <a:t> E. Olatunji, Mandeep </a:t>
            </a:r>
            <a:r>
              <a:rPr lang="en-US" sz="1200" dirty="0" err="1"/>
              <a:t>Rathee</a:t>
            </a:r>
            <a:r>
              <a:rPr lang="en-US" sz="1200" dirty="0"/>
              <a:t>, Thorben </a:t>
            </a:r>
            <a:r>
              <a:rPr lang="en-US" sz="1200" dirty="0" err="1"/>
              <a:t>Funke</a:t>
            </a:r>
            <a:r>
              <a:rPr lang="en-US" sz="1200" dirty="0"/>
              <a:t>, </a:t>
            </a:r>
            <a:r>
              <a:rPr lang="en-US" sz="1200" dirty="0" err="1"/>
              <a:t>Megha</a:t>
            </a:r>
            <a:r>
              <a:rPr lang="en-US" sz="1200" dirty="0"/>
              <a:t> </a:t>
            </a:r>
            <a:r>
              <a:rPr lang="en-US" sz="1200" dirty="0" err="1"/>
              <a:t>Khosla</a:t>
            </a:r>
            <a:r>
              <a:rPr lang="en-US" sz="1200" dirty="0"/>
              <a:t>. Private Graph Extraction via Feature Explanations. </a:t>
            </a:r>
            <a:r>
              <a:rPr lang="en-US" sz="1200" u="sng" dirty="0"/>
              <a:t>Proc. Priv. Enhancing Technol. 2023 </a:t>
            </a:r>
            <a:r>
              <a:rPr lang="en-US" sz="1200" u="sng" dirty="0">
                <a:hlinkClick r:id="rId5"/>
              </a:rPr>
              <a:t>https://petsymposium.org/popets/2023/popets-2023-0041.pdf</a:t>
            </a:r>
            <a:r>
              <a:rPr lang="en-US" sz="1200" u="sng" dirty="0"/>
              <a:t> </a:t>
            </a:r>
            <a:endParaRPr lang="en-US" sz="1200" dirty="0"/>
          </a:p>
        </p:txBody>
      </p:sp>
    </p:spTree>
    <p:extLst>
      <p:ext uri="{BB962C8B-B14F-4D97-AF65-F5344CB8AC3E}">
        <p14:creationId xmlns:p14="http://schemas.microsoft.com/office/powerpoint/2010/main" val="336838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9" name="Shape 89"/>
          <p:cNvSpPr txBox="1"/>
          <p:nvPr/>
        </p:nvSpPr>
        <p:spPr>
          <a:xfrm>
            <a:off x="218893" y="11883"/>
            <a:ext cx="8640000" cy="453647"/>
          </a:xfrm>
          <a:prstGeom prst="rect">
            <a:avLst/>
          </a:prstGeom>
          <a:noFill/>
          <a:ln>
            <a:noFill/>
          </a:ln>
        </p:spPr>
        <p:txBody>
          <a:bodyPr lIns="0" tIns="0" rIns="0" bIns="0" anchor="t" anchorCtr="0">
            <a:noAutofit/>
          </a:bodyPr>
          <a:lstStyle/>
          <a:p>
            <a:pPr marL="311089" indent="-311089">
              <a:lnSpc>
                <a:spcPct val="102000"/>
              </a:lnSpc>
              <a:buClr>
                <a:srgbClr val="FF00FF"/>
              </a:buClr>
              <a:buSzPct val="25000"/>
            </a:pPr>
            <a:r>
              <a:rPr lang="en-US" sz="3266" b="1" dirty="0">
                <a:solidFill>
                  <a:srgbClr val="00B0F0"/>
                </a:solidFill>
                <a:ea typeface="Calibri"/>
                <a:cs typeface="Calibri"/>
                <a:sym typeface="Calibri"/>
              </a:rPr>
              <a:t>Explanation as Actionable Recourse</a:t>
            </a:r>
          </a:p>
        </p:txBody>
      </p:sp>
      <p:sp>
        <p:nvSpPr>
          <p:cNvPr id="11" name="Rectangle 10">
            <a:extLst>
              <a:ext uri="{FF2B5EF4-FFF2-40B4-BE49-F238E27FC236}">
                <a16:creationId xmlns:a16="http://schemas.microsoft.com/office/drawing/2014/main" id="{E51FD9F9-A376-F923-2C12-9FCB54CFBB5C}"/>
              </a:ext>
            </a:extLst>
          </p:cNvPr>
          <p:cNvSpPr/>
          <p:nvPr/>
        </p:nvSpPr>
        <p:spPr>
          <a:xfrm>
            <a:off x="237847" y="640407"/>
            <a:ext cx="8296553" cy="2246769"/>
          </a:xfrm>
          <a:prstGeom prst="rect">
            <a:avLst/>
          </a:prstGeom>
        </p:spPr>
        <p:txBody>
          <a:bodyPr wrap="square">
            <a:spAutoFit/>
          </a:bodyPr>
          <a:lstStyle/>
          <a:p>
            <a:pPr>
              <a:buFont typeface="Arial" pitchFamily="34" charset="0"/>
              <a:buChar char="•"/>
            </a:pPr>
            <a:r>
              <a:rPr lang="en-US" sz="2000" dirty="0"/>
              <a:t> Counterfactual explanation to offer actionable recourse.</a:t>
            </a:r>
          </a:p>
          <a:p>
            <a:pPr>
              <a:buFont typeface="Arial" pitchFamily="34" charset="0"/>
              <a:buChar char="•"/>
            </a:pPr>
            <a:endParaRPr lang="en-US" sz="2000" dirty="0"/>
          </a:p>
          <a:p>
            <a:pPr>
              <a:buFont typeface="Arial" pitchFamily="34" charset="0"/>
              <a:buChar char="•"/>
            </a:pPr>
            <a:r>
              <a:rPr lang="en-US" sz="2000" dirty="0"/>
              <a:t> Alignment with specific domain constraints. Contextually relevant, practical, and interpretable explanations.</a:t>
            </a:r>
            <a:endParaRPr lang="en-SG" sz="2000" dirty="0"/>
          </a:p>
          <a:p>
            <a:pPr>
              <a:buFont typeface="Arial" pitchFamily="34" charset="0"/>
              <a:buChar char="•"/>
            </a:pPr>
            <a:endParaRPr lang="en-US" sz="2000" dirty="0"/>
          </a:p>
          <a:p>
            <a:pPr>
              <a:buFont typeface="Arial" pitchFamily="34" charset="0"/>
              <a:buChar char="•"/>
            </a:pPr>
            <a:r>
              <a:rPr lang="en-US" sz="2000" dirty="0"/>
              <a:t> In drug discovery, an identified molecular fragment might be nonexistent or unstable under laboratory conditions. </a:t>
            </a:r>
          </a:p>
        </p:txBody>
      </p:sp>
      <p:sp>
        <p:nvSpPr>
          <p:cNvPr id="4"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131 </a:t>
            </a:r>
          </a:p>
        </p:txBody>
      </p:sp>
      <p:sp>
        <p:nvSpPr>
          <p:cNvPr id="13" name="Rectangle 12"/>
          <p:cNvSpPr/>
          <p:nvPr/>
        </p:nvSpPr>
        <p:spPr>
          <a:xfrm>
            <a:off x="304800" y="5257800"/>
            <a:ext cx="3962400" cy="1200329"/>
          </a:xfrm>
          <a:prstGeom prst="rect">
            <a:avLst/>
          </a:prstGeom>
        </p:spPr>
        <p:txBody>
          <a:bodyPr wrap="square">
            <a:spAutoFit/>
          </a:bodyPr>
          <a:lstStyle/>
          <a:p>
            <a:br>
              <a:rPr lang="en-US" sz="1200" dirty="0"/>
            </a:br>
            <a:r>
              <a:rPr lang="en-US" sz="1200" dirty="0"/>
              <a:t>GNNX-BENCH: </a:t>
            </a:r>
            <a:r>
              <a:rPr lang="en-US" sz="1200" dirty="0" err="1"/>
              <a:t>Unravelling</a:t>
            </a:r>
            <a:r>
              <a:rPr lang="en-US" sz="1200" dirty="0"/>
              <a:t> the Utility of Perturbation-based GNN Explainers through In-depth Benchmarking</a:t>
            </a:r>
          </a:p>
          <a:p>
            <a:r>
              <a:rPr lang="en-US" sz="1200" dirty="0" err="1"/>
              <a:t>Mert</a:t>
            </a:r>
            <a:r>
              <a:rPr lang="en-US" sz="1200" dirty="0"/>
              <a:t> Kosan, </a:t>
            </a:r>
            <a:r>
              <a:rPr lang="en-US" sz="1200" dirty="0" err="1"/>
              <a:t>Samidha</a:t>
            </a:r>
            <a:r>
              <a:rPr lang="en-US" sz="1200" dirty="0"/>
              <a:t> </a:t>
            </a:r>
            <a:r>
              <a:rPr lang="en-US" sz="1200" dirty="0" err="1"/>
              <a:t>Verma</a:t>
            </a:r>
            <a:r>
              <a:rPr lang="en-US" sz="1200" dirty="0"/>
              <a:t>, </a:t>
            </a:r>
            <a:r>
              <a:rPr lang="en-US" sz="1200" dirty="0" err="1"/>
              <a:t>Burouj</a:t>
            </a:r>
            <a:r>
              <a:rPr lang="en-US" sz="1200" dirty="0"/>
              <a:t> </a:t>
            </a:r>
            <a:r>
              <a:rPr lang="en-US" sz="1200" dirty="0" err="1"/>
              <a:t>Armgaan</a:t>
            </a:r>
            <a:r>
              <a:rPr lang="en-US" sz="1200" dirty="0"/>
              <a:t>, </a:t>
            </a:r>
            <a:r>
              <a:rPr lang="en-US" sz="1200" dirty="0" err="1"/>
              <a:t>Khushbu</a:t>
            </a:r>
            <a:r>
              <a:rPr lang="en-US" sz="1200" dirty="0"/>
              <a:t> </a:t>
            </a:r>
            <a:r>
              <a:rPr lang="en-US" sz="1200" dirty="0" err="1"/>
              <a:t>Pahwa</a:t>
            </a:r>
            <a:r>
              <a:rPr lang="en-US" sz="1200" dirty="0"/>
              <a:t>, </a:t>
            </a:r>
            <a:r>
              <a:rPr lang="en-US" sz="1200" dirty="0" err="1"/>
              <a:t>Ambuj</a:t>
            </a:r>
            <a:r>
              <a:rPr lang="en-US" sz="1200" dirty="0"/>
              <a:t> Singh, </a:t>
            </a:r>
            <a:r>
              <a:rPr lang="en-US" sz="1200" dirty="0" err="1"/>
              <a:t>Sourav</a:t>
            </a:r>
            <a:r>
              <a:rPr lang="en-US" sz="1200" dirty="0"/>
              <a:t> </a:t>
            </a:r>
            <a:r>
              <a:rPr lang="en-US" sz="1200" dirty="0" err="1"/>
              <a:t>Medya</a:t>
            </a:r>
            <a:r>
              <a:rPr lang="en-US" sz="1200" dirty="0"/>
              <a:t>, </a:t>
            </a:r>
            <a:r>
              <a:rPr lang="en-US" sz="1200" dirty="0" err="1"/>
              <a:t>Sayan</a:t>
            </a:r>
            <a:r>
              <a:rPr lang="en-US" sz="1200" dirty="0"/>
              <a:t> </a:t>
            </a:r>
            <a:r>
              <a:rPr lang="en-US" sz="1200" dirty="0" err="1"/>
              <a:t>Ranu</a:t>
            </a:r>
            <a:r>
              <a:rPr lang="en-US" sz="1200" dirty="0"/>
              <a:t>. ICLR 2024</a:t>
            </a:r>
          </a:p>
          <a:p>
            <a:r>
              <a:rPr lang="en-US" sz="1200" u="sng" dirty="0">
                <a:hlinkClick r:id="rId3"/>
              </a:rPr>
              <a:t>https://arxiv.org/pdf/2310.01794</a:t>
            </a:r>
            <a:r>
              <a:rPr lang="en-US" sz="1200" u="sng" dirty="0"/>
              <a:t> </a:t>
            </a:r>
            <a:endParaRPr lang="en-US" sz="1200" dirty="0"/>
          </a:p>
        </p:txBody>
      </p:sp>
      <p:pic>
        <p:nvPicPr>
          <p:cNvPr id="18434" name="Picture 2"/>
          <p:cNvPicPr>
            <a:picLocks noChangeAspect="1" noChangeArrowheads="1"/>
          </p:cNvPicPr>
          <p:nvPr/>
        </p:nvPicPr>
        <p:blipFill>
          <a:blip r:embed="rId4"/>
          <a:srcRect/>
          <a:stretch>
            <a:fillRect/>
          </a:stretch>
        </p:blipFill>
        <p:spPr bwMode="auto">
          <a:xfrm>
            <a:off x="709523" y="3048000"/>
            <a:ext cx="7215277" cy="1246187"/>
          </a:xfrm>
          <a:prstGeom prst="rect">
            <a:avLst/>
          </a:prstGeom>
          <a:noFill/>
          <a:ln w="9525">
            <a:noFill/>
            <a:miter lim="800000"/>
            <a:headEnd/>
            <a:tailEnd/>
          </a:ln>
          <a:effectLst/>
        </p:spPr>
      </p:pic>
      <p:sp>
        <p:nvSpPr>
          <p:cNvPr id="14" name="Rectangle 13"/>
          <p:cNvSpPr/>
          <p:nvPr/>
        </p:nvSpPr>
        <p:spPr>
          <a:xfrm>
            <a:off x="304800" y="4267200"/>
            <a:ext cx="8610600" cy="923330"/>
          </a:xfrm>
          <a:prstGeom prst="rect">
            <a:avLst/>
          </a:prstGeom>
        </p:spPr>
        <p:txBody>
          <a:bodyPr wrap="square">
            <a:spAutoFit/>
          </a:bodyPr>
          <a:lstStyle/>
          <a:p>
            <a:r>
              <a:rPr lang="en-US" dirty="0"/>
              <a:t>Statistical significance of deviations in the number of connected graphs between the test set and their corresponding counterfactual explanations on molecular datasets. Statistically significant deviations with p-value&lt; 0.05 are highlighted.</a:t>
            </a:r>
          </a:p>
        </p:txBody>
      </p:sp>
    </p:spTree>
    <p:extLst>
      <p:ext uri="{BB962C8B-B14F-4D97-AF65-F5344CB8AC3E}">
        <p14:creationId xmlns:p14="http://schemas.microsoft.com/office/powerpoint/2010/main" val="336838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9" name="Shape 89"/>
          <p:cNvSpPr txBox="1"/>
          <p:nvPr/>
        </p:nvSpPr>
        <p:spPr>
          <a:xfrm>
            <a:off x="218893" y="11883"/>
            <a:ext cx="8640000" cy="453647"/>
          </a:xfrm>
          <a:prstGeom prst="rect">
            <a:avLst/>
          </a:prstGeom>
          <a:noFill/>
          <a:ln>
            <a:noFill/>
          </a:ln>
        </p:spPr>
        <p:txBody>
          <a:bodyPr lIns="0" tIns="0" rIns="0" bIns="0" anchor="t" anchorCtr="0">
            <a:noAutofit/>
          </a:bodyPr>
          <a:lstStyle/>
          <a:p>
            <a:pPr marL="311089" indent="-311089">
              <a:lnSpc>
                <a:spcPct val="102000"/>
              </a:lnSpc>
              <a:buClr>
                <a:srgbClr val="FF00FF"/>
              </a:buClr>
              <a:buSzPct val="25000"/>
            </a:pPr>
            <a:r>
              <a:rPr lang="en-US" sz="3266" b="1" dirty="0">
                <a:solidFill>
                  <a:srgbClr val="00B0F0"/>
                </a:solidFill>
                <a:ea typeface="Calibri"/>
                <a:cs typeface="Calibri"/>
                <a:sym typeface="Calibri"/>
              </a:rPr>
              <a:t>Multi-modal Explanations</a:t>
            </a:r>
          </a:p>
        </p:txBody>
      </p:sp>
      <p:sp>
        <p:nvSpPr>
          <p:cNvPr id="11" name="Rectangle 10">
            <a:extLst>
              <a:ext uri="{FF2B5EF4-FFF2-40B4-BE49-F238E27FC236}">
                <a16:creationId xmlns:a16="http://schemas.microsoft.com/office/drawing/2014/main" id="{E51FD9F9-A376-F923-2C12-9FCB54CFBB5C}"/>
              </a:ext>
            </a:extLst>
          </p:cNvPr>
          <p:cNvSpPr/>
          <p:nvPr/>
        </p:nvSpPr>
        <p:spPr>
          <a:xfrm>
            <a:off x="237847" y="640407"/>
            <a:ext cx="8296553" cy="2554545"/>
          </a:xfrm>
          <a:prstGeom prst="rect">
            <a:avLst/>
          </a:prstGeom>
        </p:spPr>
        <p:txBody>
          <a:bodyPr wrap="square">
            <a:spAutoFit/>
          </a:bodyPr>
          <a:lstStyle/>
          <a:p>
            <a:pPr>
              <a:buFont typeface="Arial" pitchFamily="34" charset="0"/>
              <a:buChar char="•"/>
            </a:pPr>
            <a:r>
              <a:rPr lang="en-US" sz="2000" dirty="0"/>
              <a:t> In healthcare and </a:t>
            </a:r>
            <a:r>
              <a:rPr lang="en-US" sz="2000" dirty="0" err="1"/>
              <a:t>spatio</a:t>
            </a:r>
            <a:r>
              <a:rPr lang="en-US" sz="2000" dirty="0"/>
              <a:t>-temporal analysis, data are multi-modal—comprising text, images, tables, and multimedia. </a:t>
            </a:r>
          </a:p>
          <a:p>
            <a:pPr>
              <a:buFont typeface="Arial" pitchFamily="34" charset="0"/>
              <a:buChar char="•"/>
            </a:pPr>
            <a:endParaRPr lang="en-US" sz="2000" dirty="0"/>
          </a:p>
          <a:p>
            <a:pPr>
              <a:buFont typeface="Arial" pitchFamily="34" charset="0"/>
              <a:buChar char="•"/>
            </a:pPr>
            <a:r>
              <a:rPr lang="en-US" sz="2000" dirty="0"/>
              <a:t> Graph-based models, like knowledge graphs, offer integrated solutions for multi-modal data.</a:t>
            </a:r>
          </a:p>
          <a:p>
            <a:pPr>
              <a:buFont typeface="Arial" pitchFamily="34" charset="0"/>
              <a:buChar char="•"/>
            </a:pPr>
            <a:endParaRPr lang="en-US" sz="2000" dirty="0"/>
          </a:p>
          <a:p>
            <a:pPr>
              <a:buFont typeface="Arial" pitchFamily="34" charset="0"/>
              <a:buChar char="•"/>
            </a:pPr>
            <a:r>
              <a:rPr lang="en-US" sz="2000" dirty="0"/>
              <a:t> GNN-LLM collaborative systems can process and generate outputs across these modalities.</a:t>
            </a:r>
          </a:p>
        </p:txBody>
      </p:sp>
      <p:sp>
        <p:nvSpPr>
          <p:cNvPr id="4"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132 </a:t>
            </a:r>
          </a:p>
        </p:txBody>
      </p:sp>
      <p:pic>
        <p:nvPicPr>
          <p:cNvPr id="19458" name="Picture 2"/>
          <p:cNvPicPr>
            <a:picLocks noChangeAspect="1" noChangeArrowheads="1"/>
          </p:cNvPicPr>
          <p:nvPr/>
        </p:nvPicPr>
        <p:blipFill>
          <a:blip r:embed="rId3"/>
          <a:srcRect/>
          <a:stretch>
            <a:fillRect/>
          </a:stretch>
        </p:blipFill>
        <p:spPr bwMode="auto">
          <a:xfrm>
            <a:off x="3276600" y="3124200"/>
            <a:ext cx="5410200" cy="2837152"/>
          </a:xfrm>
          <a:prstGeom prst="rect">
            <a:avLst/>
          </a:prstGeom>
          <a:noFill/>
          <a:ln w="9525">
            <a:noFill/>
            <a:miter lim="800000"/>
            <a:headEnd/>
            <a:tailEnd/>
          </a:ln>
          <a:effectLst/>
        </p:spPr>
      </p:pic>
      <p:sp>
        <p:nvSpPr>
          <p:cNvPr id="9" name="Rectangle 8"/>
          <p:cNvSpPr/>
          <p:nvPr/>
        </p:nvSpPr>
        <p:spPr>
          <a:xfrm>
            <a:off x="304800" y="6059269"/>
            <a:ext cx="6477000" cy="646331"/>
          </a:xfrm>
          <a:prstGeom prst="rect">
            <a:avLst/>
          </a:prstGeom>
        </p:spPr>
        <p:txBody>
          <a:bodyPr wrap="square">
            <a:spAutoFit/>
          </a:bodyPr>
          <a:lstStyle/>
          <a:p>
            <a:r>
              <a:rPr lang="en-US" sz="1200" dirty="0"/>
              <a:t>Multimodal Explanations: Justifying Decisions and Pointing to the Evidence. Dong </a:t>
            </a:r>
            <a:r>
              <a:rPr lang="en-US" sz="1200" dirty="0" err="1"/>
              <a:t>Huk</a:t>
            </a:r>
            <a:r>
              <a:rPr lang="en-US" sz="1200" dirty="0"/>
              <a:t> Park , Lisa Anne Hendricks, </a:t>
            </a:r>
            <a:r>
              <a:rPr lang="en-US" sz="1200" dirty="0" err="1"/>
              <a:t>Zeynep</a:t>
            </a:r>
            <a:r>
              <a:rPr lang="en-US" sz="1200" dirty="0"/>
              <a:t> </a:t>
            </a:r>
            <a:r>
              <a:rPr lang="en-US" sz="1200" dirty="0" err="1"/>
              <a:t>Akata</a:t>
            </a:r>
            <a:r>
              <a:rPr lang="en-US" sz="1200" dirty="0"/>
              <a:t> , Anna </a:t>
            </a:r>
            <a:r>
              <a:rPr lang="en-US" sz="1200" dirty="0" err="1"/>
              <a:t>Rohrbach</a:t>
            </a:r>
            <a:r>
              <a:rPr lang="en-US" sz="1200" dirty="0"/>
              <a:t>, </a:t>
            </a:r>
            <a:r>
              <a:rPr lang="en-US" sz="1200" dirty="0" err="1"/>
              <a:t>Bernt</a:t>
            </a:r>
            <a:r>
              <a:rPr lang="en-US" sz="1200" dirty="0"/>
              <a:t> </a:t>
            </a:r>
            <a:r>
              <a:rPr lang="en-US" sz="1200" dirty="0" err="1"/>
              <a:t>Schiele</a:t>
            </a:r>
            <a:r>
              <a:rPr lang="en-US" sz="1200" dirty="0"/>
              <a:t>, Trevor Darrell, and Marcus </a:t>
            </a:r>
            <a:r>
              <a:rPr lang="en-US" sz="1200" dirty="0" err="1"/>
              <a:t>Rohrbach</a:t>
            </a:r>
            <a:endParaRPr lang="en-US" sz="1200" dirty="0"/>
          </a:p>
          <a:p>
            <a:r>
              <a:rPr lang="en-US" sz="1200" dirty="0">
                <a:hlinkClick r:id="rId4"/>
              </a:rPr>
              <a:t>https://arxiv.org/abs/1802.08129</a:t>
            </a:r>
            <a:r>
              <a:rPr lang="en-US" sz="1200" dirty="0"/>
              <a:t> </a:t>
            </a:r>
          </a:p>
        </p:txBody>
      </p:sp>
    </p:spTree>
    <p:extLst>
      <p:ext uri="{BB962C8B-B14F-4D97-AF65-F5344CB8AC3E}">
        <p14:creationId xmlns:p14="http://schemas.microsoft.com/office/powerpoint/2010/main" val="336838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2" name="Rectangle 1">
            <a:extLst>
              <a:ext uri="{FF2B5EF4-FFF2-40B4-BE49-F238E27FC236}">
                <a16:creationId xmlns:a16="http://schemas.microsoft.com/office/drawing/2014/main" id="{6B8C1B9F-E73D-5021-AF57-2D28ADEBAF46}"/>
              </a:ext>
            </a:extLst>
          </p:cNvPr>
          <p:cNvSpPr/>
          <p:nvPr/>
        </p:nvSpPr>
        <p:spPr>
          <a:xfrm>
            <a:off x="305569" y="641953"/>
            <a:ext cx="8119965" cy="461665"/>
          </a:xfrm>
          <a:prstGeom prst="rect">
            <a:avLst/>
          </a:prstGeom>
        </p:spPr>
        <p:txBody>
          <a:bodyPr wrap="square">
            <a:spAutoFit/>
          </a:bodyPr>
          <a:lstStyle/>
          <a:p>
            <a:pPr>
              <a:buFont typeface="Arial" pitchFamily="34" charset="0"/>
              <a:buChar char="•"/>
            </a:pPr>
            <a:endParaRPr lang="en-US" sz="1200" dirty="0"/>
          </a:p>
          <a:p>
            <a:pPr>
              <a:buFont typeface="Arial" pitchFamily="34" charset="0"/>
              <a:buChar char="•"/>
            </a:pPr>
            <a:endParaRPr lang="en-SG" sz="1200" dirty="0"/>
          </a:p>
        </p:txBody>
      </p:sp>
      <p:sp>
        <p:nvSpPr>
          <p:cNvPr id="3" name="Shape 89">
            <a:extLst>
              <a:ext uri="{FF2B5EF4-FFF2-40B4-BE49-F238E27FC236}">
                <a16:creationId xmlns:a16="http://schemas.microsoft.com/office/drawing/2014/main" id="{4F568470-1BC6-679D-F093-9C1BF1C92657}"/>
              </a:ext>
            </a:extLst>
          </p:cNvPr>
          <p:cNvSpPr txBox="1"/>
          <p:nvPr/>
        </p:nvSpPr>
        <p:spPr>
          <a:xfrm>
            <a:off x="254284" y="11883"/>
            <a:ext cx="8635430" cy="453647"/>
          </a:xfrm>
          <a:prstGeom prst="rect">
            <a:avLst/>
          </a:prstGeom>
          <a:noFill/>
          <a:ln>
            <a:noFill/>
          </a:ln>
        </p:spPr>
        <p:txBody>
          <a:bodyPr lIns="0" tIns="0" rIns="0" bIns="0" anchor="t" anchorCtr="0">
            <a:noAutofit/>
          </a:bodyPr>
          <a:lstStyle/>
          <a:p>
            <a:pPr marL="311089" indent="-311089" algn="ctr">
              <a:lnSpc>
                <a:spcPct val="102000"/>
              </a:lnSpc>
              <a:buClr>
                <a:srgbClr val="FF00FF"/>
              </a:buClr>
              <a:buSzPct val="25000"/>
            </a:pPr>
            <a:r>
              <a:rPr lang="en-US" sz="3266" b="1" dirty="0">
                <a:solidFill>
                  <a:srgbClr val="00B0F0"/>
                </a:solidFill>
                <a:ea typeface="Calibri"/>
                <a:cs typeface="Calibri"/>
                <a:sym typeface="Calibri"/>
              </a:rPr>
              <a:t>Thanks!</a:t>
            </a:r>
          </a:p>
        </p:txBody>
      </p:sp>
      <p:sp>
        <p:nvSpPr>
          <p:cNvPr id="7" name="Rectangle 6"/>
          <p:cNvSpPr/>
          <p:nvPr/>
        </p:nvSpPr>
        <p:spPr>
          <a:xfrm>
            <a:off x="1981200" y="838200"/>
            <a:ext cx="5486400" cy="369332"/>
          </a:xfrm>
          <a:prstGeom prst="rect">
            <a:avLst/>
          </a:prstGeom>
        </p:spPr>
        <p:txBody>
          <a:bodyPr wrap="square">
            <a:spAutoFit/>
          </a:bodyPr>
          <a:lstStyle/>
          <a:p>
            <a:r>
              <a:rPr lang="en-US" b="1" dirty="0"/>
              <a:t>Website -</a:t>
            </a:r>
            <a:r>
              <a:rPr lang="en-US" dirty="0"/>
              <a:t> </a:t>
            </a:r>
            <a:r>
              <a:rPr lang="en-US" dirty="0">
                <a:hlinkClick r:id="rId3"/>
              </a:rPr>
              <a:t>https://gnn-explainers.github.io/</a:t>
            </a:r>
            <a:r>
              <a:rPr lang="en-US" dirty="0"/>
              <a:t> </a:t>
            </a:r>
          </a:p>
        </p:txBody>
      </p:sp>
      <p:pic>
        <p:nvPicPr>
          <p:cNvPr id="5" name="Picture 2" descr="@GNN-Explainers"/>
          <p:cNvPicPr>
            <a:picLocks noChangeAspect="1" noChangeArrowheads="1"/>
          </p:cNvPicPr>
          <p:nvPr/>
        </p:nvPicPr>
        <p:blipFill>
          <a:blip r:embed="rId4"/>
          <a:srcRect/>
          <a:stretch>
            <a:fillRect/>
          </a:stretch>
        </p:blipFill>
        <p:spPr bwMode="auto">
          <a:xfrm>
            <a:off x="7239000" y="0"/>
            <a:ext cx="1905000" cy="1905000"/>
          </a:xfrm>
          <a:prstGeom prst="rect">
            <a:avLst/>
          </a:prstGeom>
          <a:noFill/>
        </p:spPr>
      </p:pic>
      <p:sp>
        <p:nvSpPr>
          <p:cNvPr id="6" name="Rectangle 5"/>
          <p:cNvSpPr/>
          <p:nvPr/>
        </p:nvSpPr>
        <p:spPr>
          <a:xfrm>
            <a:off x="1600200" y="3048000"/>
            <a:ext cx="6159315" cy="646331"/>
          </a:xfrm>
          <a:prstGeom prst="rect">
            <a:avLst/>
          </a:prstGeom>
        </p:spPr>
        <p:txBody>
          <a:bodyPr wrap="none">
            <a:spAutoFit/>
          </a:bodyPr>
          <a:lstStyle/>
          <a:p>
            <a:pPr algn="ctr"/>
            <a:r>
              <a:rPr lang="en-US" dirty="0">
                <a:hlinkClick r:id="rId5"/>
              </a:rPr>
              <a:t>arijitk@bgsu.edu</a:t>
            </a:r>
            <a:r>
              <a:rPr lang="en-US" dirty="0"/>
              <a:t>; </a:t>
            </a:r>
            <a:r>
              <a:rPr lang="en-US" dirty="0">
                <a:hlinkClick r:id="rId6"/>
              </a:rPr>
              <a:t>xiangyu.ke@zju.edu.cn</a:t>
            </a:r>
            <a:r>
              <a:rPr lang="en-US" dirty="0"/>
              <a:t>; </a:t>
            </a:r>
            <a:r>
              <a:rPr lang="en-US" dirty="0">
                <a:hlinkClick r:id="rId7"/>
              </a:rPr>
              <a:t>yxw1650@case.edu</a:t>
            </a:r>
            <a:r>
              <a:rPr lang="en-US" dirty="0"/>
              <a:t>; </a:t>
            </a:r>
          </a:p>
          <a:p>
            <a:pPr algn="ctr"/>
            <a:r>
              <a:rPr lang="en-US" dirty="0">
                <a:hlinkClick r:id="rId8"/>
              </a:rPr>
              <a:t>bonchi@gmail.com</a:t>
            </a:r>
            <a:r>
              <a:rPr lang="en-US" dirty="0"/>
              <a:t>  </a:t>
            </a:r>
          </a:p>
        </p:txBody>
      </p:sp>
      <p:pic>
        <p:nvPicPr>
          <p:cNvPr id="2049" name="Picture 1"/>
          <p:cNvPicPr>
            <a:picLocks noChangeAspect="1" noChangeArrowheads="1"/>
          </p:cNvPicPr>
          <p:nvPr/>
        </p:nvPicPr>
        <p:blipFill>
          <a:blip r:embed="rId9"/>
          <a:srcRect/>
          <a:stretch>
            <a:fillRect/>
          </a:stretch>
        </p:blipFill>
        <p:spPr bwMode="auto">
          <a:xfrm>
            <a:off x="1752600" y="1447800"/>
            <a:ext cx="1608137" cy="1616075"/>
          </a:xfrm>
          <a:prstGeom prst="rect">
            <a:avLst/>
          </a:prstGeom>
          <a:noFill/>
          <a:ln w="9525">
            <a:noFill/>
            <a:miter lim="800000"/>
            <a:headEnd/>
            <a:tailEnd/>
          </a:ln>
          <a:effectLst/>
        </p:spPr>
      </p:pic>
      <p:pic>
        <p:nvPicPr>
          <p:cNvPr id="2050" name="Picture 2"/>
          <p:cNvPicPr>
            <a:picLocks noChangeAspect="1" noChangeArrowheads="1"/>
          </p:cNvPicPr>
          <p:nvPr/>
        </p:nvPicPr>
        <p:blipFill>
          <a:blip r:embed="rId10"/>
          <a:srcRect/>
          <a:stretch>
            <a:fillRect/>
          </a:stretch>
        </p:blipFill>
        <p:spPr bwMode="auto">
          <a:xfrm>
            <a:off x="3787775" y="1524000"/>
            <a:ext cx="1546225" cy="1501775"/>
          </a:xfrm>
          <a:prstGeom prst="rect">
            <a:avLst/>
          </a:prstGeom>
          <a:noFill/>
          <a:ln w="9525">
            <a:noFill/>
            <a:miter lim="800000"/>
            <a:headEnd/>
            <a:tailEnd/>
          </a:ln>
          <a:effectLst/>
        </p:spPr>
      </p:pic>
      <p:pic>
        <p:nvPicPr>
          <p:cNvPr id="2051" name="Picture 3"/>
          <p:cNvPicPr>
            <a:picLocks noChangeAspect="1" noChangeArrowheads="1"/>
          </p:cNvPicPr>
          <p:nvPr/>
        </p:nvPicPr>
        <p:blipFill>
          <a:blip r:embed="rId11"/>
          <a:srcRect/>
          <a:stretch>
            <a:fillRect/>
          </a:stretch>
        </p:blipFill>
        <p:spPr bwMode="auto">
          <a:xfrm>
            <a:off x="5867400" y="1600200"/>
            <a:ext cx="1501775" cy="1493837"/>
          </a:xfrm>
          <a:prstGeom prst="rect">
            <a:avLst/>
          </a:prstGeom>
          <a:noFill/>
          <a:ln w="9525">
            <a:noFill/>
            <a:miter lim="800000"/>
            <a:headEnd/>
            <a:tailEnd/>
          </a:ln>
          <a:effectLst/>
        </p:spPr>
      </p:pic>
      <p:pic>
        <p:nvPicPr>
          <p:cNvPr id="2052" name="Picture 4"/>
          <p:cNvPicPr>
            <a:picLocks noChangeAspect="1" noChangeArrowheads="1"/>
          </p:cNvPicPr>
          <p:nvPr/>
        </p:nvPicPr>
        <p:blipFill>
          <a:blip r:embed="rId12"/>
          <a:srcRect/>
          <a:stretch>
            <a:fillRect/>
          </a:stretch>
        </p:blipFill>
        <p:spPr bwMode="auto">
          <a:xfrm>
            <a:off x="4038600" y="3657600"/>
            <a:ext cx="1501775" cy="1501775"/>
          </a:xfrm>
          <a:prstGeom prst="rect">
            <a:avLst/>
          </a:prstGeom>
          <a:noFill/>
          <a:ln w="9525">
            <a:noFill/>
            <a:miter lim="800000"/>
            <a:headEnd/>
            <a:tailEnd/>
          </a:ln>
          <a:effectLst/>
        </p:spPr>
      </p:pic>
      <p:sp>
        <p:nvSpPr>
          <p:cNvPr id="11"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133 </a:t>
            </a:r>
          </a:p>
        </p:txBody>
      </p:sp>
      <p:pic>
        <p:nvPicPr>
          <p:cNvPr id="4" name="Picture 2" descr="Mengying Wang"/>
          <p:cNvPicPr>
            <a:picLocks noChangeAspect="1" noChangeArrowheads="1"/>
          </p:cNvPicPr>
          <p:nvPr/>
        </p:nvPicPr>
        <p:blipFill>
          <a:blip r:embed="rId13" cstate="print"/>
          <a:srcRect/>
          <a:stretch>
            <a:fillRect/>
          </a:stretch>
        </p:blipFill>
        <p:spPr bwMode="auto">
          <a:xfrm>
            <a:off x="1752600" y="5410200"/>
            <a:ext cx="1162051" cy="1162051"/>
          </a:xfrm>
          <a:prstGeom prst="rect">
            <a:avLst/>
          </a:prstGeom>
          <a:noFill/>
        </p:spPr>
      </p:pic>
      <p:sp>
        <p:nvSpPr>
          <p:cNvPr id="13" name="Rectangle 12"/>
          <p:cNvSpPr/>
          <p:nvPr/>
        </p:nvSpPr>
        <p:spPr>
          <a:xfrm>
            <a:off x="3048000" y="5638800"/>
            <a:ext cx="5486400" cy="923330"/>
          </a:xfrm>
          <a:prstGeom prst="rect">
            <a:avLst/>
          </a:prstGeom>
        </p:spPr>
        <p:txBody>
          <a:bodyPr wrap="square">
            <a:spAutoFit/>
          </a:bodyPr>
          <a:lstStyle/>
          <a:p>
            <a:r>
              <a:rPr lang="en-US" dirty="0"/>
              <a:t>Thanks for Website Setup and Logo Design! </a:t>
            </a:r>
          </a:p>
          <a:p>
            <a:r>
              <a:rPr lang="en-US" dirty="0" err="1"/>
              <a:t>Mengying</a:t>
            </a:r>
            <a:r>
              <a:rPr lang="en-US" dirty="0"/>
              <a:t> Wang </a:t>
            </a:r>
            <a:r>
              <a:rPr lang="en-US" dirty="0">
                <a:hlinkClick r:id="rId14"/>
              </a:rPr>
              <a:t>mxw767@case.edu</a:t>
            </a:r>
            <a:r>
              <a:rPr lang="en-US" dirty="0"/>
              <a:t>   </a:t>
            </a:r>
          </a:p>
          <a:p>
            <a:endParaRPr lang="en-US" dirty="0"/>
          </a:p>
        </p:txBody>
      </p:sp>
    </p:spTree>
    <p:extLst>
      <p:ext uri="{BB962C8B-B14F-4D97-AF65-F5344CB8AC3E}">
        <p14:creationId xmlns:p14="http://schemas.microsoft.com/office/powerpoint/2010/main" val="13441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9"/>
          <p:cNvSpPr txBox="1"/>
          <p:nvPr/>
        </p:nvSpPr>
        <p:spPr>
          <a:xfrm>
            <a:off x="102809" y="11882"/>
            <a:ext cx="8888791" cy="453647"/>
          </a:xfrm>
          <a:prstGeom prst="rect">
            <a:avLst/>
          </a:prstGeom>
          <a:noFill/>
          <a:ln>
            <a:noFill/>
          </a:ln>
        </p:spPr>
        <p:txBody>
          <a:bodyPr lIns="0" tIns="0" rIns="0" bIns="0" anchor="t" anchorCtr="0">
            <a:noAutofit/>
          </a:bodyPr>
          <a:lstStyle/>
          <a:p>
            <a:pPr marL="311089" indent="-311089">
              <a:lnSpc>
                <a:spcPct val="102000"/>
              </a:lnSpc>
              <a:buClr>
                <a:srgbClr val="FF00FF"/>
              </a:buClr>
              <a:buSzPct val="25000"/>
            </a:pPr>
            <a:r>
              <a:rPr lang="en-US" sz="3266" b="1" dirty="0">
                <a:solidFill>
                  <a:srgbClr val="00B0F0"/>
                </a:solidFill>
                <a:ea typeface="Calibri"/>
                <a:cs typeface="Calibri"/>
                <a:sym typeface="Calibri"/>
              </a:rPr>
              <a:t>Post-hoc vs. Intrinsic Explainability Methods </a:t>
            </a:r>
          </a:p>
          <a:p>
            <a:pPr marL="311089" indent="-311089">
              <a:lnSpc>
                <a:spcPct val="102000"/>
              </a:lnSpc>
              <a:buClr>
                <a:srgbClr val="FF00FF"/>
              </a:buClr>
              <a:buSzPct val="25000"/>
            </a:pPr>
            <a:r>
              <a:rPr lang="en-US" sz="3266" b="1" dirty="0">
                <a:solidFill>
                  <a:srgbClr val="00B0F0"/>
                </a:solidFill>
                <a:ea typeface="Calibri"/>
                <a:cs typeface="Calibri"/>
                <a:sym typeface="Calibri"/>
              </a:rPr>
              <a:t>  </a:t>
            </a:r>
          </a:p>
          <a:p>
            <a:pPr marL="311089" indent="-311089">
              <a:lnSpc>
                <a:spcPct val="102000"/>
              </a:lnSpc>
              <a:buClr>
                <a:srgbClr val="FF00FF"/>
              </a:buClr>
              <a:buSzPct val="25000"/>
            </a:pPr>
            <a:endParaRPr lang="en-US" sz="2000" b="1" dirty="0">
              <a:solidFill>
                <a:srgbClr val="FFC000"/>
              </a:solidFill>
              <a:ea typeface="Calibri"/>
              <a:cs typeface="Calibri"/>
              <a:sym typeface="Calibri"/>
            </a:endParaRPr>
          </a:p>
        </p:txBody>
      </p:sp>
      <p:sp>
        <p:nvSpPr>
          <p:cNvPr id="10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14 </a:t>
            </a:r>
          </a:p>
        </p:txBody>
      </p:sp>
      <p:sp>
        <p:nvSpPr>
          <p:cNvPr id="6" name="Rectangle 5">
            <a:extLst>
              <a:ext uri="{FF2B5EF4-FFF2-40B4-BE49-F238E27FC236}">
                <a16:creationId xmlns:a16="http://schemas.microsoft.com/office/drawing/2014/main" id="{1C9CFCA8-D033-8147-46AF-D70CBECEBFC1}"/>
              </a:ext>
            </a:extLst>
          </p:cNvPr>
          <p:cNvSpPr/>
          <p:nvPr/>
        </p:nvSpPr>
        <p:spPr>
          <a:xfrm>
            <a:off x="228600" y="685800"/>
            <a:ext cx="7315200" cy="6078587"/>
          </a:xfrm>
          <a:prstGeom prst="rect">
            <a:avLst/>
          </a:prstGeom>
        </p:spPr>
        <p:txBody>
          <a:bodyPr wrap="square">
            <a:spAutoFit/>
          </a:bodyPr>
          <a:lstStyle/>
          <a:p>
            <a:pPr>
              <a:buFont typeface="Arial" pitchFamily="34" charset="0"/>
              <a:buChar char="•"/>
            </a:pPr>
            <a:r>
              <a:rPr lang="en-US" sz="2000" dirty="0"/>
              <a:t> </a:t>
            </a:r>
            <a:r>
              <a:rPr lang="en-SG" sz="2000" b="1" dirty="0"/>
              <a:t>Post-hoc.</a:t>
            </a:r>
            <a:r>
              <a:rPr lang="en-SG" sz="2000" dirty="0"/>
              <a:t> Creating a second model/ algorithm to provide explanations for an existing GNN model.</a:t>
            </a:r>
          </a:p>
          <a:p>
            <a:pPr>
              <a:buFont typeface="Arial" pitchFamily="34" charset="0"/>
              <a:buChar char="•"/>
            </a:pPr>
            <a:endParaRPr lang="en-SG" sz="2000" dirty="0"/>
          </a:p>
          <a:p>
            <a:r>
              <a:rPr lang="en-SG" sz="2000" dirty="0"/>
              <a:t>- e.g., </a:t>
            </a:r>
            <a:r>
              <a:rPr lang="fr-FR" sz="2000" dirty="0"/>
              <a:t>perturbation-</a:t>
            </a:r>
            <a:r>
              <a:rPr lang="fr-FR" sz="2000" dirty="0" err="1"/>
              <a:t>based</a:t>
            </a:r>
            <a:r>
              <a:rPr lang="fr-FR" sz="2000" dirty="0"/>
              <a:t> </a:t>
            </a:r>
            <a:r>
              <a:rPr lang="fr-FR" sz="2000" dirty="0" err="1"/>
              <a:t>approaches</a:t>
            </a:r>
            <a:r>
              <a:rPr lang="fr-FR" sz="2000" dirty="0"/>
              <a:t> (</a:t>
            </a:r>
            <a:r>
              <a:rPr lang="fr-FR" sz="2000" dirty="0" err="1"/>
              <a:t>GNNExplainer</a:t>
            </a:r>
            <a:r>
              <a:rPr lang="fr-FR" sz="2000" dirty="0"/>
              <a:t>, NeurIPS2019).</a:t>
            </a:r>
            <a:endParaRPr lang="en-SG" sz="2000" dirty="0"/>
          </a:p>
          <a:p>
            <a:endParaRPr lang="en-SG" sz="2000" dirty="0"/>
          </a:p>
          <a:p>
            <a:r>
              <a:rPr lang="en-SG" sz="2000" dirty="0"/>
              <a:t>- could be limited in explanation performance (e.g., reporting spuriously-correlated features with the task), while keeping the underlying GNN accuracy intact.</a:t>
            </a:r>
          </a:p>
          <a:p>
            <a:pPr>
              <a:buFont typeface="Arial" pitchFamily="34" charset="0"/>
              <a:buChar char="•"/>
            </a:pPr>
            <a:endParaRPr lang="en-SG" sz="2000" dirty="0"/>
          </a:p>
          <a:p>
            <a:pPr>
              <a:buFont typeface="Arial" pitchFamily="34" charset="0"/>
              <a:buChar char="•"/>
            </a:pPr>
            <a:endParaRPr lang="en-SG" sz="2000" dirty="0"/>
          </a:p>
          <a:p>
            <a:pPr>
              <a:buFont typeface="Arial" pitchFamily="34" charset="0"/>
              <a:buChar char="•"/>
            </a:pPr>
            <a:r>
              <a:rPr lang="en-SG" sz="2000" b="1" dirty="0"/>
              <a:t> Intrinsic / self-explainable. </a:t>
            </a:r>
            <a:r>
              <a:rPr lang="en-SG" sz="2000" dirty="0"/>
              <a:t>Constructing self-explanatory models which incorporate explainability directly to their structures.</a:t>
            </a:r>
          </a:p>
          <a:p>
            <a:pPr>
              <a:buFont typeface="Arial" pitchFamily="34" charset="0"/>
              <a:buChar char="•"/>
            </a:pPr>
            <a:endParaRPr lang="en-SG" sz="2000" dirty="0"/>
          </a:p>
          <a:p>
            <a:r>
              <a:rPr lang="en-SG" sz="2000" dirty="0"/>
              <a:t>- e.g., use structural constraints to derive an informative subgraph which is used for both prediction and explanation.</a:t>
            </a:r>
          </a:p>
          <a:p>
            <a:endParaRPr lang="en-SG" sz="1100" dirty="0"/>
          </a:p>
          <a:p>
            <a:r>
              <a:rPr lang="en-SG" sz="2000" dirty="0"/>
              <a:t>- e.g., graph attention networks (ICLR 2018), </a:t>
            </a:r>
            <a:r>
              <a:rPr lang="da-DK" sz="1800" b="0" i="0" u="none" strike="noStrike" baseline="0" dirty="0">
                <a:solidFill>
                  <a:srgbClr val="000000"/>
                </a:solidFill>
              </a:rPr>
              <a:t>SEGNN </a:t>
            </a:r>
            <a:r>
              <a:rPr lang="en-SG" sz="1800" dirty="0"/>
              <a:t>(CIKM 2021)</a:t>
            </a:r>
            <a:r>
              <a:rPr lang="da-DK" sz="1800" b="0" i="0" u="none" strike="noStrike" baseline="0" dirty="0">
                <a:solidFill>
                  <a:srgbClr val="000000"/>
                </a:solidFill>
              </a:rPr>
              <a:t>, </a:t>
            </a:r>
            <a:r>
              <a:rPr lang="da-DK" sz="1800" b="0" i="0" u="none" strike="noStrike" baseline="0" dirty="0" err="1">
                <a:solidFill>
                  <a:srgbClr val="000000"/>
                </a:solidFill>
              </a:rPr>
              <a:t>ProtGNN</a:t>
            </a:r>
            <a:r>
              <a:rPr lang="da-DK" sz="1800" b="0" i="0" u="none" strike="noStrike" baseline="0" dirty="0">
                <a:solidFill>
                  <a:srgbClr val="000000"/>
                </a:solidFill>
              </a:rPr>
              <a:t> </a:t>
            </a:r>
            <a:r>
              <a:rPr lang="en-SG" sz="1800" dirty="0"/>
              <a:t>(AAAI 2022)</a:t>
            </a:r>
            <a:r>
              <a:rPr lang="da-DK" dirty="0">
                <a:solidFill>
                  <a:srgbClr val="000000"/>
                </a:solidFill>
              </a:rPr>
              <a:t>.</a:t>
            </a:r>
          </a:p>
          <a:p>
            <a:endParaRPr lang="da-DK" sz="2000" dirty="0">
              <a:solidFill>
                <a:srgbClr val="000000"/>
              </a:solidFill>
            </a:endParaRPr>
          </a:p>
          <a:p>
            <a:r>
              <a:rPr lang="da-DK" sz="2000" dirty="0">
                <a:solidFill>
                  <a:srgbClr val="000000"/>
                </a:solidFill>
              </a:rPr>
              <a:t>- trade-off between good explainability vs. prediction accuracy.</a:t>
            </a:r>
            <a:endParaRPr lang="en-SG" sz="2000" dirty="0"/>
          </a:p>
        </p:txBody>
      </p:sp>
      <p:sp>
        <p:nvSpPr>
          <p:cNvPr id="7" name="Oval Callout 18">
            <a:extLst>
              <a:ext uri="{FF2B5EF4-FFF2-40B4-BE49-F238E27FC236}">
                <a16:creationId xmlns:a16="http://schemas.microsoft.com/office/drawing/2014/main" id="{3BCFE180-508E-13B6-6ED2-8744C56E2688}"/>
              </a:ext>
            </a:extLst>
          </p:cNvPr>
          <p:cNvSpPr/>
          <p:nvPr/>
        </p:nvSpPr>
        <p:spPr>
          <a:xfrm>
            <a:off x="7567126" y="304800"/>
            <a:ext cx="1576874" cy="1091682"/>
          </a:xfrm>
          <a:prstGeom prst="wedgeEllipseCallout">
            <a:avLst>
              <a:gd name="adj1" fmla="val -65137"/>
              <a:gd name="adj2" fmla="val 59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dirty="0"/>
              <a:t>We’ll focus on them</a:t>
            </a:r>
            <a:endParaRPr lang="en-US" dirty="0"/>
          </a:p>
        </p:txBody>
      </p:sp>
    </p:spTree>
    <p:extLst>
      <p:ext uri="{BB962C8B-B14F-4D97-AF65-F5344CB8AC3E}">
        <p14:creationId xmlns:p14="http://schemas.microsoft.com/office/powerpoint/2010/main" val="924110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9"/>
          <p:cNvSpPr txBox="1"/>
          <p:nvPr/>
        </p:nvSpPr>
        <p:spPr>
          <a:xfrm>
            <a:off x="102809" y="11882"/>
            <a:ext cx="8888791" cy="453647"/>
          </a:xfrm>
          <a:prstGeom prst="rect">
            <a:avLst/>
          </a:prstGeom>
          <a:noFill/>
          <a:ln>
            <a:noFill/>
          </a:ln>
        </p:spPr>
        <p:txBody>
          <a:bodyPr lIns="0" tIns="0" rIns="0" bIns="0" anchor="t" anchorCtr="0">
            <a:noAutofit/>
          </a:bodyPr>
          <a:lstStyle/>
          <a:p>
            <a:pPr marL="311089" indent="-311089">
              <a:lnSpc>
                <a:spcPct val="102000"/>
              </a:lnSpc>
              <a:buClr>
                <a:srgbClr val="FF00FF"/>
              </a:buClr>
              <a:buSzPct val="25000"/>
            </a:pPr>
            <a:r>
              <a:rPr lang="en-US" sz="3266" b="1" dirty="0">
                <a:solidFill>
                  <a:srgbClr val="00B0F0"/>
                </a:solidFill>
                <a:ea typeface="Calibri"/>
                <a:cs typeface="Calibri"/>
                <a:sym typeface="Calibri"/>
              </a:rPr>
              <a:t>Global vs. Local Explainability Methods </a:t>
            </a:r>
          </a:p>
          <a:p>
            <a:pPr marL="311089" indent="-311089">
              <a:lnSpc>
                <a:spcPct val="102000"/>
              </a:lnSpc>
              <a:buClr>
                <a:srgbClr val="FF00FF"/>
              </a:buClr>
              <a:buSzPct val="25000"/>
            </a:pPr>
            <a:r>
              <a:rPr lang="en-US" sz="3266" b="1" dirty="0">
                <a:solidFill>
                  <a:srgbClr val="00B0F0"/>
                </a:solidFill>
                <a:ea typeface="Calibri"/>
                <a:cs typeface="Calibri"/>
                <a:sym typeface="Calibri"/>
              </a:rPr>
              <a:t>  </a:t>
            </a:r>
          </a:p>
          <a:p>
            <a:pPr marL="311089" indent="-311089">
              <a:lnSpc>
                <a:spcPct val="102000"/>
              </a:lnSpc>
              <a:buClr>
                <a:srgbClr val="FF00FF"/>
              </a:buClr>
              <a:buSzPct val="25000"/>
            </a:pPr>
            <a:endParaRPr lang="en-US" sz="2000" b="1" dirty="0">
              <a:solidFill>
                <a:srgbClr val="FFC000"/>
              </a:solidFill>
              <a:ea typeface="Calibri"/>
              <a:cs typeface="Calibri"/>
              <a:sym typeface="Calibri"/>
            </a:endParaRPr>
          </a:p>
        </p:txBody>
      </p:sp>
      <p:sp>
        <p:nvSpPr>
          <p:cNvPr id="10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15 </a:t>
            </a:r>
          </a:p>
        </p:txBody>
      </p:sp>
      <p:sp>
        <p:nvSpPr>
          <p:cNvPr id="6" name="Rectangle 5">
            <a:extLst>
              <a:ext uri="{FF2B5EF4-FFF2-40B4-BE49-F238E27FC236}">
                <a16:creationId xmlns:a16="http://schemas.microsoft.com/office/drawing/2014/main" id="{1C9CFCA8-D033-8147-46AF-D70CBECEBFC1}"/>
              </a:ext>
            </a:extLst>
          </p:cNvPr>
          <p:cNvSpPr/>
          <p:nvPr/>
        </p:nvSpPr>
        <p:spPr>
          <a:xfrm>
            <a:off x="228600" y="685800"/>
            <a:ext cx="8763000" cy="4985980"/>
          </a:xfrm>
          <a:prstGeom prst="rect">
            <a:avLst/>
          </a:prstGeom>
        </p:spPr>
        <p:txBody>
          <a:bodyPr wrap="square">
            <a:spAutoFit/>
          </a:bodyPr>
          <a:lstStyle/>
          <a:p>
            <a:pPr>
              <a:buFont typeface="Arial" pitchFamily="34" charset="0"/>
              <a:buChar char="•"/>
            </a:pPr>
            <a:r>
              <a:rPr lang="en-US" sz="2000" b="1" dirty="0"/>
              <a:t> Global</a:t>
            </a:r>
            <a:r>
              <a:rPr lang="en-SG" sz="2000" b="1" dirty="0"/>
              <a:t>. </a:t>
            </a:r>
            <a:r>
              <a:rPr lang="en-US" sz="2000" dirty="0"/>
              <a:t>Explain the </a:t>
            </a:r>
            <a:r>
              <a:rPr lang="en-US" sz="2000" i="1" dirty="0"/>
              <a:t>overall behavior</a:t>
            </a:r>
            <a:r>
              <a:rPr lang="en-US" sz="2000" dirty="0"/>
              <a:t> of the model, e.g., XGNN (KDD 2020), </a:t>
            </a:r>
            <a:r>
              <a:rPr lang="en-US" sz="2000" dirty="0" err="1"/>
              <a:t>PGExplainer</a:t>
            </a:r>
            <a:r>
              <a:rPr lang="en-US" sz="2000" dirty="0"/>
              <a:t> (</a:t>
            </a:r>
            <a:r>
              <a:rPr lang="en-US" sz="2000" dirty="0" err="1"/>
              <a:t>NeurIPS</a:t>
            </a:r>
            <a:r>
              <a:rPr lang="en-US" sz="2000" dirty="0"/>
              <a:t> 2020), </a:t>
            </a:r>
            <a:r>
              <a:rPr lang="en-US" sz="2000" dirty="0" err="1"/>
              <a:t>PGM‑Explainer</a:t>
            </a:r>
            <a:r>
              <a:rPr lang="en-US" sz="2000" dirty="0"/>
              <a:t> (</a:t>
            </a:r>
            <a:r>
              <a:rPr lang="en-US" sz="2000" dirty="0" err="1"/>
              <a:t>NeurIPS</a:t>
            </a:r>
            <a:r>
              <a:rPr lang="en-US" sz="2000" dirty="0"/>
              <a:t> 2020), </a:t>
            </a:r>
            <a:r>
              <a:rPr lang="en-US" sz="2000" dirty="0" err="1"/>
              <a:t>GraphMask</a:t>
            </a:r>
            <a:r>
              <a:rPr lang="en-US" sz="2000" dirty="0"/>
              <a:t> (ICLR 2021).</a:t>
            </a:r>
            <a:endParaRPr lang="en-SG" sz="2000" dirty="0"/>
          </a:p>
          <a:p>
            <a:pPr>
              <a:buFont typeface="Arial" pitchFamily="34" charset="0"/>
              <a:buChar char="•"/>
            </a:pPr>
            <a:endParaRPr lang="en-SG" sz="2000" dirty="0"/>
          </a:p>
          <a:p>
            <a:pPr>
              <a:buFontTx/>
              <a:buChar char="-"/>
            </a:pPr>
            <a:r>
              <a:rPr lang="en-US" sz="2000" dirty="0"/>
              <a:t> Provide </a:t>
            </a:r>
            <a:r>
              <a:rPr lang="en-US" sz="2000" dirty="0" err="1"/>
              <a:t>model‑level</a:t>
            </a:r>
            <a:r>
              <a:rPr lang="en-US" sz="2000" dirty="0"/>
              <a:t> summaries.</a:t>
            </a:r>
          </a:p>
          <a:p>
            <a:pPr>
              <a:buFontTx/>
              <a:buChar char="-"/>
            </a:pPr>
            <a:r>
              <a:rPr lang="en-US" sz="2000" dirty="0"/>
              <a:t> Capture common structural motifs, feature importance trends, or decision rules</a:t>
            </a:r>
          </a:p>
          <a:p>
            <a:r>
              <a:rPr lang="en-US" sz="2000" dirty="0"/>
              <a:t>- Often approximate the model with a simpler surrogate (e.g., rule sets, prototypes)</a:t>
            </a:r>
          </a:p>
          <a:p>
            <a:pPr>
              <a:buFont typeface="Arial" pitchFamily="34" charset="0"/>
              <a:buChar char="•"/>
            </a:pPr>
            <a:endParaRPr lang="en-SG" sz="2000" dirty="0"/>
          </a:p>
          <a:p>
            <a:pPr>
              <a:buFont typeface="Arial" pitchFamily="34" charset="0"/>
              <a:buChar char="•"/>
            </a:pPr>
            <a:endParaRPr lang="en-SG" sz="2000" dirty="0"/>
          </a:p>
          <a:p>
            <a:pPr>
              <a:buFont typeface="Arial" pitchFamily="34" charset="0"/>
              <a:buChar char="•"/>
            </a:pPr>
            <a:r>
              <a:rPr lang="en-SG" sz="2000" b="1" dirty="0"/>
              <a:t> Local. </a:t>
            </a:r>
            <a:r>
              <a:rPr lang="en-US" sz="2000" dirty="0"/>
              <a:t>Explain the </a:t>
            </a:r>
            <a:r>
              <a:rPr lang="en-US" sz="2000" i="1" dirty="0"/>
              <a:t>reasoning behind a specific prediction, </a:t>
            </a:r>
            <a:r>
              <a:rPr lang="en-US" sz="2000" dirty="0"/>
              <a:t>e.g., </a:t>
            </a:r>
            <a:r>
              <a:rPr lang="en-US" sz="2000" dirty="0" err="1"/>
              <a:t>GNNExplainer</a:t>
            </a:r>
            <a:r>
              <a:rPr lang="en-US" sz="2000" dirty="0"/>
              <a:t> (</a:t>
            </a:r>
            <a:r>
              <a:rPr lang="en-US" sz="2000" dirty="0" err="1"/>
              <a:t>NeurIPS</a:t>
            </a:r>
            <a:r>
              <a:rPr lang="en-US" sz="2000" dirty="0"/>
              <a:t> 2019), </a:t>
            </a:r>
            <a:r>
              <a:rPr lang="en-US" sz="2000" dirty="0" err="1"/>
              <a:t>SubgraphX</a:t>
            </a:r>
            <a:r>
              <a:rPr lang="en-US" sz="2000" dirty="0"/>
              <a:t> (ICML 2021), </a:t>
            </a:r>
            <a:r>
              <a:rPr lang="en-US" sz="2000" dirty="0" err="1"/>
              <a:t>CF‑GNNExplainer</a:t>
            </a:r>
            <a:r>
              <a:rPr lang="en-US" sz="2000" dirty="0"/>
              <a:t> (AISTATS 2022).</a:t>
            </a:r>
            <a:endParaRPr lang="en-SG" sz="2000" dirty="0"/>
          </a:p>
          <a:p>
            <a:pPr>
              <a:buFont typeface="Arial" pitchFamily="34" charset="0"/>
              <a:buChar char="•"/>
            </a:pPr>
            <a:endParaRPr lang="en-SG" sz="2000" dirty="0"/>
          </a:p>
          <a:p>
            <a:r>
              <a:rPr lang="en-US" sz="2000" dirty="0"/>
              <a:t>- Provide </a:t>
            </a:r>
            <a:r>
              <a:rPr lang="en-US" sz="2000" dirty="0" err="1"/>
              <a:t>instance‑level</a:t>
            </a:r>
            <a:r>
              <a:rPr lang="en-US" sz="2000" dirty="0"/>
              <a:t> explanations.</a:t>
            </a:r>
          </a:p>
          <a:p>
            <a:r>
              <a:rPr lang="en-US" sz="2000" dirty="0"/>
              <a:t>- Highlight </a:t>
            </a:r>
            <a:r>
              <a:rPr lang="en-US" sz="2000" dirty="0" err="1"/>
              <a:t>subgraphs</a:t>
            </a:r>
            <a:r>
              <a:rPr lang="en-US" sz="2000" dirty="0"/>
              <a:t>, features, or neighbors that influenced one prediction.</a:t>
            </a:r>
          </a:p>
          <a:p>
            <a:r>
              <a:rPr lang="en-US" sz="2000" dirty="0"/>
              <a:t>- Often produce masks, saliency maps, or counterfactuals. </a:t>
            </a:r>
          </a:p>
        </p:txBody>
      </p:sp>
    </p:spTree>
    <p:extLst>
      <p:ext uri="{BB962C8B-B14F-4D97-AF65-F5344CB8AC3E}">
        <p14:creationId xmlns:p14="http://schemas.microsoft.com/office/powerpoint/2010/main" val="924110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9"/>
          <p:cNvSpPr txBox="1"/>
          <p:nvPr/>
        </p:nvSpPr>
        <p:spPr>
          <a:xfrm>
            <a:off x="102809" y="11882"/>
            <a:ext cx="8888791" cy="453647"/>
          </a:xfrm>
          <a:prstGeom prst="rect">
            <a:avLst/>
          </a:prstGeom>
          <a:noFill/>
          <a:ln>
            <a:noFill/>
          </a:ln>
        </p:spPr>
        <p:txBody>
          <a:bodyPr lIns="0" tIns="0" rIns="0" bIns="0" anchor="t" anchorCtr="0">
            <a:noAutofit/>
          </a:bodyPr>
          <a:lstStyle/>
          <a:p>
            <a:pPr marL="311089" indent="-311089">
              <a:lnSpc>
                <a:spcPct val="102000"/>
              </a:lnSpc>
              <a:buClr>
                <a:srgbClr val="FF00FF"/>
              </a:buClr>
              <a:buSzPct val="25000"/>
            </a:pPr>
            <a:r>
              <a:rPr lang="en-US" sz="3266" b="1" dirty="0">
                <a:solidFill>
                  <a:srgbClr val="00B0F0"/>
                </a:solidFill>
                <a:ea typeface="Calibri"/>
                <a:cs typeface="Calibri"/>
                <a:sym typeface="Calibri"/>
              </a:rPr>
              <a:t>   Class-specific vs. Instance-specific Explainability Methods </a:t>
            </a:r>
          </a:p>
          <a:p>
            <a:pPr marL="311089" indent="-311089">
              <a:lnSpc>
                <a:spcPct val="102000"/>
              </a:lnSpc>
              <a:buClr>
                <a:srgbClr val="FF00FF"/>
              </a:buClr>
              <a:buSzPct val="25000"/>
            </a:pPr>
            <a:r>
              <a:rPr lang="en-US" sz="3266" b="1" dirty="0">
                <a:solidFill>
                  <a:srgbClr val="00B0F0"/>
                </a:solidFill>
                <a:ea typeface="Calibri"/>
                <a:cs typeface="Calibri"/>
                <a:sym typeface="Calibri"/>
              </a:rPr>
              <a:t>  </a:t>
            </a:r>
          </a:p>
          <a:p>
            <a:pPr marL="311089" indent="-311089">
              <a:lnSpc>
                <a:spcPct val="102000"/>
              </a:lnSpc>
              <a:buClr>
                <a:srgbClr val="FF00FF"/>
              </a:buClr>
              <a:buSzPct val="25000"/>
            </a:pPr>
            <a:endParaRPr lang="en-US" sz="2000" b="1" dirty="0">
              <a:solidFill>
                <a:srgbClr val="FFC000"/>
              </a:solidFill>
              <a:ea typeface="Calibri"/>
              <a:cs typeface="Calibri"/>
              <a:sym typeface="Calibri"/>
            </a:endParaRPr>
          </a:p>
        </p:txBody>
      </p:sp>
      <p:sp>
        <p:nvSpPr>
          <p:cNvPr id="10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16 </a:t>
            </a:r>
          </a:p>
        </p:txBody>
      </p:sp>
      <p:sp>
        <p:nvSpPr>
          <p:cNvPr id="6" name="Rectangle 5">
            <a:extLst>
              <a:ext uri="{FF2B5EF4-FFF2-40B4-BE49-F238E27FC236}">
                <a16:creationId xmlns:a16="http://schemas.microsoft.com/office/drawing/2014/main" id="{1C9CFCA8-D033-8147-46AF-D70CBECEBFC1}"/>
              </a:ext>
            </a:extLst>
          </p:cNvPr>
          <p:cNvSpPr/>
          <p:nvPr/>
        </p:nvSpPr>
        <p:spPr>
          <a:xfrm>
            <a:off x="228600" y="1219200"/>
            <a:ext cx="8763000" cy="4708981"/>
          </a:xfrm>
          <a:prstGeom prst="rect">
            <a:avLst/>
          </a:prstGeom>
        </p:spPr>
        <p:txBody>
          <a:bodyPr wrap="square">
            <a:spAutoFit/>
          </a:bodyPr>
          <a:lstStyle/>
          <a:p>
            <a:pPr>
              <a:buFont typeface="Arial" pitchFamily="34" charset="0"/>
              <a:buChar char="•"/>
            </a:pPr>
            <a:r>
              <a:rPr lang="en-US" sz="2000" b="1" dirty="0"/>
              <a:t> Class-specific</a:t>
            </a:r>
            <a:r>
              <a:rPr lang="en-SG" sz="2000" b="1" dirty="0"/>
              <a:t>. </a:t>
            </a:r>
            <a:r>
              <a:rPr lang="en-US" sz="2000" dirty="0"/>
              <a:t>Explain what the model considers important for predicting a </a:t>
            </a:r>
            <a:r>
              <a:rPr lang="en-US" sz="2000" i="1" dirty="0"/>
              <a:t>particular class, </a:t>
            </a:r>
            <a:r>
              <a:rPr lang="en-US" sz="2000" dirty="0"/>
              <a:t>e.g., XGNN (KDD 2020).</a:t>
            </a:r>
            <a:endParaRPr lang="en-SG" sz="2000" dirty="0"/>
          </a:p>
          <a:p>
            <a:pPr>
              <a:buFont typeface="Arial" pitchFamily="34" charset="0"/>
              <a:buChar char="•"/>
            </a:pPr>
            <a:endParaRPr lang="en-SG" sz="2000" dirty="0"/>
          </a:p>
          <a:p>
            <a:r>
              <a:rPr lang="en-US" sz="2000" dirty="0"/>
              <a:t>- Aggregate explanations across many instances of the same class.</a:t>
            </a:r>
          </a:p>
          <a:p>
            <a:r>
              <a:rPr lang="en-US" sz="2000" dirty="0"/>
              <a:t>- Produce </a:t>
            </a:r>
            <a:r>
              <a:rPr lang="en-US" sz="2000" dirty="0" err="1"/>
              <a:t>class‑level</a:t>
            </a:r>
            <a:r>
              <a:rPr lang="en-US" sz="2000" dirty="0"/>
              <a:t> prototypes, motifs, or feature sets.</a:t>
            </a:r>
          </a:p>
          <a:p>
            <a:r>
              <a:rPr lang="en-US" sz="2000" dirty="0"/>
              <a:t>- Useful for fairness, consistency, and debugging class boundaries.</a:t>
            </a:r>
          </a:p>
          <a:p>
            <a:pPr>
              <a:buFont typeface="Arial" pitchFamily="34" charset="0"/>
              <a:buChar char="•"/>
            </a:pPr>
            <a:endParaRPr lang="en-SG" sz="2000" dirty="0"/>
          </a:p>
          <a:p>
            <a:pPr>
              <a:buFont typeface="Arial" pitchFamily="34" charset="0"/>
              <a:buChar char="•"/>
            </a:pPr>
            <a:endParaRPr lang="en-SG" sz="2000" dirty="0"/>
          </a:p>
          <a:p>
            <a:pPr>
              <a:buFont typeface="Arial" pitchFamily="34" charset="0"/>
              <a:buChar char="•"/>
            </a:pPr>
            <a:r>
              <a:rPr lang="en-SG" sz="2000" b="1" dirty="0"/>
              <a:t> Instance-specific. </a:t>
            </a:r>
            <a:r>
              <a:rPr lang="en-US" sz="2000" dirty="0"/>
              <a:t>Explain the prediction for </a:t>
            </a:r>
            <a:r>
              <a:rPr lang="en-US" sz="2000" i="1" dirty="0"/>
              <a:t>one specific instance</a:t>
            </a:r>
            <a:r>
              <a:rPr lang="en-US" sz="2000" dirty="0"/>
              <a:t>.</a:t>
            </a:r>
            <a:r>
              <a:rPr lang="en-US" sz="2000" i="1" dirty="0"/>
              <a:t>, </a:t>
            </a:r>
            <a:r>
              <a:rPr lang="en-US" sz="2000" dirty="0"/>
              <a:t>e.g., </a:t>
            </a:r>
            <a:r>
              <a:rPr lang="en-US" sz="2000" dirty="0" err="1"/>
              <a:t>GNNExplainer</a:t>
            </a:r>
            <a:r>
              <a:rPr lang="en-US" sz="2000" dirty="0"/>
              <a:t> (</a:t>
            </a:r>
            <a:r>
              <a:rPr lang="en-US" sz="2000" dirty="0" err="1"/>
              <a:t>NeurIPS</a:t>
            </a:r>
            <a:r>
              <a:rPr lang="en-US" sz="2000" dirty="0"/>
              <a:t> 2019), </a:t>
            </a:r>
            <a:r>
              <a:rPr lang="en-US" sz="2000" dirty="0" err="1"/>
              <a:t>SubgraphX</a:t>
            </a:r>
            <a:r>
              <a:rPr lang="en-US" sz="2000" dirty="0"/>
              <a:t> (ICML 2021), </a:t>
            </a:r>
            <a:r>
              <a:rPr lang="en-US" sz="2000" dirty="0" err="1"/>
              <a:t>CF‑GNNExplainer</a:t>
            </a:r>
            <a:r>
              <a:rPr lang="en-US" sz="2000" dirty="0"/>
              <a:t> (AISTATS 2022).</a:t>
            </a:r>
            <a:endParaRPr lang="en-SG" sz="2000" dirty="0"/>
          </a:p>
          <a:p>
            <a:pPr>
              <a:buFont typeface="Arial" pitchFamily="34" charset="0"/>
              <a:buChar char="•"/>
            </a:pPr>
            <a:endParaRPr lang="en-SG" sz="2000" dirty="0"/>
          </a:p>
          <a:p>
            <a:r>
              <a:rPr lang="en-US" sz="2000" dirty="0"/>
              <a:t>- Provide explanations tailored to a single sample.</a:t>
            </a:r>
          </a:p>
          <a:p>
            <a:r>
              <a:rPr lang="en-US" sz="2000" dirty="0"/>
              <a:t>- Often produce </a:t>
            </a:r>
            <a:r>
              <a:rPr lang="en-US" sz="2000" dirty="0" err="1"/>
              <a:t>subgraph</a:t>
            </a:r>
            <a:r>
              <a:rPr lang="en-US" sz="2000" dirty="0"/>
              <a:t> masks, feature attributions, or counterfactuals.</a:t>
            </a:r>
          </a:p>
          <a:p>
            <a:r>
              <a:rPr lang="en-US" sz="2000" dirty="0"/>
              <a:t>- Sensitive to local neighborhood and feature perturbations. </a:t>
            </a:r>
          </a:p>
        </p:txBody>
      </p:sp>
    </p:spTree>
    <p:extLst>
      <p:ext uri="{BB962C8B-B14F-4D97-AF65-F5344CB8AC3E}">
        <p14:creationId xmlns:p14="http://schemas.microsoft.com/office/powerpoint/2010/main" val="924110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9"/>
          <p:cNvSpPr txBox="1"/>
          <p:nvPr/>
        </p:nvSpPr>
        <p:spPr>
          <a:xfrm>
            <a:off x="102809" y="11882"/>
            <a:ext cx="8888791" cy="453647"/>
          </a:xfrm>
          <a:prstGeom prst="rect">
            <a:avLst/>
          </a:prstGeom>
          <a:noFill/>
          <a:ln>
            <a:noFill/>
          </a:ln>
        </p:spPr>
        <p:txBody>
          <a:bodyPr lIns="0" tIns="0" rIns="0" bIns="0" anchor="t" anchorCtr="0">
            <a:noAutofit/>
          </a:bodyPr>
          <a:lstStyle/>
          <a:p>
            <a:pPr marL="311089" indent="-311089">
              <a:lnSpc>
                <a:spcPct val="102000"/>
              </a:lnSpc>
              <a:buClr>
                <a:srgbClr val="FF00FF"/>
              </a:buClr>
              <a:buSzPct val="25000"/>
            </a:pPr>
            <a:r>
              <a:rPr lang="en-US" sz="3266" b="1" dirty="0">
                <a:solidFill>
                  <a:srgbClr val="00B0F0"/>
                </a:solidFill>
                <a:ea typeface="Calibri"/>
                <a:cs typeface="Calibri"/>
                <a:sym typeface="Calibri"/>
              </a:rPr>
              <a:t>   Model-specific vs. Model-agnostic Explainability Methods </a:t>
            </a:r>
          </a:p>
          <a:p>
            <a:pPr marL="311089" indent="-311089">
              <a:lnSpc>
                <a:spcPct val="102000"/>
              </a:lnSpc>
              <a:buClr>
                <a:srgbClr val="FF00FF"/>
              </a:buClr>
              <a:buSzPct val="25000"/>
            </a:pPr>
            <a:r>
              <a:rPr lang="en-US" sz="3266" b="1" dirty="0">
                <a:solidFill>
                  <a:srgbClr val="00B0F0"/>
                </a:solidFill>
                <a:ea typeface="Calibri"/>
                <a:cs typeface="Calibri"/>
                <a:sym typeface="Calibri"/>
              </a:rPr>
              <a:t>  </a:t>
            </a:r>
          </a:p>
          <a:p>
            <a:pPr marL="311089" indent="-311089">
              <a:lnSpc>
                <a:spcPct val="102000"/>
              </a:lnSpc>
              <a:buClr>
                <a:srgbClr val="FF00FF"/>
              </a:buClr>
              <a:buSzPct val="25000"/>
            </a:pPr>
            <a:endParaRPr lang="en-US" sz="2000" b="1" dirty="0">
              <a:solidFill>
                <a:srgbClr val="FFC000"/>
              </a:solidFill>
              <a:ea typeface="Calibri"/>
              <a:cs typeface="Calibri"/>
              <a:sym typeface="Calibri"/>
            </a:endParaRPr>
          </a:p>
        </p:txBody>
      </p:sp>
      <p:sp>
        <p:nvSpPr>
          <p:cNvPr id="10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17 </a:t>
            </a:r>
          </a:p>
        </p:txBody>
      </p:sp>
      <p:sp>
        <p:nvSpPr>
          <p:cNvPr id="5" name="Rectangle 4">
            <a:extLst>
              <a:ext uri="{FF2B5EF4-FFF2-40B4-BE49-F238E27FC236}">
                <a16:creationId xmlns:a16="http://schemas.microsoft.com/office/drawing/2014/main" id="{C79FED7E-A3AE-310E-00C1-2B0037A74FB8}"/>
              </a:ext>
            </a:extLst>
          </p:cNvPr>
          <p:cNvSpPr/>
          <p:nvPr/>
        </p:nvSpPr>
        <p:spPr>
          <a:xfrm>
            <a:off x="336000" y="1073289"/>
            <a:ext cx="8274600" cy="5632311"/>
          </a:xfrm>
          <a:prstGeom prst="rect">
            <a:avLst/>
          </a:prstGeom>
        </p:spPr>
        <p:txBody>
          <a:bodyPr wrap="square">
            <a:spAutoFit/>
          </a:bodyPr>
          <a:lstStyle/>
          <a:p>
            <a:pPr>
              <a:buFont typeface="Arial" pitchFamily="34" charset="0"/>
              <a:buChar char="•"/>
            </a:pPr>
            <a:r>
              <a:rPr lang="en-US" sz="2000" dirty="0"/>
              <a:t> </a:t>
            </a:r>
            <a:r>
              <a:rPr lang="en-SG" sz="2000" b="1" dirty="0"/>
              <a:t>Model-specific / white-box.</a:t>
            </a:r>
            <a:r>
              <a:rPr lang="en-SG" sz="2000" dirty="0"/>
              <a:t> Requires access to internal model parameters or embeddings to provide explanations.</a:t>
            </a:r>
          </a:p>
          <a:p>
            <a:pPr>
              <a:buFont typeface="Arial" pitchFamily="34" charset="0"/>
              <a:buChar char="•"/>
            </a:pPr>
            <a:endParaRPr lang="en-SG" sz="800" dirty="0"/>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SG" sz="2000" dirty="0"/>
              <a:t>e.g., gradient-based </a:t>
            </a:r>
            <a:r>
              <a:rPr lang="fr-FR" sz="2000" dirty="0" err="1"/>
              <a:t>methods</a:t>
            </a:r>
            <a:r>
              <a:rPr lang="fr-FR" sz="2000" dirty="0"/>
              <a:t> </a:t>
            </a:r>
            <a:r>
              <a:rPr lang="fr-FR" sz="2000" dirty="0" err="1"/>
              <a:t>calculate</a:t>
            </a:r>
            <a:r>
              <a:rPr lang="fr-FR" sz="2000" dirty="0"/>
              <a:t> the gradient of an output w.r.t. the input </a:t>
            </a:r>
            <a:r>
              <a:rPr lang="fr-FR" sz="2000" dirty="0" err="1"/>
              <a:t>using</a:t>
            </a:r>
            <a:r>
              <a:rPr lang="fr-FR" sz="2000" dirty="0"/>
              <a:t> </a:t>
            </a:r>
            <a:r>
              <a:rPr lang="fr-FR" sz="2000" dirty="0" err="1"/>
              <a:t>backpropagation</a:t>
            </a:r>
            <a:r>
              <a:rPr lang="fr-FR" sz="2000" dirty="0"/>
              <a:t> to </a:t>
            </a:r>
            <a:r>
              <a:rPr lang="fr-FR" sz="2000" dirty="0" err="1"/>
              <a:t>derive</a:t>
            </a:r>
            <a:r>
              <a:rPr lang="fr-FR" sz="2000" dirty="0"/>
              <a:t> the contribution of </a:t>
            </a:r>
            <a:r>
              <a:rPr lang="fr-FR" sz="2000" dirty="0" err="1"/>
              <a:t>features</a:t>
            </a:r>
            <a:r>
              <a:rPr lang="fr-FR" sz="2000" dirty="0"/>
              <a:t> (</a:t>
            </a:r>
            <a:r>
              <a:rPr kumimoji="0" lang="en-US" sz="1400" b="0" i="1" u="none" strike="noStrike" kern="1200" cap="none" spc="0" normalizeH="0" baseline="0" noProof="0" dirty="0">
                <a:ln>
                  <a:noFill/>
                </a:ln>
                <a:solidFill>
                  <a:prstClr val="black"/>
                </a:solidFill>
                <a:effectLst/>
                <a:uLnTx/>
                <a:uFillTx/>
                <a:latin typeface="Calibri"/>
                <a:ea typeface="+mn-ea"/>
                <a:cs typeface="+mn-cs"/>
              </a:rPr>
              <a:t>Explainability methods for graph convolutional neural networks</a:t>
            </a:r>
            <a:r>
              <a:rPr kumimoji="0" lang="en-US" sz="1400" b="0" i="0" u="none" strike="noStrike" kern="1200" cap="none" spc="0" normalizeH="0" baseline="0" noProof="0" dirty="0">
                <a:ln>
                  <a:noFill/>
                </a:ln>
                <a:solidFill>
                  <a:prstClr val="black"/>
                </a:solidFill>
                <a:effectLst/>
                <a:uLnTx/>
                <a:uFillTx/>
                <a:latin typeface="Calibri"/>
                <a:ea typeface="+mn-ea"/>
                <a:cs typeface="+mn-cs"/>
              </a:rPr>
              <a:t>. in CVPR, 2019</a:t>
            </a:r>
            <a:r>
              <a:rPr lang="fr-FR" sz="2000" dirty="0"/>
              <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lang="fr-FR" sz="800" dirty="0"/>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SG" sz="2000" dirty="0"/>
              <a:t>Gradient-based methods are more efficient, since they usually need one forward and another backward pass.</a:t>
            </a:r>
          </a:p>
          <a:p>
            <a:pPr marR="0" lvl="0" algn="l" defTabSz="914400" rtl="0" eaLnBrk="1" fontAlgn="auto" latinLnBrk="0" hangingPunct="1">
              <a:lnSpc>
                <a:spcPct val="100000"/>
              </a:lnSpc>
              <a:spcBef>
                <a:spcPts val="0"/>
              </a:spcBef>
              <a:spcAft>
                <a:spcPts val="0"/>
              </a:spcAft>
              <a:buClrTx/>
              <a:buSzTx/>
              <a:tabLst/>
              <a:defRPr/>
            </a:pPr>
            <a:endParaRPr lang="en-SG" sz="800" dirty="0"/>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SG" sz="2000" b="1" dirty="0"/>
              <a:t>Issues:</a:t>
            </a:r>
            <a:r>
              <a:rPr lang="en-SG" sz="2000" dirty="0"/>
              <a:t> gradient saturation, ..</a:t>
            </a:r>
          </a:p>
          <a:p>
            <a:endParaRPr lang="en-SG" sz="2000" dirty="0"/>
          </a:p>
          <a:p>
            <a:pPr>
              <a:buFont typeface="Arial" pitchFamily="34" charset="0"/>
              <a:buChar char="•"/>
            </a:pPr>
            <a:r>
              <a:rPr lang="en-SG" sz="2000" dirty="0"/>
              <a:t> </a:t>
            </a:r>
            <a:r>
              <a:rPr lang="en-SG" sz="2000" b="1" dirty="0"/>
              <a:t>Model-agnostic / black-box. </a:t>
            </a:r>
            <a:r>
              <a:rPr lang="en-US" sz="2000" dirty="0"/>
              <a:t>Does not require internals of the GNNs to generate explanations.</a:t>
            </a:r>
            <a:endParaRPr lang="en-SG" sz="2000" dirty="0"/>
          </a:p>
          <a:p>
            <a:pPr>
              <a:buFont typeface="Arial" pitchFamily="34" charset="0"/>
              <a:buChar char="•"/>
            </a:pPr>
            <a:endParaRPr lang="en-SG" sz="800" dirty="0"/>
          </a:p>
          <a:p>
            <a:pPr marL="342900" indent="-342900">
              <a:buFontTx/>
              <a:buChar char="-"/>
              <a:defRPr/>
            </a:pPr>
            <a:r>
              <a:rPr lang="en-SG" sz="2000" dirty="0"/>
              <a:t>e.g., perturbation-based methods (</a:t>
            </a:r>
            <a:r>
              <a:rPr lang="fr-FR" sz="2000" dirty="0" err="1"/>
              <a:t>GNNExplainer</a:t>
            </a:r>
            <a:r>
              <a:rPr lang="fr-FR" sz="2000" dirty="0"/>
              <a:t>, </a:t>
            </a:r>
            <a:r>
              <a:rPr lang="fr-FR" sz="2000" dirty="0" err="1"/>
              <a:t>NeurIPS</a:t>
            </a:r>
            <a:r>
              <a:rPr lang="fr-FR" sz="2000" dirty="0"/>
              <a:t> 2019) </a:t>
            </a:r>
            <a:r>
              <a:rPr lang="en-SG" sz="2000" dirty="0"/>
              <a:t>determine the contribution of a feature by measuring how prediction score changes when the feature is altered. </a:t>
            </a:r>
          </a:p>
          <a:p>
            <a:pPr marL="342900" indent="-342900">
              <a:buFontTx/>
              <a:buChar char="-"/>
              <a:defRPr/>
            </a:pPr>
            <a:endParaRPr lang="en-SG" sz="800" dirty="0"/>
          </a:p>
          <a:p>
            <a:pPr marL="342900" indent="-342900">
              <a:buFontTx/>
              <a:buChar char="-"/>
              <a:defRPr/>
            </a:pPr>
            <a:r>
              <a:rPr lang="en-SG" sz="2000" dirty="0"/>
              <a:t>can be computationally inefficient as each perturbation requires a separate forward propagation through the network. </a:t>
            </a:r>
          </a:p>
        </p:txBody>
      </p:sp>
    </p:spTree>
    <p:extLst>
      <p:ext uri="{BB962C8B-B14F-4D97-AF65-F5344CB8AC3E}">
        <p14:creationId xmlns:p14="http://schemas.microsoft.com/office/powerpoint/2010/main" val="924110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9"/>
          <p:cNvSpPr txBox="1"/>
          <p:nvPr/>
        </p:nvSpPr>
        <p:spPr>
          <a:xfrm>
            <a:off x="102809" y="11882"/>
            <a:ext cx="8888791" cy="453647"/>
          </a:xfrm>
          <a:prstGeom prst="rect">
            <a:avLst/>
          </a:prstGeom>
          <a:noFill/>
          <a:ln>
            <a:noFill/>
          </a:ln>
        </p:spPr>
        <p:txBody>
          <a:bodyPr lIns="0" tIns="0" rIns="0" bIns="0" anchor="t" anchorCtr="0">
            <a:noAutofit/>
          </a:bodyPr>
          <a:lstStyle/>
          <a:p>
            <a:pPr marL="311089" indent="-311089">
              <a:lnSpc>
                <a:spcPct val="102000"/>
              </a:lnSpc>
              <a:buClr>
                <a:srgbClr val="FF00FF"/>
              </a:buClr>
              <a:buSzPct val="25000"/>
            </a:pPr>
            <a:r>
              <a:rPr lang="en-US" sz="3266" b="1" dirty="0">
                <a:solidFill>
                  <a:srgbClr val="00B0F0"/>
                </a:solidFill>
                <a:ea typeface="Calibri"/>
                <a:cs typeface="Calibri"/>
                <a:sym typeface="Calibri"/>
              </a:rPr>
              <a:t>   Forward vs. Backward Explainability Methods </a:t>
            </a:r>
          </a:p>
          <a:p>
            <a:pPr marL="311089" indent="-311089">
              <a:lnSpc>
                <a:spcPct val="102000"/>
              </a:lnSpc>
              <a:buClr>
                <a:srgbClr val="FF00FF"/>
              </a:buClr>
              <a:buSzPct val="25000"/>
            </a:pPr>
            <a:r>
              <a:rPr lang="en-US" sz="3266" b="1" dirty="0">
                <a:solidFill>
                  <a:srgbClr val="00B0F0"/>
                </a:solidFill>
                <a:ea typeface="Calibri"/>
                <a:cs typeface="Calibri"/>
                <a:sym typeface="Calibri"/>
              </a:rPr>
              <a:t>  </a:t>
            </a:r>
          </a:p>
          <a:p>
            <a:pPr marL="311089" indent="-311089">
              <a:lnSpc>
                <a:spcPct val="102000"/>
              </a:lnSpc>
              <a:buClr>
                <a:srgbClr val="FF00FF"/>
              </a:buClr>
              <a:buSzPct val="25000"/>
            </a:pPr>
            <a:endParaRPr lang="en-US" sz="2000" b="1" dirty="0">
              <a:solidFill>
                <a:srgbClr val="FFC000"/>
              </a:solidFill>
              <a:ea typeface="Calibri"/>
              <a:cs typeface="Calibri"/>
              <a:sym typeface="Calibri"/>
            </a:endParaRPr>
          </a:p>
        </p:txBody>
      </p:sp>
      <p:sp>
        <p:nvSpPr>
          <p:cNvPr id="10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18 </a:t>
            </a:r>
          </a:p>
        </p:txBody>
      </p:sp>
      <p:sp>
        <p:nvSpPr>
          <p:cNvPr id="6" name="Rectangle 5">
            <a:extLst>
              <a:ext uri="{FF2B5EF4-FFF2-40B4-BE49-F238E27FC236}">
                <a16:creationId xmlns:a16="http://schemas.microsoft.com/office/drawing/2014/main" id="{D6A12FF4-59E3-D0A8-036B-3E09AD3FA484}"/>
              </a:ext>
            </a:extLst>
          </p:cNvPr>
          <p:cNvSpPr/>
          <p:nvPr/>
        </p:nvSpPr>
        <p:spPr>
          <a:xfrm>
            <a:off x="304800" y="762000"/>
            <a:ext cx="8305800" cy="5232202"/>
          </a:xfrm>
          <a:prstGeom prst="rect">
            <a:avLst/>
          </a:prstGeom>
        </p:spPr>
        <p:txBody>
          <a:bodyPr wrap="square">
            <a:spAutoFit/>
          </a:bodyPr>
          <a:lstStyle/>
          <a:p>
            <a:pPr>
              <a:buFont typeface="Arial" pitchFamily="34" charset="0"/>
              <a:buChar char="•"/>
            </a:pPr>
            <a:r>
              <a:rPr lang="en-US" sz="2000" dirty="0"/>
              <a:t> </a:t>
            </a:r>
            <a:r>
              <a:rPr lang="en-US" sz="2000" b="1" dirty="0"/>
              <a:t>Forward interpretability methods</a:t>
            </a:r>
            <a:r>
              <a:rPr lang="en-US" sz="2000" dirty="0"/>
              <a:t>. GNN model-agnostic, learn evidence about graphs or nodes passed through the GNN. </a:t>
            </a:r>
          </a:p>
          <a:p>
            <a:pPr>
              <a:buFont typeface="Arial" pitchFamily="34" charset="0"/>
              <a:buChar char="•"/>
            </a:pPr>
            <a:endParaRPr lang="en-US" sz="800" dirty="0"/>
          </a:p>
          <a:p>
            <a:pPr marL="342900" indent="-342900">
              <a:buFontTx/>
              <a:buChar char="-"/>
            </a:pPr>
            <a:r>
              <a:rPr lang="en-US" sz="2000" dirty="0"/>
              <a:t>e.g., perturbation-based, that is, masking some node features and/ or edge features and analyzing the changes when the modified graphs are passed through the GNN model. </a:t>
            </a:r>
          </a:p>
          <a:p>
            <a:pPr marL="342900" indent="-342900">
              <a:buFontTx/>
              <a:buChar char="-"/>
            </a:pPr>
            <a:endParaRPr lang="en-US" sz="800" dirty="0"/>
          </a:p>
          <a:p>
            <a:pPr marL="342900" indent="-342900">
              <a:buFontTx/>
              <a:buChar char="-"/>
            </a:pPr>
            <a:r>
              <a:rPr lang="en-US" sz="2000" dirty="0"/>
              <a:t>e.g., employ a simple, interpretable surrogate model to approximate the predictions of a complex GNN.</a:t>
            </a:r>
          </a:p>
          <a:p>
            <a:pPr marL="342900" indent="-342900">
              <a:buFontTx/>
              <a:buChar char="-"/>
            </a:pPr>
            <a:endParaRPr lang="en-US" sz="800" dirty="0"/>
          </a:p>
          <a:p>
            <a:pPr>
              <a:buFont typeface="Arial" pitchFamily="34" charset="0"/>
              <a:buChar char="•"/>
            </a:pPr>
            <a:endParaRPr lang="en-US" sz="2000" dirty="0"/>
          </a:p>
          <a:p>
            <a:pPr>
              <a:buFont typeface="Arial" pitchFamily="34" charset="0"/>
              <a:buChar char="•"/>
            </a:pPr>
            <a:endParaRPr lang="en-US" sz="2000" dirty="0"/>
          </a:p>
          <a:p>
            <a:pPr>
              <a:buFont typeface="Arial" pitchFamily="34" charset="0"/>
              <a:buChar char="•"/>
            </a:pPr>
            <a:r>
              <a:rPr lang="en-US" sz="2000" dirty="0"/>
              <a:t> </a:t>
            </a:r>
            <a:r>
              <a:rPr lang="en-US" sz="2000" b="1" dirty="0"/>
              <a:t>Backward interpretability methods.</a:t>
            </a:r>
            <a:r>
              <a:rPr lang="en-US" sz="2000" dirty="0"/>
              <a:t> GNN model-specific.</a:t>
            </a:r>
          </a:p>
          <a:p>
            <a:r>
              <a:rPr lang="en-US" sz="2000" dirty="0"/>
              <a:t> </a:t>
            </a:r>
          </a:p>
          <a:p>
            <a:r>
              <a:rPr lang="en-US" sz="2000" dirty="0"/>
              <a:t> - e.g., gradient-based – backpropagating importance signal from the output neuron of the model to the individual nodes of the input graph.</a:t>
            </a:r>
          </a:p>
          <a:p>
            <a:endParaRPr lang="en-US" sz="1000" dirty="0"/>
          </a:p>
          <a:p>
            <a:r>
              <a:rPr lang="en-US" sz="2000" dirty="0"/>
              <a:t> - e.g., decomposition-based – distributing the prediction score in a backpropagation manner until the input layer. </a:t>
            </a:r>
            <a:endParaRPr lang="en-SG" sz="2000" dirty="0"/>
          </a:p>
        </p:txBody>
      </p:sp>
    </p:spTree>
    <p:extLst>
      <p:ext uri="{BB962C8B-B14F-4D97-AF65-F5344CB8AC3E}">
        <p14:creationId xmlns:p14="http://schemas.microsoft.com/office/powerpoint/2010/main" val="9241107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9"/>
          <p:cNvSpPr txBox="1"/>
          <p:nvPr/>
        </p:nvSpPr>
        <p:spPr>
          <a:xfrm>
            <a:off x="102809" y="11882"/>
            <a:ext cx="8888791" cy="453647"/>
          </a:xfrm>
          <a:prstGeom prst="rect">
            <a:avLst/>
          </a:prstGeom>
          <a:noFill/>
          <a:ln>
            <a:noFill/>
          </a:ln>
        </p:spPr>
        <p:txBody>
          <a:bodyPr lIns="0" tIns="0" rIns="0" bIns="0" anchor="t" anchorCtr="0">
            <a:noAutofit/>
          </a:bodyPr>
          <a:lstStyle/>
          <a:p>
            <a:pPr marL="311089" indent="-311089">
              <a:lnSpc>
                <a:spcPct val="102000"/>
              </a:lnSpc>
              <a:buClr>
                <a:srgbClr val="FF00FF"/>
              </a:buClr>
              <a:buSzPct val="25000"/>
            </a:pPr>
            <a:r>
              <a:rPr lang="en-US" sz="3266" b="1" dirty="0">
                <a:solidFill>
                  <a:srgbClr val="00B0F0"/>
                </a:solidFill>
                <a:ea typeface="Calibri"/>
                <a:cs typeface="Calibri"/>
                <a:sym typeface="Calibri"/>
              </a:rPr>
              <a:t> Node-level vs. Edge-level vs. </a:t>
            </a:r>
            <a:r>
              <a:rPr lang="en-US" sz="3266" b="1" dirty="0" err="1">
                <a:solidFill>
                  <a:srgbClr val="00B0F0"/>
                </a:solidFill>
                <a:ea typeface="Calibri"/>
                <a:cs typeface="Calibri"/>
                <a:sym typeface="Calibri"/>
              </a:rPr>
              <a:t>Subgraph</a:t>
            </a:r>
            <a:r>
              <a:rPr lang="en-US" sz="3266" b="1" dirty="0">
                <a:solidFill>
                  <a:srgbClr val="00B0F0"/>
                </a:solidFill>
                <a:ea typeface="Calibri"/>
                <a:cs typeface="Calibri"/>
                <a:sym typeface="Calibri"/>
              </a:rPr>
              <a:t>-level</a:t>
            </a:r>
          </a:p>
          <a:p>
            <a:pPr marL="311089" indent="-311089">
              <a:lnSpc>
                <a:spcPct val="102000"/>
              </a:lnSpc>
              <a:buClr>
                <a:srgbClr val="FF00FF"/>
              </a:buClr>
              <a:buSzPct val="25000"/>
            </a:pPr>
            <a:r>
              <a:rPr lang="en-US" sz="3266" b="1" dirty="0">
                <a:solidFill>
                  <a:srgbClr val="00B0F0"/>
                </a:solidFill>
                <a:ea typeface="Calibri"/>
                <a:cs typeface="Calibri"/>
                <a:sym typeface="Calibri"/>
              </a:rPr>
              <a:t> Explainability Methods </a:t>
            </a:r>
          </a:p>
          <a:p>
            <a:pPr marL="311089" indent="-311089">
              <a:lnSpc>
                <a:spcPct val="102000"/>
              </a:lnSpc>
              <a:buClr>
                <a:srgbClr val="FF00FF"/>
              </a:buClr>
              <a:buSzPct val="25000"/>
            </a:pPr>
            <a:r>
              <a:rPr lang="en-US" sz="3266" b="1" dirty="0">
                <a:solidFill>
                  <a:srgbClr val="00B0F0"/>
                </a:solidFill>
                <a:ea typeface="Calibri"/>
                <a:cs typeface="Calibri"/>
                <a:sym typeface="Calibri"/>
              </a:rPr>
              <a:t>  </a:t>
            </a:r>
          </a:p>
          <a:p>
            <a:pPr marL="311089" indent="-311089">
              <a:lnSpc>
                <a:spcPct val="102000"/>
              </a:lnSpc>
              <a:buClr>
                <a:srgbClr val="FF00FF"/>
              </a:buClr>
              <a:buSzPct val="25000"/>
            </a:pPr>
            <a:endParaRPr lang="en-US" sz="2000" b="1" dirty="0">
              <a:solidFill>
                <a:srgbClr val="FFC000"/>
              </a:solidFill>
              <a:ea typeface="Calibri"/>
              <a:cs typeface="Calibri"/>
              <a:sym typeface="Calibri"/>
            </a:endParaRPr>
          </a:p>
        </p:txBody>
      </p:sp>
      <p:sp>
        <p:nvSpPr>
          <p:cNvPr id="10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19 </a:t>
            </a:r>
          </a:p>
        </p:txBody>
      </p:sp>
      <p:sp>
        <p:nvSpPr>
          <p:cNvPr id="5" name="Rectangle 4">
            <a:extLst>
              <a:ext uri="{FF2B5EF4-FFF2-40B4-BE49-F238E27FC236}">
                <a16:creationId xmlns:a16="http://schemas.microsoft.com/office/drawing/2014/main" id="{FA2CA476-B0C3-63A5-08DA-9BB4E8868BE5}"/>
              </a:ext>
            </a:extLst>
          </p:cNvPr>
          <p:cNvSpPr/>
          <p:nvPr/>
        </p:nvSpPr>
        <p:spPr>
          <a:xfrm>
            <a:off x="228600" y="1291717"/>
            <a:ext cx="8610600" cy="3477875"/>
          </a:xfrm>
          <a:prstGeom prst="rect">
            <a:avLst/>
          </a:prstGeom>
        </p:spPr>
        <p:txBody>
          <a:bodyPr wrap="square">
            <a:spAutoFit/>
          </a:bodyPr>
          <a:lstStyle/>
          <a:p>
            <a:pPr>
              <a:buFont typeface="Arial" pitchFamily="34" charset="0"/>
              <a:buChar char="•"/>
            </a:pPr>
            <a:r>
              <a:rPr lang="en-US" sz="2000" dirty="0"/>
              <a:t> </a:t>
            </a:r>
            <a:r>
              <a:rPr lang="en-US" sz="2000" b="1" dirty="0"/>
              <a:t>Output of explainability methods</a:t>
            </a:r>
            <a:r>
              <a:rPr lang="en-US" sz="2000" dirty="0"/>
              <a:t>. Node </a:t>
            </a:r>
            <a:r>
              <a:rPr lang="en-SG" sz="2000" dirty="0"/>
              <a:t>/ node feature, edge, subgraph.</a:t>
            </a:r>
          </a:p>
          <a:p>
            <a:pPr>
              <a:buFont typeface="Arial" pitchFamily="34" charset="0"/>
              <a:buChar char="•"/>
            </a:pPr>
            <a:endParaRPr lang="en-SG" sz="2000" dirty="0"/>
          </a:p>
          <a:p>
            <a:pPr>
              <a:buFont typeface="Arial" pitchFamily="34" charset="0"/>
              <a:buChar char="•"/>
            </a:pPr>
            <a:endParaRPr lang="en-SG" sz="2000" dirty="0"/>
          </a:p>
          <a:p>
            <a:pPr>
              <a:buFont typeface="Arial" pitchFamily="34" charset="0"/>
              <a:buChar char="•"/>
            </a:pPr>
            <a:r>
              <a:rPr lang="en-SG" sz="2000" dirty="0"/>
              <a:t> </a:t>
            </a:r>
            <a:r>
              <a:rPr lang="en-US" sz="2000" dirty="0"/>
              <a:t>Node </a:t>
            </a:r>
            <a:r>
              <a:rPr lang="en-SG" sz="2000" dirty="0"/>
              <a:t>/ node feature.  E.g., ZORRO, </a:t>
            </a:r>
            <a:r>
              <a:rPr lang="en-US" sz="2000" dirty="0"/>
              <a:t>IEEE Transactions on Knowledge &amp; Data Engineering. 35(8), 2023.</a:t>
            </a:r>
            <a:endParaRPr lang="en-SG" sz="2000" dirty="0"/>
          </a:p>
          <a:p>
            <a:pPr>
              <a:buFont typeface="Arial" pitchFamily="34" charset="0"/>
              <a:buChar char="•"/>
            </a:pPr>
            <a:endParaRPr lang="en-SG" sz="2000" dirty="0"/>
          </a:p>
          <a:p>
            <a:pPr>
              <a:buFont typeface="Arial" pitchFamily="34" charset="0"/>
              <a:buChar char="•"/>
            </a:pPr>
            <a:endParaRPr lang="en-SG" sz="2000" dirty="0"/>
          </a:p>
          <a:p>
            <a:pPr>
              <a:buFont typeface="Arial" pitchFamily="34" charset="0"/>
              <a:buChar char="•"/>
            </a:pPr>
            <a:r>
              <a:rPr lang="en-SG" sz="2000" dirty="0"/>
              <a:t> </a:t>
            </a:r>
            <a:r>
              <a:rPr lang="en-US" sz="2000" dirty="0"/>
              <a:t>Edge. E.g., PGExplainer, </a:t>
            </a:r>
            <a:r>
              <a:rPr lang="en-US" sz="2000" dirty="0" err="1"/>
              <a:t>NeurIPS</a:t>
            </a:r>
            <a:r>
              <a:rPr lang="en-US" sz="2000" dirty="0"/>
              <a:t> 2020. </a:t>
            </a:r>
          </a:p>
          <a:p>
            <a:pPr>
              <a:buFont typeface="Arial" pitchFamily="34" charset="0"/>
              <a:buChar char="•"/>
            </a:pPr>
            <a:endParaRPr lang="en-US" sz="2000" dirty="0"/>
          </a:p>
          <a:p>
            <a:pPr>
              <a:buFont typeface="Arial" pitchFamily="34" charset="0"/>
              <a:buChar char="•"/>
            </a:pPr>
            <a:endParaRPr lang="en-US" sz="2000" dirty="0"/>
          </a:p>
          <a:p>
            <a:pPr>
              <a:buFont typeface="Arial" pitchFamily="34" charset="0"/>
              <a:buChar char="•"/>
            </a:pPr>
            <a:r>
              <a:rPr lang="en-US" sz="2000" dirty="0"/>
              <a:t> Subgraph. E.g., SubgraphX, ICML 2021.</a:t>
            </a:r>
          </a:p>
        </p:txBody>
      </p:sp>
    </p:spTree>
    <p:extLst>
      <p:ext uri="{BB962C8B-B14F-4D97-AF65-F5344CB8AC3E}">
        <p14:creationId xmlns:p14="http://schemas.microsoft.com/office/powerpoint/2010/main" val="924110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5C01E-A714-3DD6-2616-0CC2D3F73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BE65A-FCFD-0B64-39CE-2F1D27E20A70}"/>
              </a:ext>
            </a:extLst>
          </p:cNvPr>
          <p:cNvSpPr>
            <a:spLocks noGrp="1"/>
          </p:cNvSpPr>
          <p:nvPr>
            <p:ph type="title"/>
          </p:nvPr>
        </p:nvSpPr>
        <p:spPr>
          <a:xfrm>
            <a:off x="1799529" y="2286000"/>
            <a:ext cx="5591871" cy="1143000"/>
          </a:xfrm>
        </p:spPr>
        <p:txBody>
          <a:bodyPr>
            <a:normAutofit/>
          </a:bodyPr>
          <a:lstStyle/>
          <a:p>
            <a:r>
              <a:rPr lang="en-US" b="1" dirty="0"/>
              <a:t>Introduction</a:t>
            </a:r>
          </a:p>
        </p:txBody>
      </p:sp>
      <p:sp>
        <p:nvSpPr>
          <p:cNvPr id="4" name="Title 1">
            <a:extLst>
              <a:ext uri="{FF2B5EF4-FFF2-40B4-BE49-F238E27FC236}">
                <a16:creationId xmlns:a16="http://schemas.microsoft.com/office/drawing/2014/main" id="{605A0D0E-443F-938C-A83E-8E0DB7052398}"/>
              </a:ext>
            </a:extLst>
          </p:cNvPr>
          <p:cNvSpPr txBox="1">
            <a:spLocks/>
          </p:cNvSpPr>
          <p:nvPr/>
        </p:nvSpPr>
        <p:spPr>
          <a:xfrm>
            <a:off x="440432" y="23488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p>
        </p:txBody>
      </p:sp>
      <p:sp>
        <p:nvSpPr>
          <p:cNvPr id="5" name="Title 1">
            <a:extLst>
              <a:ext uri="{FF2B5EF4-FFF2-40B4-BE49-F238E27FC236}">
                <a16:creationId xmlns:a16="http://schemas.microsoft.com/office/drawing/2014/main" id="{220BE65A-FCFD-0B64-39CE-2F1D27E20A70}"/>
              </a:ext>
            </a:extLst>
          </p:cNvPr>
          <p:cNvSpPr txBox="1">
            <a:spLocks/>
          </p:cNvSpPr>
          <p:nvPr/>
        </p:nvSpPr>
        <p:spPr>
          <a:xfrm>
            <a:off x="1799529" y="3657600"/>
            <a:ext cx="5591871"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err="1">
                <a:latin typeface="+mj-lt"/>
                <a:ea typeface="+mj-ea"/>
                <a:cs typeface="+mj-cs"/>
              </a:rPr>
              <a:t>Arijit</a:t>
            </a:r>
            <a:r>
              <a:rPr lang="en-US" sz="4400" dirty="0">
                <a:latin typeface="+mj-lt"/>
                <a:ea typeface="+mj-ea"/>
                <a:cs typeface="+mj-cs"/>
              </a:rPr>
              <a:t> Khan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2 </a:t>
            </a:r>
          </a:p>
        </p:txBody>
      </p:sp>
      <p:pic>
        <p:nvPicPr>
          <p:cNvPr id="7" name="Picture 2" descr="@GNN-Explainers"/>
          <p:cNvPicPr>
            <a:picLocks noChangeAspect="1" noChangeArrowheads="1"/>
          </p:cNvPicPr>
          <p:nvPr/>
        </p:nvPicPr>
        <p:blipFill>
          <a:blip r:embed="rId2"/>
          <a:srcRect/>
          <a:stretch>
            <a:fillRect/>
          </a:stretch>
        </p:blipFill>
        <p:spPr bwMode="auto">
          <a:xfrm>
            <a:off x="7239000" y="0"/>
            <a:ext cx="1905000" cy="1905000"/>
          </a:xfrm>
          <a:prstGeom prst="rect">
            <a:avLst/>
          </a:prstGeom>
          <a:noFill/>
        </p:spPr>
      </p:pic>
      <p:pic>
        <p:nvPicPr>
          <p:cNvPr id="8" name="Picture 1"/>
          <p:cNvPicPr>
            <a:picLocks noChangeAspect="1" noChangeArrowheads="1"/>
          </p:cNvPicPr>
          <p:nvPr/>
        </p:nvPicPr>
        <p:blipFill>
          <a:blip r:embed="rId3"/>
          <a:srcRect/>
          <a:stretch>
            <a:fillRect/>
          </a:stretch>
        </p:blipFill>
        <p:spPr bwMode="auto">
          <a:xfrm>
            <a:off x="3886200" y="4724400"/>
            <a:ext cx="1608137" cy="1616075"/>
          </a:xfrm>
          <a:prstGeom prst="rect">
            <a:avLst/>
          </a:prstGeom>
          <a:noFill/>
          <a:ln w="9525">
            <a:noFill/>
            <a:miter lim="800000"/>
            <a:headEnd/>
            <a:tailEnd/>
          </a:ln>
          <a:effectLst/>
        </p:spPr>
      </p:pic>
    </p:spTree>
    <p:extLst>
      <p:ext uri="{BB962C8B-B14F-4D97-AF65-F5344CB8AC3E}">
        <p14:creationId xmlns:p14="http://schemas.microsoft.com/office/powerpoint/2010/main" val="125732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9"/>
          <p:cNvSpPr txBox="1"/>
          <p:nvPr/>
        </p:nvSpPr>
        <p:spPr>
          <a:xfrm>
            <a:off x="102809" y="11882"/>
            <a:ext cx="8888791" cy="453647"/>
          </a:xfrm>
          <a:prstGeom prst="rect">
            <a:avLst/>
          </a:prstGeom>
          <a:noFill/>
          <a:ln>
            <a:noFill/>
          </a:ln>
        </p:spPr>
        <p:txBody>
          <a:bodyPr lIns="0" tIns="0" rIns="0" bIns="0" anchor="t" anchorCtr="0">
            <a:noAutofit/>
          </a:bodyPr>
          <a:lstStyle/>
          <a:p>
            <a:pPr marL="311089" indent="-311089">
              <a:lnSpc>
                <a:spcPct val="102000"/>
              </a:lnSpc>
              <a:buClr>
                <a:srgbClr val="FF00FF"/>
              </a:buClr>
              <a:buSzPct val="25000"/>
            </a:pPr>
            <a:r>
              <a:rPr lang="en-US" sz="3266" b="1" dirty="0">
                <a:solidFill>
                  <a:srgbClr val="00B0F0"/>
                </a:solidFill>
                <a:ea typeface="Calibri"/>
                <a:cs typeface="Calibri"/>
                <a:sym typeface="Calibri"/>
              </a:rPr>
              <a:t> Counterfactual vs. Factual Explainability Methods </a:t>
            </a:r>
          </a:p>
          <a:p>
            <a:pPr marL="311089" indent="-311089">
              <a:lnSpc>
                <a:spcPct val="102000"/>
              </a:lnSpc>
              <a:buClr>
                <a:srgbClr val="FF00FF"/>
              </a:buClr>
              <a:buSzPct val="25000"/>
            </a:pPr>
            <a:r>
              <a:rPr lang="en-US" sz="3266" b="1" dirty="0">
                <a:solidFill>
                  <a:srgbClr val="00B0F0"/>
                </a:solidFill>
                <a:ea typeface="Calibri"/>
                <a:cs typeface="Calibri"/>
                <a:sym typeface="Calibri"/>
              </a:rPr>
              <a:t>  </a:t>
            </a:r>
          </a:p>
          <a:p>
            <a:pPr marL="311089" indent="-311089">
              <a:lnSpc>
                <a:spcPct val="102000"/>
              </a:lnSpc>
              <a:buClr>
                <a:srgbClr val="FF00FF"/>
              </a:buClr>
              <a:buSzPct val="25000"/>
            </a:pPr>
            <a:endParaRPr lang="en-US" sz="2000" b="1" dirty="0">
              <a:solidFill>
                <a:srgbClr val="FFC000"/>
              </a:solidFill>
              <a:ea typeface="Calibri"/>
              <a:cs typeface="Calibri"/>
              <a:sym typeface="Calibri"/>
            </a:endParaRPr>
          </a:p>
        </p:txBody>
      </p:sp>
      <p:sp>
        <p:nvSpPr>
          <p:cNvPr id="10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20 </a:t>
            </a:r>
          </a:p>
        </p:txBody>
      </p:sp>
      <p:sp>
        <p:nvSpPr>
          <p:cNvPr id="7" name="Rectangle 6">
            <a:extLst>
              <a:ext uri="{FF2B5EF4-FFF2-40B4-BE49-F238E27FC236}">
                <a16:creationId xmlns:a16="http://schemas.microsoft.com/office/drawing/2014/main" id="{B25E1BE1-206D-1901-E4F5-88D478620DB9}"/>
              </a:ext>
            </a:extLst>
          </p:cNvPr>
          <p:cNvSpPr/>
          <p:nvPr/>
        </p:nvSpPr>
        <p:spPr>
          <a:xfrm>
            <a:off x="304800" y="762000"/>
            <a:ext cx="8534400" cy="4862870"/>
          </a:xfrm>
          <a:prstGeom prst="rect">
            <a:avLst/>
          </a:prstGeom>
        </p:spPr>
        <p:txBody>
          <a:bodyPr wrap="square">
            <a:spAutoFit/>
          </a:bodyPr>
          <a:lstStyle/>
          <a:p>
            <a:pPr>
              <a:buFont typeface="Arial" pitchFamily="34" charset="0"/>
              <a:buChar char="•"/>
            </a:pPr>
            <a:r>
              <a:rPr lang="en-US" sz="2000" b="1" dirty="0"/>
              <a:t> Factual Explanation. </a:t>
            </a:r>
            <a:r>
              <a:rPr lang="en-US" sz="2000" dirty="0"/>
              <a:t>Finding a subgraph whose information is sufficient to lead to the same prediction for the input sample. E.g., GNNExplainer, </a:t>
            </a:r>
            <a:r>
              <a:rPr lang="en-US" sz="2000" dirty="0" err="1"/>
              <a:t>NeurIPS</a:t>
            </a:r>
            <a:r>
              <a:rPr lang="en-US" sz="2000" dirty="0"/>
              <a:t> 2019.</a:t>
            </a:r>
          </a:p>
          <a:p>
            <a:pPr>
              <a:buFont typeface="Arial" pitchFamily="34" charset="0"/>
              <a:buChar char="•"/>
            </a:pPr>
            <a:endParaRPr lang="en-US" sz="2000" b="1" dirty="0"/>
          </a:p>
          <a:p>
            <a:pPr>
              <a:spcBef>
                <a:spcPts val="1200"/>
              </a:spcBef>
              <a:buFont typeface="Arial" pitchFamily="34" charset="0"/>
              <a:buChar char="•"/>
            </a:pPr>
            <a:r>
              <a:rPr lang="en-US" sz="2000" b="1" dirty="0"/>
              <a:t> Counterfactual Explanation.</a:t>
            </a:r>
            <a:r>
              <a:rPr lang="en-US" sz="2000" dirty="0"/>
              <a:t> Finding a subgraph whose information is necessary hence its removal will result in different predictions (i.e., necessary subgraph for the targeted class). E.g., </a:t>
            </a:r>
            <a:r>
              <a:rPr lang="en-US" sz="2000" dirty="0" err="1"/>
              <a:t>GCFExplainer</a:t>
            </a:r>
            <a:r>
              <a:rPr lang="en-US" sz="2000" dirty="0"/>
              <a:t>, WSDM 2023.</a:t>
            </a:r>
          </a:p>
          <a:p>
            <a:pPr>
              <a:spcBef>
                <a:spcPts val="1200"/>
              </a:spcBef>
            </a:pPr>
            <a:endParaRPr lang="en-US" sz="2000" dirty="0"/>
          </a:p>
          <a:p>
            <a:pPr>
              <a:spcBef>
                <a:spcPts val="1200"/>
              </a:spcBef>
              <a:buFont typeface="Arial" pitchFamily="34" charset="0"/>
              <a:buChar char="•"/>
            </a:pPr>
            <a:r>
              <a:rPr lang="en-US" sz="2000" b="1" dirty="0"/>
              <a:t> Factual and Counterfactual Explanation. </a:t>
            </a:r>
            <a:r>
              <a:rPr lang="en-US" sz="2000" dirty="0"/>
              <a:t>Finding a subgraph that follows both the factual and counterfactual reasoning; finding a subgraph that outputs the same prediction and its absence will cause changes on the output of the model. E.g., CF</a:t>
            </a:r>
            <a:r>
              <a:rPr lang="en-US" sz="2000" baseline="30000" dirty="0"/>
              <a:t>2</a:t>
            </a:r>
            <a:r>
              <a:rPr lang="en-US" sz="2000" dirty="0"/>
              <a:t>, WWW 2022.</a:t>
            </a:r>
            <a:endParaRPr lang="en-US" sz="2000" b="1" dirty="0"/>
          </a:p>
          <a:p>
            <a:pPr>
              <a:buFont typeface="Arial" pitchFamily="34" charset="0"/>
              <a:buChar char="•"/>
            </a:pPr>
            <a:endParaRPr lang="en-US" sz="2000" b="1" dirty="0"/>
          </a:p>
          <a:p>
            <a:pPr>
              <a:buFont typeface="Arial" pitchFamily="34" charset="0"/>
              <a:buChar char="•"/>
            </a:pPr>
            <a:endParaRPr lang="en-US" sz="2000" dirty="0"/>
          </a:p>
          <a:p>
            <a:endParaRPr lang="en-US" sz="2000" dirty="0"/>
          </a:p>
        </p:txBody>
      </p:sp>
    </p:spTree>
    <p:extLst>
      <p:ext uri="{BB962C8B-B14F-4D97-AF65-F5344CB8AC3E}">
        <p14:creationId xmlns:p14="http://schemas.microsoft.com/office/powerpoint/2010/main" val="924110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9"/>
          <p:cNvSpPr txBox="1"/>
          <p:nvPr/>
        </p:nvSpPr>
        <p:spPr>
          <a:xfrm>
            <a:off x="102809" y="11882"/>
            <a:ext cx="8888791" cy="453647"/>
          </a:xfrm>
          <a:prstGeom prst="rect">
            <a:avLst/>
          </a:prstGeom>
          <a:noFill/>
          <a:ln>
            <a:noFill/>
          </a:ln>
        </p:spPr>
        <p:txBody>
          <a:bodyPr lIns="0" tIns="0" rIns="0" bIns="0" anchor="t" anchorCtr="0">
            <a:noAutofit/>
          </a:bodyPr>
          <a:lstStyle/>
          <a:p>
            <a:pPr marL="311089" indent="-311089">
              <a:lnSpc>
                <a:spcPct val="102000"/>
              </a:lnSpc>
              <a:buClr>
                <a:srgbClr val="FF00FF"/>
              </a:buClr>
              <a:buSzPct val="25000"/>
            </a:pPr>
            <a:r>
              <a:rPr lang="en-US" sz="3266" b="1" dirty="0">
                <a:solidFill>
                  <a:srgbClr val="00B0F0"/>
                </a:solidFill>
                <a:ea typeface="Calibri"/>
                <a:cs typeface="Calibri"/>
                <a:sym typeface="Calibri"/>
              </a:rPr>
              <a:t>    Different Explainability Methods for GNNs (Instance-Specific)</a:t>
            </a:r>
          </a:p>
          <a:p>
            <a:pPr marL="311089" indent="-311089">
              <a:lnSpc>
                <a:spcPct val="102000"/>
              </a:lnSpc>
              <a:buClr>
                <a:srgbClr val="FF00FF"/>
              </a:buClr>
              <a:buSzPct val="25000"/>
            </a:pPr>
            <a:r>
              <a:rPr lang="en-US" sz="3266" b="1" dirty="0">
                <a:solidFill>
                  <a:srgbClr val="00B0F0"/>
                </a:solidFill>
                <a:ea typeface="Calibri"/>
                <a:cs typeface="Calibri"/>
                <a:sym typeface="Calibri"/>
              </a:rPr>
              <a:t>  </a:t>
            </a:r>
          </a:p>
          <a:p>
            <a:pPr marL="311089" indent="-311089">
              <a:lnSpc>
                <a:spcPct val="102000"/>
              </a:lnSpc>
              <a:buClr>
                <a:srgbClr val="FF00FF"/>
              </a:buClr>
              <a:buSzPct val="25000"/>
            </a:pPr>
            <a:endParaRPr lang="en-US" sz="2000" b="1" dirty="0">
              <a:solidFill>
                <a:srgbClr val="FFC000"/>
              </a:solidFill>
              <a:ea typeface="Calibri"/>
              <a:cs typeface="Calibri"/>
              <a:sym typeface="Calibri"/>
            </a:endParaRPr>
          </a:p>
        </p:txBody>
      </p:sp>
      <p:sp>
        <p:nvSpPr>
          <p:cNvPr id="10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21 </a:t>
            </a:r>
          </a:p>
        </p:txBody>
      </p:sp>
      <p:sp>
        <p:nvSpPr>
          <p:cNvPr id="5" name="Rectangle 4">
            <a:extLst>
              <a:ext uri="{FF2B5EF4-FFF2-40B4-BE49-F238E27FC236}">
                <a16:creationId xmlns:a16="http://schemas.microsoft.com/office/drawing/2014/main" id="{B25E1BE1-206D-1901-E4F5-88D478620DB9}"/>
              </a:ext>
            </a:extLst>
          </p:cNvPr>
          <p:cNvSpPr/>
          <p:nvPr/>
        </p:nvSpPr>
        <p:spPr>
          <a:xfrm>
            <a:off x="304800" y="1219200"/>
            <a:ext cx="8305800" cy="5201424"/>
          </a:xfrm>
          <a:prstGeom prst="rect">
            <a:avLst/>
          </a:prstGeom>
        </p:spPr>
        <p:txBody>
          <a:bodyPr wrap="square">
            <a:spAutoFit/>
          </a:bodyPr>
          <a:lstStyle/>
          <a:p>
            <a:pPr>
              <a:buFont typeface="Arial" pitchFamily="34" charset="0"/>
              <a:buChar char="•"/>
            </a:pPr>
            <a:r>
              <a:rPr lang="en-US" sz="2000" dirty="0"/>
              <a:t> </a:t>
            </a:r>
            <a:r>
              <a:rPr lang="en-US" sz="2000" b="1" dirty="0"/>
              <a:t>Perturbation-based. </a:t>
            </a:r>
            <a:r>
              <a:rPr lang="en-US" sz="2000" dirty="0"/>
              <a:t>Masking some node features and/ or edge features and analyzing the changes when the modified graphs are passed through the GNN model. E.g., </a:t>
            </a:r>
            <a:r>
              <a:rPr lang="fr-FR" sz="2000" dirty="0" err="1"/>
              <a:t>GNNExplainer</a:t>
            </a:r>
            <a:r>
              <a:rPr lang="fr-FR" sz="2000" dirty="0"/>
              <a:t>, </a:t>
            </a:r>
            <a:r>
              <a:rPr lang="fr-FR" sz="2000" dirty="0" err="1"/>
              <a:t>NeurIPS</a:t>
            </a:r>
            <a:r>
              <a:rPr lang="fr-FR" sz="2000" dirty="0"/>
              <a:t> 2019</a:t>
            </a:r>
            <a:r>
              <a:rPr lang="en-US" sz="2000" dirty="0"/>
              <a:t>.</a:t>
            </a:r>
          </a:p>
          <a:p>
            <a:pPr>
              <a:buFont typeface="Arial" pitchFamily="34" charset="0"/>
              <a:buChar char="•"/>
            </a:pPr>
            <a:endParaRPr lang="en-US" sz="2000" dirty="0"/>
          </a:p>
          <a:p>
            <a:pPr>
              <a:buFont typeface="Arial" pitchFamily="34" charset="0"/>
              <a:buChar char="•"/>
            </a:pPr>
            <a:endParaRPr lang="en-US" sz="2000" dirty="0"/>
          </a:p>
          <a:p>
            <a:pPr>
              <a:buFont typeface="Arial" pitchFamily="34" charset="0"/>
              <a:buChar char="•"/>
            </a:pPr>
            <a:r>
              <a:rPr lang="en-US" sz="2000" dirty="0"/>
              <a:t> </a:t>
            </a:r>
            <a:r>
              <a:rPr lang="en-US" sz="2000" b="1" dirty="0"/>
              <a:t>Surrogate model. </a:t>
            </a:r>
            <a:r>
              <a:rPr lang="en-US" sz="2000" dirty="0"/>
              <a:t>Employs a simple, interpretable surrogate model to approximate the predictions of a complex GNN. E.g., PGM-explainer, </a:t>
            </a:r>
            <a:r>
              <a:rPr lang="en-US" sz="2000" dirty="0" err="1"/>
              <a:t>NeurIPS</a:t>
            </a:r>
            <a:r>
              <a:rPr lang="en-US" sz="2000" dirty="0"/>
              <a:t> 2020.</a:t>
            </a:r>
          </a:p>
          <a:p>
            <a:pPr marL="342900" indent="-342900">
              <a:buFontTx/>
              <a:buChar char="-"/>
            </a:pPr>
            <a:endParaRPr lang="en-US" sz="800" dirty="0"/>
          </a:p>
          <a:p>
            <a:pPr marL="342900" indent="-342900">
              <a:buFontTx/>
              <a:buChar char="-"/>
            </a:pPr>
            <a:endParaRPr lang="en-US" sz="800" dirty="0"/>
          </a:p>
          <a:p>
            <a:pPr marL="342900" indent="-342900">
              <a:buFontTx/>
              <a:buChar char="-"/>
            </a:pPr>
            <a:endParaRPr lang="en-US" sz="800" dirty="0"/>
          </a:p>
          <a:p>
            <a:pPr marL="342900" indent="-342900">
              <a:buFontTx/>
              <a:buChar char="-"/>
            </a:pPr>
            <a:endParaRPr lang="en-US" sz="800" dirty="0"/>
          </a:p>
          <a:p>
            <a:pPr>
              <a:buFont typeface="Arial" pitchFamily="34" charset="0"/>
              <a:buChar char="•"/>
            </a:pPr>
            <a:r>
              <a:rPr lang="en-US" sz="2000" dirty="0"/>
              <a:t> </a:t>
            </a:r>
            <a:r>
              <a:rPr lang="en-US" sz="2000" b="1" dirty="0"/>
              <a:t>Gradient-based. </a:t>
            </a:r>
            <a:r>
              <a:rPr lang="en-US" sz="2000" dirty="0"/>
              <a:t>Backpropagating importance signal from the output neuron of the model to the individual nodes of the input graph. E.g., Grad-CAM </a:t>
            </a:r>
            <a:r>
              <a:rPr kumimoji="0" lang="fr-FR" sz="20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1" u="none" strike="noStrike" kern="1200" cap="none" spc="0" normalizeH="0" baseline="0" noProof="0" dirty="0">
                <a:ln>
                  <a:noFill/>
                </a:ln>
                <a:solidFill>
                  <a:prstClr val="black"/>
                </a:solidFill>
                <a:effectLst/>
                <a:uLnTx/>
                <a:uFillTx/>
                <a:latin typeface="Calibri"/>
                <a:ea typeface="+mn-ea"/>
                <a:cs typeface="+mn-cs"/>
              </a:rPr>
              <a:t>Explainability methods for graph convolutional neural networks</a:t>
            </a:r>
            <a:r>
              <a:rPr kumimoji="0" lang="en-US" sz="1400" b="0" i="0" u="none" strike="noStrike" kern="1200" cap="none" spc="0" normalizeH="0" baseline="0" noProof="0" dirty="0">
                <a:ln>
                  <a:noFill/>
                </a:ln>
                <a:solidFill>
                  <a:prstClr val="black"/>
                </a:solidFill>
                <a:effectLst/>
                <a:uLnTx/>
                <a:uFillTx/>
                <a:latin typeface="Calibri"/>
                <a:ea typeface="+mn-ea"/>
                <a:cs typeface="+mn-cs"/>
              </a:rPr>
              <a:t>. in CVPR, 2019</a:t>
            </a:r>
            <a:r>
              <a:rPr kumimoji="0" lang="fr-FR" sz="2000" b="0" i="0" u="none" strike="noStrike" kern="1200" cap="none" spc="0" normalizeH="0" baseline="0" noProof="0" dirty="0">
                <a:ln>
                  <a:noFill/>
                </a:ln>
                <a:solidFill>
                  <a:prstClr val="black"/>
                </a:solidFill>
                <a:effectLst/>
                <a:uLnTx/>
                <a:uFillTx/>
                <a:latin typeface="Calibri"/>
                <a:ea typeface="+mn-ea"/>
                <a:cs typeface="+mn-cs"/>
              </a:rPr>
              <a:t>).</a:t>
            </a:r>
            <a:endParaRPr lang="en-US" sz="2000" dirty="0"/>
          </a:p>
          <a:p>
            <a:pPr>
              <a:buFont typeface="Arial" pitchFamily="34" charset="0"/>
              <a:buChar char="•"/>
            </a:pPr>
            <a:endParaRPr lang="en-US" sz="2000" dirty="0"/>
          </a:p>
          <a:p>
            <a:pPr>
              <a:buFont typeface="Arial" pitchFamily="34" charset="0"/>
              <a:buChar char="•"/>
            </a:pPr>
            <a:endParaRPr lang="en-US" sz="2000" dirty="0"/>
          </a:p>
          <a:p>
            <a:pPr>
              <a:buFont typeface="Arial" pitchFamily="34" charset="0"/>
              <a:buChar char="•"/>
            </a:pPr>
            <a:r>
              <a:rPr lang="en-US" sz="2000" dirty="0"/>
              <a:t> </a:t>
            </a:r>
            <a:r>
              <a:rPr lang="en-US" sz="2000" b="1" dirty="0"/>
              <a:t>Decomposition-based. </a:t>
            </a:r>
            <a:r>
              <a:rPr lang="en-US" sz="2000" dirty="0"/>
              <a:t>Distributing the prediction score in a backpropagation manner until the input layer. E.g., LRP, </a:t>
            </a:r>
            <a:r>
              <a:rPr lang="en-US" sz="2000" dirty="0" err="1"/>
              <a:t>TextGraphs</a:t>
            </a:r>
            <a:r>
              <a:rPr lang="en-US" sz="2000" dirty="0"/>
              <a:t> 2019.</a:t>
            </a:r>
          </a:p>
        </p:txBody>
      </p:sp>
    </p:spTree>
    <p:extLst>
      <p:ext uri="{BB962C8B-B14F-4D97-AF65-F5344CB8AC3E}">
        <p14:creationId xmlns:p14="http://schemas.microsoft.com/office/powerpoint/2010/main" val="924110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9"/>
          <p:cNvSpPr txBox="1"/>
          <p:nvPr/>
        </p:nvSpPr>
        <p:spPr>
          <a:xfrm>
            <a:off x="102809" y="11882"/>
            <a:ext cx="8888791" cy="453647"/>
          </a:xfrm>
          <a:prstGeom prst="rect">
            <a:avLst/>
          </a:prstGeom>
          <a:noFill/>
          <a:ln>
            <a:noFill/>
          </a:ln>
        </p:spPr>
        <p:txBody>
          <a:bodyPr lIns="0" tIns="0" rIns="0" bIns="0" anchor="t" anchorCtr="0">
            <a:noAutofit/>
          </a:bodyPr>
          <a:lstStyle/>
          <a:p>
            <a:pPr marL="311089" indent="-311089">
              <a:lnSpc>
                <a:spcPct val="102000"/>
              </a:lnSpc>
              <a:buClr>
                <a:srgbClr val="FF00FF"/>
              </a:buClr>
              <a:buSzPct val="25000"/>
            </a:pPr>
            <a:r>
              <a:rPr lang="en-US" sz="3266" b="1" dirty="0">
                <a:solidFill>
                  <a:srgbClr val="00B0F0"/>
                </a:solidFill>
                <a:ea typeface="Calibri"/>
                <a:cs typeface="Calibri"/>
                <a:sym typeface="Calibri"/>
              </a:rPr>
              <a:t>    Different Explainability Methods for GNNs (Global)</a:t>
            </a:r>
          </a:p>
          <a:p>
            <a:pPr marL="311089" indent="-311089">
              <a:lnSpc>
                <a:spcPct val="102000"/>
              </a:lnSpc>
              <a:buClr>
                <a:srgbClr val="FF00FF"/>
              </a:buClr>
              <a:buSzPct val="25000"/>
            </a:pPr>
            <a:r>
              <a:rPr lang="en-US" sz="3266" b="1" dirty="0">
                <a:solidFill>
                  <a:srgbClr val="00B0F0"/>
                </a:solidFill>
                <a:ea typeface="Calibri"/>
                <a:cs typeface="Calibri"/>
                <a:sym typeface="Calibri"/>
              </a:rPr>
              <a:t>  </a:t>
            </a:r>
          </a:p>
          <a:p>
            <a:pPr marL="311089" indent="-311089">
              <a:lnSpc>
                <a:spcPct val="102000"/>
              </a:lnSpc>
              <a:buClr>
                <a:srgbClr val="FF00FF"/>
              </a:buClr>
              <a:buSzPct val="25000"/>
            </a:pPr>
            <a:endParaRPr lang="en-US" sz="2000" b="1" dirty="0">
              <a:solidFill>
                <a:srgbClr val="FFC000"/>
              </a:solidFill>
              <a:ea typeface="Calibri"/>
              <a:cs typeface="Calibri"/>
              <a:sym typeface="Calibri"/>
            </a:endParaRPr>
          </a:p>
        </p:txBody>
      </p:sp>
      <p:sp>
        <p:nvSpPr>
          <p:cNvPr id="10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22 </a:t>
            </a:r>
          </a:p>
        </p:txBody>
      </p:sp>
      <p:sp>
        <p:nvSpPr>
          <p:cNvPr id="6" name="Rectangle 5">
            <a:extLst>
              <a:ext uri="{FF2B5EF4-FFF2-40B4-BE49-F238E27FC236}">
                <a16:creationId xmlns:a16="http://schemas.microsoft.com/office/drawing/2014/main" id="{B25E1BE1-206D-1901-E4F5-88D478620DB9}"/>
              </a:ext>
            </a:extLst>
          </p:cNvPr>
          <p:cNvSpPr/>
          <p:nvPr/>
        </p:nvSpPr>
        <p:spPr>
          <a:xfrm>
            <a:off x="304800" y="1524000"/>
            <a:ext cx="8427000" cy="3785652"/>
          </a:xfrm>
          <a:prstGeom prst="rect">
            <a:avLst/>
          </a:prstGeom>
        </p:spPr>
        <p:txBody>
          <a:bodyPr wrap="square">
            <a:spAutoFit/>
          </a:bodyPr>
          <a:lstStyle/>
          <a:p>
            <a:pPr>
              <a:buFont typeface="Arial" pitchFamily="34" charset="0"/>
              <a:buChar char="•"/>
            </a:pPr>
            <a:r>
              <a:rPr lang="en-US" sz="2000" dirty="0"/>
              <a:t> </a:t>
            </a:r>
            <a:r>
              <a:rPr lang="en-US" sz="2000" b="1" dirty="0"/>
              <a:t>Generation-based. </a:t>
            </a:r>
            <a:r>
              <a:rPr lang="en-US" sz="2000" dirty="0"/>
              <a:t>Graph generator generates example graph patterns that maximize the prediction probability of each class. E.g., </a:t>
            </a:r>
            <a:r>
              <a:rPr lang="fr-FR" sz="2000" dirty="0"/>
              <a:t>XGNN, KDD 2020.</a:t>
            </a:r>
          </a:p>
          <a:p>
            <a:pPr>
              <a:buFont typeface="Arial" pitchFamily="34" charset="0"/>
              <a:buChar char="•"/>
            </a:pPr>
            <a:endParaRPr lang="fr-FR" sz="2000" b="1" dirty="0"/>
          </a:p>
          <a:p>
            <a:pPr>
              <a:buFont typeface="Arial" pitchFamily="34" charset="0"/>
              <a:buChar char="•"/>
            </a:pPr>
            <a:endParaRPr lang="fr-FR" sz="2000" b="1" dirty="0"/>
          </a:p>
          <a:p>
            <a:pPr>
              <a:buFont typeface="Arial" pitchFamily="34" charset="0"/>
              <a:buChar char="•"/>
            </a:pPr>
            <a:r>
              <a:rPr lang="fr-FR" sz="2000" b="1" dirty="0"/>
              <a:t> </a:t>
            </a:r>
            <a:r>
              <a:rPr lang="en-US" sz="2000" b="1" dirty="0"/>
              <a:t>Global counterfactuals-based. </a:t>
            </a:r>
            <a:r>
              <a:rPr lang="en-US" sz="2000" dirty="0"/>
              <a:t>Find a small set of representative counterfactual graphs that explains all input graphs. E.g., </a:t>
            </a:r>
            <a:r>
              <a:rPr lang="fr-FR" sz="2000" dirty="0" err="1"/>
              <a:t>GCFExplainer</a:t>
            </a:r>
            <a:r>
              <a:rPr lang="fr-FR" sz="2000" dirty="0"/>
              <a:t>, WSDM 2023.</a:t>
            </a:r>
          </a:p>
          <a:p>
            <a:pPr>
              <a:buFont typeface="Arial" pitchFamily="34" charset="0"/>
              <a:buChar char="•"/>
            </a:pPr>
            <a:endParaRPr lang="en-SG" sz="2000" dirty="0"/>
          </a:p>
          <a:p>
            <a:pPr>
              <a:buFont typeface="Arial" pitchFamily="34" charset="0"/>
              <a:buChar char="•"/>
            </a:pPr>
            <a:endParaRPr lang="en-SG" sz="2000" dirty="0"/>
          </a:p>
          <a:p>
            <a:pPr>
              <a:buFont typeface="Arial" pitchFamily="34" charset="0"/>
              <a:buChar char="•"/>
            </a:pPr>
            <a:r>
              <a:rPr lang="en-SG" sz="2000" dirty="0"/>
              <a:t> </a:t>
            </a:r>
            <a:r>
              <a:rPr lang="en-SG" sz="2000" b="1" dirty="0"/>
              <a:t>Global concept-based. </a:t>
            </a:r>
            <a:r>
              <a:rPr lang="en-SG" sz="2000" dirty="0"/>
              <a:t>GNN neurons as global concept detectors. E.g., </a:t>
            </a:r>
            <a:r>
              <a:rPr lang="en-SG" sz="2000" i="1" dirty="0"/>
              <a:t>Global concept-based interpretability for graph neural networks via neuron analysis</a:t>
            </a:r>
            <a:r>
              <a:rPr lang="en-SG" sz="2000" dirty="0"/>
              <a:t>, AAAI 2023.</a:t>
            </a:r>
          </a:p>
        </p:txBody>
      </p:sp>
    </p:spTree>
    <p:extLst>
      <p:ext uri="{BB962C8B-B14F-4D97-AF65-F5344CB8AC3E}">
        <p14:creationId xmlns:p14="http://schemas.microsoft.com/office/powerpoint/2010/main" val="924110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9"/>
          <p:cNvSpPr txBox="1"/>
          <p:nvPr/>
        </p:nvSpPr>
        <p:spPr>
          <a:xfrm>
            <a:off x="102809" y="11882"/>
            <a:ext cx="8888791" cy="453647"/>
          </a:xfrm>
          <a:prstGeom prst="rect">
            <a:avLst/>
          </a:prstGeom>
          <a:noFill/>
          <a:ln>
            <a:noFill/>
          </a:ln>
        </p:spPr>
        <p:txBody>
          <a:bodyPr lIns="0" tIns="0" rIns="0" bIns="0" anchor="t" anchorCtr="0">
            <a:noAutofit/>
          </a:bodyPr>
          <a:lstStyle/>
          <a:p>
            <a:pPr marL="311089" indent="-311089">
              <a:lnSpc>
                <a:spcPct val="102000"/>
              </a:lnSpc>
              <a:buClr>
                <a:srgbClr val="FF00FF"/>
              </a:buClr>
              <a:buSzPct val="25000"/>
            </a:pPr>
            <a:r>
              <a:rPr lang="en-US" sz="3266" b="1" dirty="0">
                <a:solidFill>
                  <a:srgbClr val="00B0F0"/>
                </a:solidFill>
                <a:ea typeface="Calibri"/>
                <a:cs typeface="Calibri"/>
                <a:sym typeface="Calibri"/>
              </a:rPr>
              <a:t>Tutorial outline </a:t>
            </a:r>
          </a:p>
          <a:p>
            <a:pPr marL="311089" indent="-311089">
              <a:lnSpc>
                <a:spcPct val="102000"/>
              </a:lnSpc>
              <a:buClr>
                <a:srgbClr val="FF00FF"/>
              </a:buClr>
              <a:buSzPct val="25000"/>
            </a:pPr>
            <a:endParaRPr lang="en-US" sz="2000" b="1" dirty="0">
              <a:solidFill>
                <a:srgbClr val="FFC000"/>
              </a:solidFill>
              <a:ea typeface="Calibri"/>
              <a:cs typeface="Calibri"/>
              <a:sym typeface="Calibri"/>
            </a:endParaRPr>
          </a:p>
        </p:txBody>
      </p:sp>
      <p:sp>
        <p:nvSpPr>
          <p:cNvPr id="10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23 </a:t>
            </a:r>
          </a:p>
        </p:txBody>
      </p:sp>
      <p:sp>
        <p:nvSpPr>
          <p:cNvPr id="15" name="Rectangle 14"/>
          <p:cNvSpPr/>
          <p:nvPr/>
        </p:nvSpPr>
        <p:spPr>
          <a:xfrm>
            <a:off x="304801" y="859572"/>
            <a:ext cx="8458200" cy="3847207"/>
          </a:xfrm>
          <a:prstGeom prst="rect">
            <a:avLst/>
          </a:prstGeom>
        </p:spPr>
        <p:txBody>
          <a:bodyPr wrap="square">
            <a:spAutoFit/>
          </a:bodyPr>
          <a:lstStyle/>
          <a:p>
            <a:r>
              <a:rPr lang="en-US" sz="2000" b="1" dirty="0"/>
              <a:t>1 Introduction</a:t>
            </a:r>
          </a:p>
          <a:p>
            <a:endParaRPr lang="en-US" sz="1600" dirty="0"/>
          </a:p>
          <a:p>
            <a:endParaRPr lang="en-US" sz="1600" dirty="0"/>
          </a:p>
          <a:p>
            <a:r>
              <a:rPr lang="en-US" sz="2000" b="1" dirty="0"/>
              <a:t>2 GNN Explainers Categorization</a:t>
            </a:r>
          </a:p>
          <a:p>
            <a:r>
              <a:rPr lang="en-US" sz="1600" dirty="0"/>
              <a:t>     </a:t>
            </a:r>
          </a:p>
          <a:p>
            <a:endParaRPr lang="en-US" sz="1600" dirty="0"/>
          </a:p>
          <a:p>
            <a:r>
              <a:rPr lang="en-US" sz="2000" b="1" dirty="0"/>
              <a:t>3 GNN Explainers 2.0</a:t>
            </a:r>
            <a:endParaRPr lang="en-US" sz="2000" dirty="0"/>
          </a:p>
          <a:p>
            <a:endParaRPr lang="en-US" sz="1600" dirty="0"/>
          </a:p>
          <a:p>
            <a:endParaRPr lang="en-US" sz="1600" dirty="0"/>
          </a:p>
          <a:p>
            <a:endParaRPr lang="en-US" sz="1600" dirty="0"/>
          </a:p>
          <a:p>
            <a:r>
              <a:rPr lang="en-US" sz="2000" b="1" dirty="0"/>
              <a:t>4 User-centric and Data-driven Explainability Methods for GNNs</a:t>
            </a:r>
          </a:p>
          <a:p>
            <a:endParaRPr lang="fr-FR" sz="1600" dirty="0"/>
          </a:p>
          <a:p>
            <a:endParaRPr lang="fr-FR" sz="1600" dirty="0"/>
          </a:p>
          <a:p>
            <a:r>
              <a:rPr lang="fr-FR" sz="2000" b="1" dirty="0"/>
              <a:t>5 Future directions </a:t>
            </a:r>
            <a:endParaRPr lang="en-US" sz="2000" b="1" dirty="0"/>
          </a:p>
        </p:txBody>
      </p:sp>
      <p:pic>
        <p:nvPicPr>
          <p:cNvPr id="16" name="Picture 2" descr="Index Finger Hand Thumb Clip Art, PNG, 512x512px, Finger, Area, Black And  White, Gesture, Hand Download"/>
          <p:cNvPicPr>
            <a:picLocks noChangeAspect="1" noChangeArrowheads="1"/>
          </p:cNvPicPr>
          <p:nvPr/>
        </p:nvPicPr>
        <p:blipFill>
          <a:blip r:embed="rId3" cstate="print"/>
          <a:srcRect/>
          <a:stretch>
            <a:fillRect/>
          </a:stretch>
        </p:blipFill>
        <p:spPr bwMode="auto">
          <a:xfrm>
            <a:off x="2743200" y="2286000"/>
            <a:ext cx="1853781" cy="1157483"/>
          </a:xfrm>
          <a:prstGeom prst="rect">
            <a:avLst/>
          </a:prstGeom>
          <a:noFill/>
        </p:spPr>
      </p:pic>
      <p:pic>
        <p:nvPicPr>
          <p:cNvPr id="6" name="Picture 4" descr="Check mark symbol, tick yes vote simple icon. Stock vector illustration  isolated on white background Stock Vector Image &amp; Art - Alamy"/>
          <p:cNvPicPr>
            <a:picLocks noChangeAspect="1" noChangeArrowheads="1"/>
          </p:cNvPicPr>
          <p:nvPr/>
        </p:nvPicPr>
        <p:blipFill>
          <a:blip r:embed="rId4" cstate="print"/>
          <a:srcRect l="32708" t="29926" r="27466" b="33186"/>
          <a:stretch>
            <a:fillRect/>
          </a:stretch>
        </p:blipFill>
        <p:spPr bwMode="auto">
          <a:xfrm>
            <a:off x="2286000" y="457200"/>
            <a:ext cx="1073020" cy="1062652"/>
          </a:xfrm>
          <a:prstGeom prst="rect">
            <a:avLst/>
          </a:prstGeom>
          <a:noFill/>
        </p:spPr>
      </p:pic>
      <p:pic>
        <p:nvPicPr>
          <p:cNvPr id="7" name="Picture 4" descr="Check mark symbol, tick yes vote simple icon. Stock vector illustration  isolated on white background Stock Vector Image &amp; Art - Alamy"/>
          <p:cNvPicPr>
            <a:picLocks noChangeAspect="1" noChangeArrowheads="1"/>
          </p:cNvPicPr>
          <p:nvPr/>
        </p:nvPicPr>
        <p:blipFill>
          <a:blip r:embed="rId4" cstate="print"/>
          <a:srcRect l="32708" t="29926" r="27466" b="33186"/>
          <a:stretch>
            <a:fillRect/>
          </a:stretch>
        </p:blipFill>
        <p:spPr bwMode="auto">
          <a:xfrm>
            <a:off x="3962400" y="1143000"/>
            <a:ext cx="1073020" cy="1062652"/>
          </a:xfrm>
          <a:prstGeom prst="rect">
            <a:avLst/>
          </a:prstGeom>
          <a:noFill/>
        </p:spPr>
      </p:pic>
      <p:pic>
        <p:nvPicPr>
          <p:cNvPr id="8" name="Picture 2" descr="@GNN-Explainers"/>
          <p:cNvPicPr>
            <a:picLocks noChangeAspect="1" noChangeArrowheads="1"/>
          </p:cNvPicPr>
          <p:nvPr/>
        </p:nvPicPr>
        <p:blipFill>
          <a:blip r:embed="rId5"/>
          <a:srcRect/>
          <a:stretch>
            <a:fillRect/>
          </a:stretch>
        </p:blipFill>
        <p:spPr bwMode="auto">
          <a:xfrm>
            <a:off x="7239000" y="0"/>
            <a:ext cx="1905000" cy="1905000"/>
          </a:xfrm>
          <a:prstGeom prst="rect">
            <a:avLst/>
          </a:prstGeom>
          <a:noFill/>
        </p:spPr>
      </p:pic>
    </p:spTree>
    <p:extLst>
      <p:ext uri="{BB962C8B-B14F-4D97-AF65-F5344CB8AC3E}">
        <p14:creationId xmlns:p14="http://schemas.microsoft.com/office/powerpoint/2010/main" val="924110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5C01E-A714-3DD6-2616-0CC2D3F73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BE65A-FCFD-0B64-39CE-2F1D27E20A70}"/>
              </a:ext>
            </a:extLst>
          </p:cNvPr>
          <p:cNvSpPr>
            <a:spLocks noGrp="1"/>
          </p:cNvSpPr>
          <p:nvPr>
            <p:ph type="title"/>
          </p:nvPr>
        </p:nvSpPr>
        <p:spPr>
          <a:xfrm>
            <a:off x="1295401" y="2286000"/>
            <a:ext cx="7543800" cy="1143000"/>
          </a:xfrm>
        </p:spPr>
        <p:txBody>
          <a:bodyPr>
            <a:normAutofit/>
          </a:bodyPr>
          <a:lstStyle/>
          <a:p>
            <a:r>
              <a:rPr lang="en-US" b="1" dirty="0"/>
              <a:t>GNN Explainers 2.0</a:t>
            </a:r>
          </a:p>
        </p:txBody>
      </p:sp>
      <p:sp>
        <p:nvSpPr>
          <p:cNvPr id="4" name="Title 1">
            <a:extLst>
              <a:ext uri="{FF2B5EF4-FFF2-40B4-BE49-F238E27FC236}">
                <a16:creationId xmlns:a16="http://schemas.microsoft.com/office/drawing/2014/main" id="{605A0D0E-443F-938C-A83E-8E0DB7052398}"/>
              </a:ext>
            </a:extLst>
          </p:cNvPr>
          <p:cNvSpPr txBox="1">
            <a:spLocks/>
          </p:cNvSpPr>
          <p:nvPr/>
        </p:nvSpPr>
        <p:spPr>
          <a:xfrm>
            <a:off x="440432" y="23488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p>
        </p:txBody>
      </p:sp>
      <p:sp>
        <p:nvSpPr>
          <p:cNvPr id="5" name="Title 1">
            <a:extLst>
              <a:ext uri="{FF2B5EF4-FFF2-40B4-BE49-F238E27FC236}">
                <a16:creationId xmlns:a16="http://schemas.microsoft.com/office/drawing/2014/main" id="{220BE65A-FCFD-0B64-39CE-2F1D27E20A70}"/>
              </a:ext>
            </a:extLst>
          </p:cNvPr>
          <p:cNvSpPr txBox="1">
            <a:spLocks/>
          </p:cNvSpPr>
          <p:nvPr/>
        </p:nvSpPr>
        <p:spPr>
          <a:xfrm>
            <a:off x="1799529" y="3657600"/>
            <a:ext cx="5591871"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err="1">
                <a:latin typeface="+mj-lt"/>
                <a:ea typeface="+mj-ea"/>
                <a:cs typeface="+mj-cs"/>
              </a:rPr>
              <a:t>Arijit</a:t>
            </a:r>
            <a:r>
              <a:rPr lang="en-US" sz="4400" dirty="0">
                <a:latin typeface="+mj-lt"/>
                <a:ea typeface="+mj-ea"/>
                <a:cs typeface="+mj-cs"/>
              </a:rPr>
              <a:t> Khan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24 </a:t>
            </a:r>
          </a:p>
        </p:txBody>
      </p:sp>
      <p:pic>
        <p:nvPicPr>
          <p:cNvPr id="7" name="Picture 2" descr="@GNN-Explainers"/>
          <p:cNvPicPr>
            <a:picLocks noChangeAspect="1" noChangeArrowheads="1"/>
          </p:cNvPicPr>
          <p:nvPr/>
        </p:nvPicPr>
        <p:blipFill>
          <a:blip r:embed="rId2"/>
          <a:srcRect/>
          <a:stretch>
            <a:fillRect/>
          </a:stretch>
        </p:blipFill>
        <p:spPr bwMode="auto">
          <a:xfrm>
            <a:off x="7239000" y="0"/>
            <a:ext cx="1905000" cy="1905000"/>
          </a:xfrm>
          <a:prstGeom prst="rect">
            <a:avLst/>
          </a:prstGeom>
          <a:noFill/>
        </p:spPr>
      </p:pic>
      <p:pic>
        <p:nvPicPr>
          <p:cNvPr id="8" name="Picture 1"/>
          <p:cNvPicPr>
            <a:picLocks noChangeAspect="1" noChangeArrowheads="1"/>
          </p:cNvPicPr>
          <p:nvPr/>
        </p:nvPicPr>
        <p:blipFill>
          <a:blip r:embed="rId3"/>
          <a:srcRect/>
          <a:stretch>
            <a:fillRect/>
          </a:stretch>
        </p:blipFill>
        <p:spPr bwMode="auto">
          <a:xfrm>
            <a:off x="3962400" y="4648200"/>
            <a:ext cx="1608137" cy="1616075"/>
          </a:xfrm>
          <a:prstGeom prst="rect">
            <a:avLst/>
          </a:prstGeom>
          <a:noFill/>
          <a:ln w="9525">
            <a:noFill/>
            <a:miter lim="800000"/>
            <a:headEnd/>
            <a:tailEnd/>
          </a:ln>
          <a:effectLst/>
        </p:spPr>
      </p:pic>
    </p:spTree>
    <p:extLst>
      <p:ext uri="{BB962C8B-B14F-4D97-AF65-F5344CB8AC3E}">
        <p14:creationId xmlns:p14="http://schemas.microsoft.com/office/powerpoint/2010/main" val="125732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9"/>
          <p:cNvSpPr txBox="1"/>
          <p:nvPr/>
        </p:nvSpPr>
        <p:spPr>
          <a:xfrm>
            <a:off x="102809" y="11882"/>
            <a:ext cx="8888791" cy="453647"/>
          </a:xfrm>
          <a:prstGeom prst="rect">
            <a:avLst/>
          </a:prstGeom>
          <a:noFill/>
          <a:ln>
            <a:noFill/>
          </a:ln>
        </p:spPr>
        <p:txBody>
          <a:bodyPr lIns="0" tIns="0" rIns="0" bIns="0" anchor="t" anchorCtr="0">
            <a:noAutofit/>
          </a:bodyPr>
          <a:lstStyle/>
          <a:p>
            <a:pPr marL="311089" indent="-311089">
              <a:lnSpc>
                <a:spcPct val="102000"/>
              </a:lnSpc>
              <a:buClr>
                <a:srgbClr val="FF00FF"/>
              </a:buClr>
              <a:buSzPct val="25000"/>
            </a:pPr>
            <a:r>
              <a:rPr lang="en-US" sz="3266" b="1" dirty="0">
                <a:solidFill>
                  <a:srgbClr val="00B0F0"/>
                </a:solidFill>
                <a:ea typeface="Calibri"/>
                <a:cs typeface="Calibri"/>
                <a:sym typeface="Calibri"/>
              </a:rPr>
              <a:t>Limitations of SOTA GNN Explainers </a:t>
            </a:r>
          </a:p>
          <a:p>
            <a:pPr marL="311089" indent="-311089">
              <a:lnSpc>
                <a:spcPct val="102000"/>
              </a:lnSpc>
              <a:buClr>
                <a:srgbClr val="FF00FF"/>
              </a:buClr>
              <a:buSzPct val="25000"/>
            </a:pPr>
            <a:r>
              <a:rPr lang="en-US" sz="3266" b="1" dirty="0">
                <a:solidFill>
                  <a:srgbClr val="00B0F0"/>
                </a:solidFill>
                <a:ea typeface="Calibri"/>
                <a:cs typeface="Calibri"/>
                <a:sym typeface="Calibri"/>
              </a:rPr>
              <a:t> </a:t>
            </a:r>
          </a:p>
          <a:p>
            <a:pPr marL="311089" indent="-311089">
              <a:lnSpc>
                <a:spcPct val="102000"/>
              </a:lnSpc>
              <a:buClr>
                <a:srgbClr val="FF00FF"/>
              </a:buClr>
              <a:buSzPct val="25000"/>
            </a:pPr>
            <a:endParaRPr lang="en-US" sz="2000" b="1" dirty="0">
              <a:solidFill>
                <a:srgbClr val="FFC000"/>
              </a:solidFill>
              <a:ea typeface="Calibri"/>
              <a:cs typeface="Calibri"/>
              <a:sym typeface="Calibri"/>
            </a:endParaRPr>
          </a:p>
        </p:txBody>
      </p:sp>
      <p:sp>
        <p:nvSpPr>
          <p:cNvPr id="10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25 </a:t>
            </a:r>
          </a:p>
        </p:txBody>
      </p:sp>
      <p:sp>
        <p:nvSpPr>
          <p:cNvPr id="8" name="Content Placeholder 2">
            <a:extLst>
              <a:ext uri="{FF2B5EF4-FFF2-40B4-BE49-F238E27FC236}">
                <a16:creationId xmlns:a16="http://schemas.microsoft.com/office/drawing/2014/main" id="{F7D31645-0807-E43D-69D5-E44B74E404CC}"/>
              </a:ext>
            </a:extLst>
          </p:cNvPr>
          <p:cNvSpPr txBox="1">
            <a:spLocks noChangeArrowheads="1"/>
          </p:cNvSpPr>
          <p:nvPr/>
        </p:nvSpPr>
        <p:spPr>
          <a:xfrm>
            <a:off x="143777" y="914400"/>
            <a:ext cx="8536337" cy="879045"/>
          </a:xfrm>
          <a:prstGeom prst="rect">
            <a:avLst/>
          </a:prstGeom>
        </p:spPr>
        <p:txBody>
          <a:bodyPr/>
          <a:lstStyle/>
          <a:p>
            <a:pPr marL="396875" indent="-396875" defTabSz="914363" fontAlgn="auto">
              <a:lnSpc>
                <a:spcPct val="90000"/>
              </a:lnSpc>
              <a:spcBef>
                <a:spcPct val="20000"/>
              </a:spcBef>
              <a:spcAft>
                <a:spcPts val="0"/>
              </a:spcAft>
              <a:defRPr/>
            </a:pPr>
            <a:r>
              <a:rPr lang="en-US" altLang="zh-CN" sz="2000" b="1" dirty="0">
                <a:solidFill>
                  <a:schemeClr val="tx1">
                    <a:lumMod val="95000"/>
                    <a:lumOff val="5000"/>
                  </a:schemeClr>
                </a:solidFill>
                <a:latin typeface="Calibri" panose="020F0502020204030204" pitchFamily="34" charset="0"/>
                <a:cs typeface="Calibri" pitchFamily="34" charset="0"/>
              </a:rPr>
              <a:t>       GNN Explainers 1.0; </a:t>
            </a:r>
            <a:r>
              <a:rPr lang="en-US" altLang="zh-CN" sz="2000" dirty="0">
                <a:solidFill>
                  <a:schemeClr val="tx1">
                    <a:lumMod val="95000"/>
                    <a:lumOff val="5000"/>
                  </a:schemeClr>
                </a:solidFill>
                <a:latin typeface="Calibri" panose="020F0502020204030204" pitchFamily="34" charset="0"/>
                <a:cs typeface="Calibri" pitchFamily="34" charset="0"/>
              </a:rPr>
              <a:t>e.g., </a:t>
            </a:r>
            <a:r>
              <a:rPr lang="en-US" altLang="zh-CN" sz="2000" dirty="0" err="1">
                <a:solidFill>
                  <a:schemeClr val="tx1">
                    <a:lumMod val="95000"/>
                    <a:lumOff val="5000"/>
                  </a:schemeClr>
                </a:solidFill>
                <a:latin typeface="Calibri" panose="020F0502020204030204" pitchFamily="34" charset="0"/>
                <a:cs typeface="Calibri" pitchFamily="34" charset="0"/>
              </a:rPr>
              <a:t>GNNExplainer</a:t>
            </a:r>
            <a:r>
              <a:rPr lang="en-US" altLang="zh-CN" sz="2000" dirty="0">
                <a:solidFill>
                  <a:schemeClr val="tx1">
                    <a:lumMod val="95000"/>
                    <a:lumOff val="5000"/>
                  </a:schemeClr>
                </a:solidFill>
                <a:latin typeface="Calibri" panose="020F0502020204030204" pitchFamily="34" charset="0"/>
                <a:cs typeface="Calibri" pitchFamily="34" charset="0"/>
              </a:rPr>
              <a:t>, </a:t>
            </a:r>
            <a:r>
              <a:rPr lang="en-US" altLang="zh-CN" sz="2000" dirty="0" err="1">
                <a:solidFill>
                  <a:schemeClr val="tx1">
                    <a:lumMod val="95000"/>
                    <a:lumOff val="5000"/>
                  </a:schemeClr>
                </a:solidFill>
                <a:latin typeface="Calibri" panose="020F0502020204030204" pitchFamily="34" charset="0"/>
                <a:cs typeface="Calibri" pitchFamily="34" charset="0"/>
              </a:rPr>
              <a:t>PGExplainer</a:t>
            </a:r>
            <a:r>
              <a:rPr lang="en-US" altLang="zh-CN" sz="2000" dirty="0">
                <a:solidFill>
                  <a:schemeClr val="tx1">
                    <a:lumMod val="95000"/>
                    <a:lumOff val="5000"/>
                  </a:schemeClr>
                </a:solidFill>
                <a:latin typeface="Calibri" panose="020F0502020204030204" pitchFamily="34" charset="0"/>
                <a:cs typeface="Calibri" pitchFamily="34" charset="0"/>
              </a:rPr>
              <a:t>, </a:t>
            </a:r>
            <a:r>
              <a:rPr lang="en-US" altLang="zh-CN" sz="2000" dirty="0" err="1">
                <a:solidFill>
                  <a:schemeClr val="tx1">
                    <a:lumMod val="95000"/>
                    <a:lumOff val="5000"/>
                  </a:schemeClr>
                </a:solidFill>
                <a:latin typeface="Calibri" panose="020F0502020204030204" pitchFamily="34" charset="0"/>
                <a:cs typeface="Calibri" pitchFamily="34" charset="0"/>
              </a:rPr>
              <a:t>SubgraphX</a:t>
            </a:r>
            <a:r>
              <a:rPr lang="en-US" altLang="zh-CN" sz="2000" dirty="0">
                <a:solidFill>
                  <a:schemeClr val="tx1">
                    <a:lumMod val="95000"/>
                    <a:lumOff val="5000"/>
                  </a:schemeClr>
                </a:solidFill>
                <a:latin typeface="Calibri" panose="020F0502020204030204" pitchFamily="34" charset="0"/>
                <a:cs typeface="Calibri" pitchFamily="34" charset="0"/>
              </a:rPr>
              <a:t>, </a:t>
            </a:r>
            <a:r>
              <a:rPr lang="en-US" altLang="zh-CN" sz="2000" dirty="0" err="1">
                <a:solidFill>
                  <a:schemeClr val="tx1">
                    <a:lumMod val="95000"/>
                    <a:lumOff val="5000"/>
                  </a:schemeClr>
                </a:solidFill>
                <a:latin typeface="Calibri" panose="020F0502020204030204" pitchFamily="34" charset="0"/>
                <a:cs typeface="Calibri" pitchFamily="34" charset="0"/>
              </a:rPr>
              <a:t>PGMExplainer</a:t>
            </a:r>
            <a:r>
              <a:rPr lang="en-US" altLang="zh-CN" sz="2000" dirty="0">
                <a:solidFill>
                  <a:schemeClr val="tx1">
                    <a:lumMod val="95000"/>
                    <a:lumOff val="5000"/>
                  </a:schemeClr>
                </a:solidFill>
                <a:latin typeface="Calibri" panose="020F0502020204030204" pitchFamily="34" charset="0"/>
                <a:cs typeface="Calibri" pitchFamily="34" charset="0"/>
              </a:rPr>
              <a:t>, </a:t>
            </a:r>
            <a:r>
              <a:rPr lang="en-US" altLang="zh-CN" sz="2000" dirty="0" err="1">
                <a:solidFill>
                  <a:schemeClr val="tx1">
                    <a:lumMod val="95000"/>
                    <a:lumOff val="5000"/>
                  </a:schemeClr>
                </a:solidFill>
                <a:latin typeface="Calibri" panose="020F0502020204030204" pitchFamily="34" charset="0"/>
                <a:cs typeface="Calibri" pitchFamily="34" charset="0"/>
              </a:rPr>
              <a:t>GraphLime</a:t>
            </a:r>
            <a:r>
              <a:rPr lang="en-US" altLang="zh-CN" sz="2000" dirty="0">
                <a:solidFill>
                  <a:schemeClr val="tx1">
                    <a:lumMod val="95000"/>
                    <a:lumOff val="5000"/>
                  </a:schemeClr>
                </a:solidFill>
                <a:latin typeface="Calibri" panose="020F0502020204030204" pitchFamily="34" charset="0"/>
                <a:cs typeface="Calibri" pitchFamily="34" charset="0"/>
              </a:rPr>
              <a:t>, </a:t>
            </a:r>
            <a:r>
              <a:rPr lang="en-US" altLang="zh-CN" sz="2000" dirty="0" err="1">
                <a:solidFill>
                  <a:schemeClr val="tx1">
                    <a:lumMod val="95000"/>
                    <a:lumOff val="5000"/>
                  </a:schemeClr>
                </a:solidFill>
                <a:latin typeface="Calibri" panose="020F0502020204030204" pitchFamily="34" charset="0"/>
                <a:cs typeface="Calibri" pitchFamily="34" charset="0"/>
              </a:rPr>
              <a:t>GCFExplainer</a:t>
            </a:r>
            <a:r>
              <a:rPr lang="en-US" altLang="zh-CN" sz="2000" dirty="0">
                <a:solidFill>
                  <a:schemeClr val="tx1">
                    <a:lumMod val="95000"/>
                    <a:lumOff val="5000"/>
                  </a:schemeClr>
                </a:solidFill>
                <a:latin typeface="Calibri" panose="020F0502020204030204" pitchFamily="34" charset="0"/>
                <a:cs typeface="Calibri" pitchFamily="34" charset="0"/>
              </a:rPr>
              <a:t>, CF2, GNN-LRP) </a:t>
            </a:r>
          </a:p>
          <a:p>
            <a:pPr marL="396875" indent="-396875" defTabSz="914363" fontAlgn="auto">
              <a:lnSpc>
                <a:spcPct val="90000"/>
              </a:lnSpc>
              <a:spcBef>
                <a:spcPct val="20000"/>
              </a:spcBef>
              <a:spcAft>
                <a:spcPts val="0"/>
              </a:spcAft>
              <a:defRPr/>
            </a:pPr>
            <a:endParaRPr lang="en-US" altLang="zh-CN" sz="2000" dirty="0">
              <a:solidFill>
                <a:schemeClr val="tx1">
                  <a:lumMod val="95000"/>
                  <a:lumOff val="5000"/>
                </a:schemeClr>
              </a:solidFill>
              <a:latin typeface="Calibri" panose="020F0502020204030204" pitchFamily="34" charset="0"/>
              <a:cs typeface="Calibri" pitchFamily="34" charset="0"/>
            </a:endParaRPr>
          </a:p>
          <a:p>
            <a:pPr marL="854075" lvl="1" indent="-396875" algn="just" defTabSz="914363" fontAlgn="auto">
              <a:lnSpc>
                <a:spcPct val="90000"/>
              </a:lnSpc>
              <a:spcBef>
                <a:spcPct val="20000"/>
              </a:spcBef>
              <a:spcAft>
                <a:spcPts val="0"/>
              </a:spcAft>
              <a:buBlip>
                <a:blip r:embed="rId3"/>
              </a:buBlip>
              <a:defRPr/>
            </a:pPr>
            <a:r>
              <a:rPr lang="en-US" altLang="zh-CN" sz="2000" dirty="0">
                <a:solidFill>
                  <a:schemeClr val="tx1">
                    <a:lumMod val="95000"/>
                    <a:lumOff val="5000"/>
                  </a:schemeClr>
                </a:solidFill>
                <a:latin typeface="Calibri" panose="020F0502020204030204" pitchFamily="34" charset="0"/>
                <a:cs typeface="Calibri" pitchFamily="34" charset="0"/>
              </a:rPr>
              <a:t>Explaining model behavior</a:t>
            </a:r>
          </a:p>
          <a:p>
            <a:pPr lvl="1" algn="just" defTabSz="914363" fontAlgn="auto">
              <a:lnSpc>
                <a:spcPct val="90000"/>
              </a:lnSpc>
              <a:spcBef>
                <a:spcPct val="20000"/>
              </a:spcBef>
              <a:spcAft>
                <a:spcPts val="0"/>
              </a:spcAft>
              <a:defRPr/>
            </a:pPr>
            <a:endParaRPr lang="en-US" altLang="zh-CN" sz="2000" dirty="0">
              <a:solidFill>
                <a:schemeClr val="tx1">
                  <a:lumMod val="95000"/>
                  <a:lumOff val="5000"/>
                </a:schemeClr>
              </a:solidFill>
              <a:latin typeface="Calibri" panose="020F0502020204030204" pitchFamily="34" charset="0"/>
              <a:cs typeface="Calibri" pitchFamily="34" charset="0"/>
            </a:endParaRPr>
          </a:p>
          <a:p>
            <a:pPr marL="854075" lvl="1" indent="-396875" algn="just" defTabSz="914363" fontAlgn="auto">
              <a:lnSpc>
                <a:spcPct val="90000"/>
              </a:lnSpc>
              <a:spcBef>
                <a:spcPct val="20000"/>
              </a:spcBef>
              <a:spcAft>
                <a:spcPts val="0"/>
              </a:spcAft>
              <a:buBlip>
                <a:blip r:embed="rId3"/>
              </a:buBlip>
              <a:defRPr/>
            </a:pPr>
            <a:r>
              <a:rPr lang="en-US" altLang="zh-CN" sz="2000" dirty="0">
                <a:solidFill>
                  <a:schemeClr val="tx1">
                    <a:lumMod val="95000"/>
                    <a:lumOff val="5000"/>
                  </a:schemeClr>
                </a:solidFill>
                <a:latin typeface="Calibri" panose="020F0502020204030204" pitchFamily="34" charset="0"/>
                <a:cs typeface="Calibri" pitchFamily="34" charset="0"/>
              </a:rPr>
              <a:t>One-off explanations of the model’s final output</a:t>
            </a:r>
          </a:p>
          <a:p>
            <a:pPr lvl="1" algn="just" defTabSz="914363" fontAlgn="auto">
              <a:lnSpc>
                <a:spcPct val="90000"/>
              </a:lnSpc>
              <a:spcBef>
                <a:spcPct val="20000"/>
              </a:spcBef>
              <a:spcAft>
                <a:spcPts val="0"/>
              </a:spcAft>
              <a:defRPr/>
            </a:pPr>
            <a:endParaRPr lang="en-US" altLang="zh-CN" sz="2000" dirty="0">
              <a:solidFill>
                <a:schemeClr val="tx1">
                  <a:lumMod val="95000"/>
                  <a:lumOff val="5000"/>
                </a:schemeClr>
              </a:solidFill>
              <a:latin typeface="Calibri" panose="020F0502020204030204" pitchFamily="34" charset="0"/>
              <a:cs typeface="Calibri" pitchFamily="34" charset="0"/>
            </a:endParaRPr>
          </a:p>
          <a:p>
            <a:pPr marL="854075" lvl="1" indent="-396875" algn="just" defTabSz="914363" fontAlgn="auto">
              <a:lnSpc>
                <a:spcPct val="90000"/>
              </a:lnSpc>
              <a:spcBef>
                <a:spcPct val="20000"/>
              </a:spcBef>
              <a:spcAft>
                <a:spcPts val="0"/>
              </a:spcAft>
              <a:buBlip>
                <a:blip r:embed="rId3"/>
              </a:buBlip>
              <a:defRPr/>
            </a:pPr>
            <a:r>
              <a:rPr lang="en-US" altLang="zh-CN" sz="2000" dirty="0">
                <a:solidFill>
                  <a:schemeClr val="tx1">
                    <a:lumMod val="95000"/>
                    <a:lumOff val="5000"/>
                  </a:schemeClr>
                </a:solidFill>
                <a:latin typeface="Calibri" panose="020F0502020204030204" pitchFamily="34" charset="0"/>
                <a:cs typeface="Calibri" pitchFamily="34" charset="0"/>
              </a:rPr>
              <a:t>Less interactive, less user-focused</a:t>
            </a:r>
          </a:p>
          <a:p>
            <a:pPr lvl="1" algn="just" defTabSz="914363" fontAlgn="auto">
              <a:lnSpc>
                <a:spcPct val="90000"/>
              </a:lnSpc>
              <a:spcBef>
                <a:spcPct val="20000"/>
              </a:spcBef>
              <a:spcAft>
                <a:spcPts val="0"/>
              </a:spcAft>
              <a:defRPr/>
            </a:pPr>
            <a:endParaRPr lang="en-US" altLang="zh-CN" sz="2000" dirty="0">
              <a:solidFill>
                <a:schemeClr val="tx1">
                  <a:lumMod val="95000"/>
                  <a:lumOff val="5000"/>
                </a:schemeClr>
              </a:solidFill>
              <a:latin typeface="Calibri" panose="020F0502020204030204" pitchFamily="34" charset="0"/>
              <a:cs typeface="Calibri" pitchFamily="34" charset="0"/>
            </a:endParaRPr>
          </a:p>
          <a:p>
            <a:pPr marL="854075" lvl="1" indent="-396875" algn="just" defTabSz="914363" fontAlgn="auto">
              <a:lnSpc>
                <a:spcPct val="90000"/>
              </a:lnSpc>
              <a:spcBef>
                <a:spcPct val="20000"/>
              </a:spcBef>
              <a:spcAft>
                <a:spcPts val="0"/>
              </a:spcAft>
              <a:buBlip>
                <a:blip r:embed="rId3"/>
              </a:buBlip>
              <a:defRPr/>
            </a:pPr>
            <a:r>
              <a:rPr lang="en-US" altLang="zh-CN" sz="2000" dirty="0">
                <a:solidFill>
                  <a:schemeClr val="tx1">
                    <a:lumMod val="95000"/>
                    <a:lumOff val="5000"/>
                  </a:schemeClr>
                </a:solidFill>
                <a:latin typeface="Calibri" panose="020F0502020204030204" pitchFamily="34" charset="0"/>
                <a:cs typeface="Calibri" pitchFamily="34" charset="0"/>
              </a:rPr>
              <a:t>Task-limited, e.g., mainly for node and graph classification </a:t>
            </a:r>
          </a:p>
          <a:p>
            <a:pPr marL="396875" indent="-396875" algn="just" defTabSz="914363" fontAlgn="auto">
              <a:lnSpc>
                <a:spcPct val="90000"/>
              </a:lnSpc>
              <a:spcBef>
                <a:spcPct val="20000"/>
              </a:spcBef>
              <a:spcAft>
                <a:spcPts val="0"/>
              </a:spcAft>
              <a:buBlip>
                <a:blip r:embed="rId3"/>
              </a:buBlip>
              <a:defRPr/>
            </a:pPr>
            <a:endParaRPr lang="en-US" altLang="zh-CN" sz="2000" dirty="0">
              <a:solidFill>
                <a:schemeClr val="tx1">
                  <a:lumMod val="95000"/>
                  <a:lumOff val="5000"/>
                </a:schemeClr>
              </a:solidFill>
              <a:latin typeface="Calibri" panose="020F0502020204030204" pitchFamily="34" charset="0"/>
              <a:cs typeface="Calibri" pitchFamily="34" charset="0"/>
            </a:endParaRPr>
          </a:p>
          <a:p>
            <a:pPr marL="396875" indent="-396875" defTabSz="914363" fontAlgn="auto">
              <a:lnSpc>
                <a:spcPct val="90000"/>
              </a:lnSpc>
              <a:spcBef>
                <a:spcPct val="20000"/>
              </a:spcBef>
              <a:spcAft>
                <a:spcPts val="0"/>
              </a:spcAft>
              <a:defRPr/>
            </a:pPr>
            <a:endParaRPr lang="en-US" altLang="zh-CN" sz="2000" dirty="0">
              <a:solidFill>
                <a:schemeClr val="tx1">
                  <a:lumMod val="95000"/>
                  <a:lumOff val="5000"/>
                </a:schemeClr>
              </a:solidFill>
              <a:latin typeface="Calibri" panose="020F0502020204030204" pitchFamily="34" charset="0"/>
              <a:cs typeface="Calibri" pitchFamily="34" charset="0"/>
            </a:endParaRPr>
          </a:p>
          <a:p>
            <a:pPr marL="396875" indent="-396875" algn="just" defTabSz="914363" fontAlgn="auto">
              <a:lnSpc>
                <a:spcPct val="90000"/>
              </a:lnSpc>
              <a:spcBef>
                <a:spcPct val="20000"/>
              </a:spcBef>
              <a:spcAft>
                <a:spcPts val="0"/>
              </a:spcAft>
              <a:buBlip>
                <a:blip r:embed="rId3"/>
              </a:buBlip>
              <a:defRPr/>
            </a:pPr>
            <a:endParaRPr kumimoji="0" lang="en-US" altLang="zh-CN" sz="2000" i="0" u="none" strike="noStrike" kern="1200" cap="none" spc="0" normalizeH="0" baseline="0" noProof="0" dirty="0">
              <a:ln>
                <a:noFill/>
              </a:ln>
              <a:solidFill>
                <a:schemeClr val="tx1">
                  <a:lumMod val="95000"/>
                  <a:lumOff val="5000"/>
                </a:schemeClr>
              </a:solidFill>
              <a:effectLst/>
              <a:uLnTx/>
              <a:uFillTx/>
              <a:latin typeface="Calibri" pitchFamily="34" charset="0"/>
              <a:cs typeface="Calibri" pitchFamily="34" charset="0"/>
            </a:endParaRPr>
          </a:p>
        </p:txBody>
      </p:sp>
    </p:spTree>
    <p:extLst>
      <p:ext uri="{BB962C8B-B14F-4D97-AF65-F5344CB8AC3E}">
        <p14:creationId xmlns:p14="http://schemas.microsoft.com/office/powerpoint/2010/main" val="924110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9"/>
          <p:cNvSpPr txBox="1"/>
          <p:nvPr/>
        </p:nvSpPr>
        <p:spPr>
          <a:xfrm>
            <a:off x="102809" y="11882"/>
            <a:ext cx="8888791" cy="453647"/>
          </a:xfrm>
          <a:prstGeom prst="rect">
            <a:avLst/>
          </a:prstGeom>
          <a:noFill/>
          <a:ln>
            <a:noFill/>
          </a:ln>
        </p:spPr>
        <p:txBody>
          <a:bodyPr lIns="0" tIns="0" rIns="0" bIns="0" anchor="t" anchorCtr="0">
            <a:noAutofit/>
          </a:bodyPr>
          <a:lstStyle/>
          <a:p>
            <a:pPr marL="311089" indent="-311089">
              <a:lnSpc>
                <a:spcPct val="102000"/>
              </a:lnSpc>
              <a:buClr>
                <a:srgbClr val="FF00FF"/>
              </a:buClr>
              <a:buSzPct val="25000"/>
            </a:pPr>
            <a:r>
              <a:rPr lang="en-US" sz="3266" b="1" dirty="0">
                <a:solidFill>
                  <a:srgbClr val="00B0F0"/>
                </a:solidFill>
                <a:ea typeface="Calibri"/>
                <a:cs typeface="Calibri"/>
                <a:sym typeface="Calibri"/>
              </a:rPr>
              <a:t>User-centric and Data-driven Explanations </a:t>
            </a:r>
          </a:p>
          <a:p>
            <a:pPr marL="311089" indent="-311089">
              <a:lnSpc>
                <a:spcPct val="102000"/>
              </a:lnSpc>
              <a:buClr>
                <a:srgbClr val="FF00FF"/>
              </a:buClr>
              <a:buSzPct val="25000"/>
            </a:pPr>
            <a:r>
              <a:rPr lang="en-US" sz="3266" b="1" dirty="0">
                <a:solidFill>
                  <a:srgbClr val="00B0F0"/>
                </a:solidFill>
                <a:ea typeface="Calibri"/>
                <a:cs typeface="Calibri"/>
                <a:sym typeface="Calibri"/>
              </a:rPr>
              <a:t> </a:t>
            </a:r>
          </a:p>
          <a:p>
            <a:pPr marL="311089" indent="-311089">
              <a:lnSpc>
                <a:spcPct val="102000"/>
              </a:lnSpc>
              <a:buClr>
                <a:srgbClr val="FF00FF"/>
              </a:buClr>
              <a:buSzPct val="25000"/>
            </a:pPr>
            <a:r>
              <a:rPr lang="en-US" sz="3266" b="1" dirty="0">
                <a:solidFill>
                  <a:srgbClr val="00B0F0"/>
                </a:solidFill>
                <a:ea typeface="Calibri"/>
                <a:cs typeface="Calibri"/>
                <a:sym typeface="Calibri"/>
              </a:rPr>
              <a:t> </a:t>
            </a:r>
          </a:p>
          <a:p>
            <a:pPr marL="311089" indent="-311089">
              <a:lnSpc>
                <a:spcPct val="102000"/>
              </a:lnSpc>
              <a:buClr>
                <a:srgbClr val="FF00FF"/>
              </a:buClr>
              <a:buSzPct val="25000"/>
            </a:pPr>
            <a:endParaRPr lang="en-US" sz="2000" b="1" dirty="0">
              <a:solidFill>
                <a:srgbClr val="FFC000"/>
              </a:solidFill>
              <a:ea typeface="Calibri"/>
              <a:cs typeface="Calibri"/>
              <a:sym typeface="Calibri"/>
            </a:endParaRPr>
          </a:p>
        </p:txBody>
      </p:sp>
      <p:sp>
        <p:nvSpPr>
          <p:cNvPr id="10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26 </a:t>
            </a:r>
          </a:p>
        </p:txBody>
      </p:sp>
      <p:sp>
        <p:nvSpPr>
          <p:cNvPr id="5" name="Content Placeholder 2">
            <a:extLst>
              <a:ext uri="{FF2B5EF4-FFF2-40B4-BE49-F238E27FC236}">
                <a16:creationId xmlns:a16="http://schemas.microsoft.com/office/drawing/2014/main" id="{33CF160D-E107-6FCD-6444-FFA59FAB6575}"/>
              </a:ext>
            </a:extLst>
          </p:cNvPr>
          <p:cNvSpPr txBox="1">
            <a:spLocks noChangeArrowheads="1"/>
          </p:cNvSpPr>
          <p:nvPr/>
        </p:nvSpPr>
        <p:spPr>
          <a:xfrm>
            <a:off x="448544" y="990600"/>
            <a:ext cx="7704856" cy="879045"/>
          </a:xfrm>
          <a:prstGeom prst="rect">
            <a:avLst/>
          </a:prstGeom>
        </p:spPr>
        <p:txBody>
          <a:bodyPr/>
          <a:lstStyle/>
          <a:p>
            <a:pPr marL="396875" indent="-396875" algn="just" defTabSz="914363" fontAlgn="auto">
              <a:lnSpc>
                <a:spcPct val="90000"/>
              </a:lnSpc>
              <a:spcBef>
                <a:spcPct val="20000"/>
              </a:spcBef>
              <a:spcAft>
                <a:spcPts val="0"/>
              </a:spcAft>
              <a:defRPr/>
            </a:pPr>
            <a:r>
              <a:rPr lang="en-US" altLang="zh-CN" sz="2000" b="1" dirty="0">
                <a:solidFill>
                  <a:schemeClr val="tx1">
                    <a:lumMod val="95000"/>
                    <a:lumOff val="5000"/>
                  </a:schemeClr>
                </a:solidFill>
                <a:latin typeface="Calibri" panose="020F0502020204030204" pitchFamily="34" charset="0"/>
                <a:cs typeface="Calibri" pitchFamily="34" charset="0"/>
              </a:rPr>
              <a:t>GNN Explainers 2.0</a:t>
            </a:r>
          </a:p>
          <a:p>
            <a:pPr marL="396875" indent="-396875" algn="just" defTabSz="914363" fontAlgn="auto">
              <a:lnSpc>
                <a:spcPct val="90000"/>
              </a:lnSpc>
              <a:spcBef>
                <a:spcPct val="20000"/>
              </a:spcBef>
              <a:spcAft>
                <a:spcPts val="0"/>
              </a:spcAft>
              <a:defRPr/>
            </a:pPr>
            <a:endParaRPr lang="en-US" altLang="zh-CN" sz="2000" dirty="0">
              <a:solidFill>
                <a:schemeClr val="tx1">
                  <a:lumMod val="95000"/>
                  <a:lumOff val="5000"/>
                </a:schemeClr>
              </a:solidFill>
              <a:latin typeface="Calibri" panose="020F0502020204030204" pitchFamily="34" charset="0"/>
              <a:cs typeface="Calibri" pitchFamily="34" charset="0"/>
            </a:endParaRPr>
          </a:p>
          <a:p>
            <a:pPr marL="396875" indent="-396875" algn="just" defTabSz="914363" fontAlgn="auto">
              <a:lnSpc>
                <a:spcPct val="90000"/>
              </a:lnSpc>
              <a:spcBef>
                <a:spcPct val="20000"/>
              </a:spcBef>
              <a:spcAft>
                <a:spcPts val="0"/>
              </a:spcAft>
              <a:buBlip>
                <a:blip r:embed="rId3"/>
              </a:buBlip>
              <a:defRPr/>
            </a:pPr>
            <a:r>
              <a:rPr lang="en-US" altLang="zh-CN" sz="2000" dirty="0">
                <a:solidFill>
                  <a:schemeClr val="tx1">
                    <a:lumMod val="95000"/>
                    <a:lumOff val="5000"/>
                  </a:schemeClr>
                </a:solidFill>
                <a:latin typeface="Calibri" panose="020F0502020204030204" pitchFamily="34" charset="0"/>
                <a:cs typeface="Calibri" pitchFamily="34" charset="0"/>
              </a:rPr>
              <a:t>Explanations for end-users and domain experts </a:t>
            </a:r>
          </a:p>
          <a:p>
            <a:pPr algn="just" defTabSz="914363" fontAlgn="auto">
              <a:lnSpc>
                <a:spcPct val="90000"/>
              </a:lnSpc>
              <a:spcBef>
                <a:spcPct val="20000"/>
              </a:spcBef>
              <a:spcAft>
                <a:spcPts val="0"/>
              </a:spcAft>
              <a:defRPr/>
            </a:pPr>
            <a:endParaRPr lang="en-US" altLang="zh-CN" sz="2000" dirty="0">
              <a:solidFill>
                <a:schemeClr val="tx1">
                  <a:lumMod val="95000"/>
                  <a:lumOff val="5000"/>
                </a:schemeClr>
              </a:solidFill>
              <a:latin typeface="Calibri" panose="020F0502020204030204" pitchFamily="34" charset="0"/>
              <a:cs typeface="Calibri" pitchFamily="34" charset="0"/>
            </a:endParaRPr>
          </a:p>
          <a:p>
            <a:pPr marL="396875" indent="-396875" algn="just" defTabSz="914363" fontAlgn="auto">
              <a:lnSpc>
                <a:spcPct val="90000"/>
              </a:lnSpc>
              <a:spcBef>
                <a:spcPct val="20000"/>
              </a:spcBef>
              <a:spcAft>
                <a:spcPts val="0"/>
              </a:spcAft>
              <a:buBlip>
                <a:blip r:embed="rId3"/>
              </a:buBlip>
              <a:defRPr/>
            </a:pPr>
            <a:r>
              <a:rPr kumimoji="0" lang="en-US" altLang="zh-CN" sz="2000" i="0" u="none" strike="noStrike" kern="1200" cap="none" spc="0" normalizeH="0" baseline="0" noProof="0" dirty="0">
                <a:ln>
                  <a:noFill/>
                </a:ln>
                <a:solidFill>
                  <a:schemeClr val="tx1">
                    <a:lumMod val="95000"/>
                    <a:lumOff val="5000"/>
                  </a:schemeClr>
                </a:solidFill>
                <a:effectLst/>
                <a:uLnTx/>
                <a:uFillTx/>
                <a:latin typeface="Calibri" pitchFamily="34" charset="0"/>
                <a:cs typeface="Calibri" pitchFamily="34" charset="0"/>
              </a:rPr>
              <a:t>Layer-wise provenance for model debugging and optimization</a:t>
            </a:r>
          </a:p>
          <a:p>
            <a:pPr algn="just" defTabSz="914363" fontAlgn="auto">
              <a:lnSpc>
                <a:spcPct val="90000"/>
              </a:lnSpc>
              <a:spcBef>
                <a:spcPct val="20000"/>
              </a:spcBef>
              <a:spcAft>
                <a:spcPts val="0"/>
              </a:spcAft>
              <a:defRPr/>
            </a:pPr>
            <a:endParaRPr kumimoji="0" lang="en-US" altLang="zh-CN" sz="2000" i="0" u="none" strike="noStrike" kern="1200" cap="none" spc="0" normalizeH="0" baseline="0" noProof="0" dirty="0">
              <a:ln>
                <a:noFill/>
              </a:ln>
              <a:solidFill>
                <a:schemeClr val="tx1">
                  <a:lumMod val="95000"/>
                  <a:lumOff val="5000"/>
                </a:schemeClr>
              </a:solidFill>
              <a:effectLst/>
              <a:uLnTx/>
              <a:uFillTx/>
              <a:latin typeface="Calibri" pitchFamily="34" charset="0"/>
              <a:cs typeface="Calibri" pitchFamily="34" charset="0"/>
            </a:endParaRPr>
          </a:p>
          <a:p>
            <a:pPr marL="396875" indent="-396875" algn="just" defTabSz="914363" fontAlgn="auto">
              <a:lnSpc>
                <a:spcPct val="90000"/>
              </a:lnSpc>
              <a:spcBef>
                <a:spcPct val="20000"/>
              </a:spcBef>
              <a:spcAft>
                <a:spcPts val="0"/>
              </a:spcAft>
              <a:buBlip>
                <a:blip r:embed="rId3"/>
              </a:buBlip>
              <a:defRPr/>
            </a:pPr>
            <a:r>
              <a:rPr lang="en-US" altLang="zh-CN" sz="2000" dirty="0">
                <a:solidFill>
                  <a:schemeClr val="tx1">
                    <a:lumMod val="95000"/>
                    <a:lumOff val="5000"/>
                  </a:schemeClr>
                </a:solidFill>
                <a:latin typeface="Calibri" pitchFamily="34" charset="0"/>
                <a:cs typeface="Calibri" pitchFamily="34" charset="0"/>
              </a:rPr>
              <a:t>Interactive, configurable, efficient, and scalable explanations</a:t>
            </a:r>
          </a:p>
          <a:p>
            <a:pPr algn="just" defTabSz="914363" fontAlgn="auto">
              <a:lnSpc>
                <a:spcPct val="90000"/>
              </a:lnSpc>
              <a:spcBef>
                <a:spcPct val="20000"/>
              </a:spcBef>
              <a:spcAft>
                <a:spcPts val="0"/>
              </a:spcAft>
              <a:defRPr/>
            </a:pPr>
            <a:endParaRPr lang="en-US" altLang="zh-CN" sz="2000" dirty="0">
              <a:solidFill>
                <a:schemeClr val="tx1">
                  <a:lumMod val="95000"/>
                  <a:lumOff val="5000"/>
                </a:schemeClr>
              </a:solidFill>
              <a:latin typeface="Calibri" pitchFamily="34" charset="0"/>
              <a:cs typeface="Calibri" pitchFamily="34" charset="0"/>
            </a:endParaRPr>
          </a:p>
          <a:p>
            <a:pPr marL="396875" indent="-396875" algn="just" defTabSz="914363" fontAlgn="auto">
              <a:lnSpc>
                <a:spcPct val="90000"/>
              </a:lnSpc>
              <a:spcBef>
                <a:spcPct val="20000"/>
              </a:spcBef>
              <a:spcAft>
                <a:spcPts val="0"/>
              </a:spcAft>
              <a:buBlip>
                <a:blip r:embed="rId3"/>
              </a:buBlip>
              <a:defRPr/>
            </a:pPr>
            <a:r>
              <a:rPr kumimoji="0" lang="en-US" altLang="zh-CN" sz="2000" i="0" u="none" strike="noStrike" kern="1200" cap="none" spc="0" normalizeH="0" baseline="0" noProof="0" dirty="0">
                <a:ln>
                  <a:noFill/>
                </a:ln>
                <a:solidFill>
                  <a:schemeClr val="tx1">
                    <a:lumMod val="95000"/>
                    <a:lumOff val="5000"/>
                  </a:schemeClr>
                </a:solidFill>
                <a:effectLst/>
                <a:uLnTx/>
                <a:uFillTx/>
                <a:latin typeface="Calibri" pitchFamily="34" charset="0"/>
                <a:cs typeface="Calibri" pitchFamily="34" charset="0"/>
              </a:rPr>
              <a:t>Robust</a:t>
            </a:r>
            <a:r>
              <a:rPr kumimoji="0" lang="en-US" altLang="zh-CN" sz="2000" i="0" u="none" strike="noStrike" kern="1200" cap="none" spc="0" normalizeH="0" noProof="0" dirty="0">
                <a:ln>
                  <a:noFill/>
                </a:ln>
                <a:solidFill>
                  <a:schemeClr val="tx1">
                    <a:lumMod val="95000"/>
                    <a:lumOff val="5000"/>
                  </a:schemeClr>
                </a:solidFill>
                <a:effectLst/>
                <a:uLnTx/>
                <a:uFillTx/>
                <a:latin typeface="Calibri" pitchFamily="34" charset="0"/>
                <a:cs typeface="Calibri" pitchFamily="34" charset="0"/>
              </a:rPr>
              <a:t> and multi-criteria optimization explanations</a:t>
            </a:r>
          </a:p>
          <a:p>
            <a:pPr algn="just" defTabSz="914363" fontAlgn="auto">
              <a:lnSpc>
                <a:spcPct val="90000"/>
              </a:lnSpc>
              <a:spcBef>
                <a:spcPct val="20000"/>
              </a:spcBef>
              <a:spcAft>
                <a:spcPts val="0"/>
              </a:spcAft>
              <a:defRPr/>
            </a:pPr>
            <a:endParaRPr kumimoji="0" lang="en-US" altLang="zh-CN" sz="2000" i="0" u="none" strike="noStrike" kern="1200" cap="none" spc="0" normalizeH="0" noProof="0" dirty="0">
              <a:ln>
                <a:noFill/>
              </a:ln>
              <a:solidFill>
                <a:schemeClr val="tx1">
                  <a:lumMod val="95000"/>
                  <a:lumOff val="5000"/>
                </a:schemeClr>
              </a:solidFill>
              <a:effectLst/>
              <a:uLnTx/>
              <a:uFillTx/>
              <a:latin typeface="Calibri" pitchFamily="34" charset="0"/>
              <a:cs typeface="Calibri" pitchFamily="34" charset="0"/>
            </a:endParaRPr>
          </a:p>
          <a:p>
            <a:pPr marL="396875" indent="-396875" algn="just" defTabSz="914363" fontAlgn="auto">
              <a:lnSpc>
                <a:spcPct val="90000"/>
              </a:lnSpc>
              <a:spcBef>
                <a:spcPct val="20000"/>
              </a:spcBef>
              <a:spcAft>
                <a:spcPts val="0"/>
              </a:spcAft>
              <a:buBlip>
                <a:blip r:embed="rId3"/>
              </a:buBlip>
              <a:defRPr/>
            </a:pPr>
            <a:r>
              <a:rPr lang="en-US" altLang="zh-CN" sz="2000" baseline="0" dirty="0">
                <a:solidFill>
                  <a:schemeClr val="tx1">
                    <a:lumMod val="95000"/>
                    <a:lumOff val="5000"/>
                  </a:schemeClr>
                </a:solidFill>
                <a:latin typeface="Calibri" pitchFamily="34" charset="0"/>
                <a:cs typeface="Calibri" pitchFamily="34" charset="0"/>
              </a:rPr>
              <a:t>Explanatory</a:t>
            </a:r>
            <a:r>
              <a:rPr lang="en-US" altLang="zh-CN" sz="2000" dirty="0">
                <a:solidFill>
                  <a:schemeClr val="tx1">
                    <a:lumMod val="95000"/>
                    <a:lumOff val="5000"/>
                  </a:schemeClr>
                </a:solidFill>
                <a:latin typeface="Calibri" pitchFamily="34" charset="0"/>
                <a:cs typeface="Calibri" pitchFamily="34" charset="0"/>
              </a:rPr>
              <a:t> query and output interface based on structured query, natural language, and examples</a:t>
            </a:r>
            <a:endParaRPr kumimoji="0" lang="en-US" altLang="zh-CN" sz="2000" i="0" u="none" strike="noStrike" kern="1200" cap="none" spc="0" normalizeH="0" baseline="0" noProof="0" dirty="0">
              <a:ln>
                <a:noFill/>
              </a:ln>
              <a:solidFill>
                <a:schemeClr val="tx1">
                  <a:lumMod val="95000"/>
                  <a:lumOff val="5000"/>
                </a:schemeClr>
              </a:solidFill>
              <a:effectLst/>
              <a:uLnTx/>
              <a:uFillTx/>
              <a:latin typeface="Calibri" pitchFamily="34" charset="0"/>
              <a:cs typeface="Calibri" pitchFamily="34" charset="0"/>
            </a:endParaRPr>
          </a:p>
        </p:txBody>
      </p:sp>
    </p:spTree>
    <p:extLst>
      <p:ext uri="{BB962C8B-B14F-4D97-AF65-F5344CB8AC3E}">
        <p14:creationId xmlns:p14="http://schemas.microsoft.com/office/powerpoint/2010/main" val="924110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9"/>
          <p:cNvSpPr txBox="1"/>
          <p:nvPr/>
        </p:nvSpPr>
        <p:spPr>
          <a:xfrm>
            <a:off x="102809" y="11882"/>
            <a:ext cx="8888791" cy="453647"/>
          </a:xfrm>
          <a:prstGeom prst="rect">
            <a:avLst/>
          </a:prstGeom>
          <a:noFill/>
          <a:ln>
            <a:noFill/>
          </a:ln>
        </p:spPr>
        <p:txBody>
          <a:bodyPr lIns="0" tIns="0" rIns="0" bIns="0" anchor="t" anchorCtr="0">
            <a:noAutofit/>
          </a:bodyPr>
          <a:lstStyle/>
          <a:p>
            <a:pPr marL="311089" indent="-311089">
              <a:lnSpc>
                <a:spcPct val="102000"/>
              </a:lnSpc>
              <a:buClr>
                <a:srgbClr val="FF00FF"/>
              </a:buClr>
              <a:buSzPct val="25000"/>
            </a:pPr>
            <a:r>
              <a:rPr lang="en-US" sz="3266" b="1" dirty="0">
                <a:solidFill>
                  <a:srgbClr val="00B0F0"/>
                </a:solidFill>
                <a:ea typeface="Calibri"/>
                <a:cs typeface="Calibri"/>
                <a:sym typeface="Calibri"/>
              </a:rPr>
              <a:t>Tutorial outline </a:t>
            </a:r>
          </a:p>
          <a:p>
            <a:pPr marL="311089" indent="-311089">
              <a:lnSpc>
                <a:spcPct val="102000"/>
              </a:lnSpc>
              <a:buClr>
                <a:srgbClr val="FF00FF"/>
              </a:buClr>
              <a:buSzPct val="25000"/>
            </a:pPr>
            <a:endParaRPr lang="en-US" sz="2000" b="1" dirty="0">
              <a:solidFill>
                <a:srgbClr val="FFC000"/>
              </a:solidFill>
              <a:ea typeface="Calibri"/>
              <a:cs typeface="Calibri"/>
              <a:sym typeface="Calibri"/>
            </a:endParaRPr>
          </a:p>
        </p:txBody>
      </p:sp>
      <p:sp>
        <p:nvSpPr>
          <p:cNvPr id="10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27 </a:t>
            </a:r>
          </a:p>
        </p:txBody>
      </p:sp>
      <p:sp>
        <p:nvSpPr>
          <p:cNvPr id="15" name="Rectangle 14"/>
          <p:cNvSpPr/>
          <p:nvPr/>
        </p:nvSpPr>
        <p:spPr>
          <a:xfrm>
            <a:off x="304801" y="859572"/>
            <a:ext cx="8458200" cy="5632311"/>
          </a:xfrm>
          <a:prstGeom prst="rect">
            <a:avLst/>
          </a:prstGeom>
        </p:spPr>
        <p:txBody>
          <a:bodyPr wrap="square">
            <a:spAutoFit/>
          </a:bodyPr>
          <a:lstStyle/>
          <a:p>
            <a:r>
              <a:rPr lang="en-US" sz="2000" b="1" dirty="0"/>
              <a:t>1 Introduction</a:t>
            </a:r>
          </a:p>
          <a:p>
            <a:endParaRPr lang="en-US" sz="1600" dirty="0"/>
          </a:p>
          <a:p>
            <a:endParaRPr lang="en-US" sz="1600" dirty="0"/>
          </a:p>
          <a:p>
            <a:r>
              <a:rPr lang="en-US" sz="2000" b="1" dirty="0"/>
              <a:t>2 GNN Explainers Categorization</a:t>
            </a:r>
          </a:p>
          <a:p>
            <a:r>
              <a:rPr lang="en-US" sz="1600" dirty="0"/>
              <a:t>     </a:t>
            </a:r>
          </a:p>
          <a:p>
            <a:endParaRPr lang="en-US" sz="1600" dirty="0"/>
          </a:p>
          <a:p>
            <a:r>
              <a:rPr lang="en-US" sz="2000" b="1" dirty="0"/>
              <a:t>3 GNN Explainers 2.0</a:t>
            </a:r>
            <a:endParaRPr lang="en-US" sz="2000" dirty="0"/>
          </a:p>
          <a:p>
            <a:endParaRPr lang="en-US" sz="1600" dirty="0"/>
          </a:p>
          <a:p>
            <a:endParaRPr lang="en-US" sz="1600" dirty="0"/>
          </a:p>
          <a:p>
            <a:r>
              <a:rPr lang="en-US" sz="2000" b="1" dirty="0"/>
              <a:t>4 User-centric and Data-driven Explainability Methods for GNNs</a:t>
            </a:r>
          </a:p>
          <a:p>
            <a:pPr fontAlgn="base"/>
            <a:r>
              <a:rPr lang="fr-FR" sz="1600" dirty="0"/>
              <a:t> 4.1 </a:t>
            </a:r>
            <a:r>
              <a:rPr lang="en-US" sz="1600" dirty="0"/>
              <a:t>Pattern Mining and Concept Hierarchies</a:t>
            </a:r>
          </a:p>
          <a:p>
            <a:pPr fontAlgn="base"/>
            <a:r>
              <a:rPr lang="en-US" sz="1600" dirty="0"/>
              <a:t> 4.2 Model-slicing Explanations</a:t>
            </a:r>
          </a:p>
          <a:p>
            <a:pPr fontAlgn="base"/>
            <a:r>
              <a:rPr lang="en-US" sz="1600" dirty="0"/>
              <a:t> 4.3 Robust Explanations</a:t>
            </a:r>
          </a:p>
          <a:p>
            <a:pPr fontAlgn="base"/>
            <a:r>
              <a:rPr lang="en-US" sz="1600" dirty="0"/>
              <a:t> 4.4 Multi-criteria Explanations</a:t>
            </a:r>
          </a:p>
          <a:p>
            <a:pPr fontAlgn="base"/>
            <a:r>
              <a:rPr lang="en-US" sz="1600" dirty="0"/>
              <a:t> 4.5 Declarative Explanatory Queries</a:t>
            </a:r>
          </a:p>
          <a:p>
            <a:pPr fontAlgn="base"/>
            <a:r>
              <a:rPr lang="en-US" sz="1600" dirty="0"/>
              <a:t> 4.6 Efficiency and Interactiveness</a:t>
            </a:r>
          </a:p>
          <a:p>
            <a:pPr fontAlgn="base"/>
            <a:r>
              <a:rPr lang="en-US" sz="1600" dirty="0"/>
              <a:t> 4.7 Natural Language Explanations</a:t>
            </a:r>
          </a:p>
          <a:p>
            <a:pPr fontAlgn="base"/>
            <a:r>
              <a:rPr lang="en-US" sz="1600" dirty="0"/>
              <a:t> 4.8 Counterfactual Explanations</a:t>
            </a:r>
          </a:p>
          <a:p>
            <a:pPr fontAlgn="base"/>
            <a:r>
              <a:rPr lang="en-US" sz="1600" dirty="0"/>
              <a:t> </a:t>
            </a:r>
          </a:p>
          <a:p>
            <a:pPr fontAlgn="base"/>
            <a:endParaRPr lang="fr-FR" sz="2000" b="1" dirty="0"/>
          </a:p>
          <a:p>
            <a:r>
              <a:rPr lang="fr-FR" sz="2000" b="1" dirty="0"/>
              <a:t>5 Future directions </a:t>
            </a:r>
            <a:endParaRPr lang="en-US" sz="2000" b="1" dirty="0"/>
          </a:p>
        </p:txBody>
      </p:sp>
      <p:pic>
        <p:nvPicPr>
          <p:cNvPr id="16" name="Picture 2" descr="Index Finger Hand Thumb Clip Art, PNG, 512x512px, Finger, Area, Black And  White, Gesture, Hand Download"/>
          <p:cNvPicPr>
            <a:picLocks noChangeAspect="1" noChangeArrowheads="1"/>
          </p:cNvPicPr>
          <p:nvPr/>
        </p:nvPicPr>
        <p:blipFill>
          <a:blip r:embed="rId3" cstate="print"/>
          <a:srcRect/>
          <a:stretch>
            <a:fillRect/>
          </a:stretch>
        </p:blipFill>
        <p:spPr bwMode="auto">
          <a:xfrm>
            <a:off x="6248400" y="3886200"/>
            <a:ext cx="1853781" cy="1157483"/>
          </a:xfrm>
          <a:prstGeom prst="rect">
            <a:avLst/>
          </a:prstGeom>
          <a:noFill/>
        </p:spPr>
      </p:pic>
      <p:pic>
        <p:nvPicPr>
          <p:cNvPr id="6" name="Picture 4" descr="Check mark symbol, tick yes vote simple icon. Stock vector illustration  isolated on white background Stock Vector Image &amp; Art - Alamy"/>
          <p:cNvPicPr>
            <a:picLocks noChangeAspect="1" noChangeArrowheads="1"/>
          </p:cNvPicPr>
          <p:nvPr/>
        </p:nvPicPr>
        <p:blipFill>
          <a:blip r:embed="rId4" cstate="print"/>
          <a:srcRect l="32708" t="29926" r="27466" b="33186"/>
          <a:stretch>
            <a:fillRect/>
          </a:stretch>
        </p:blipFill>
        <p:spPr bwMode="auto">
          <a:xfrm>
            <a:off x="2286000" y="457200"/>
            <a:ext cx="1073020" cy="1062652"/>
          </a:xfrm>
          <a:prstGeom prst="rect">
            <a:avLst/>
          </a:prstGeom>
          <a:noFill/>
        </p:spPr>
      </p:pic>
      <p:pic>
        <p:nvPicPr>
          <p:cNvPr id="7" name="Picture 4" descr="Check mark symbol, tick yes vote simple icon. Stock vector illustration  isolated on white background Stock Vector Image &amp; Art - Alamy"/>
          <p:cNvPicPr>
            <a:picLocks noChangeAspect="1" noChangeArrowheads="1"/>
          </p:cNvPicPr>
          <p:nvPr/>
        </p:nvPicPr>
        <p:blipFill>
          <a:blip r:embed="rId4" cstate="print"/>
          <a:srcRect l="32708" t="29926" r="27466" b="33186"/>
          <a:stretch>
            <a:fillRect/>
          </a:stretch>
        </p:blipFill>
        <p:spPr bwMode="auto">
          <a:xfrm>
            <a:off x="3962400" y="1143000"/>
            <a:ext cx="1073020" cy="1062652"/>
          </a:xfrm>
          <a:prstGeom prst="rect">
            <a:avLst/>
          </a:prstGeom>
          <a:noFill/>
        </p:spPr>
      </p:pic>
      <p:pic>
        <p:nvPicPr>
          <p:cNvPr id="8" name="Picture 4" descr="Check mark symbol, tick yes vote simple icon. Stock vector illustration  isolated on white background Stock Vector Image &amp; Art - Alamy"/>
          <p:cNvPicPr>
            <a:picLocks noChangeAspect="1" noChangeArrowheads="1"/>
          </p:cNvPicPr>
          <p:nvPr/>
        </p:nvPicPr>
        <p:blipFill>
          <a:blip r:embed="rId4" cstate="print"/>
          <a:srcRect l="32708" t="29926" r="27466" b="33186"/>
          <a:stretch>
            <a:fillRect/>
          </a:stretch>
        </p:blipFill>
        <p:spPr bwMode="auto">
          <a:xfrm>
            <a:off x="2819400" y="2057400"/>
            <a:ext cx="1073020" cy="1062652"/>
          </a:xfrm>
          <a:prstGeom prst="rect">
            <a:avLst/>
          </a:prstGeom>
          <a:noFill/>
        </p:spPr>
      </p:pic>
      <p:pic>
        <p:nvPicPr>
          <p:cNvPr id="9" name="Picture 2" descr="@GNN-Explainers"/>
          <p:cNvPicPr>
            <a:picLocks noChangeAspect="1" noChangeArrowheads="1"/>
          </p:cNvPicPr>
          <p:nvPr/>
        </p:nvPicPr>
        <p:blipFill>
          <a:blip r:embed="rId5"/>
          <a:srcRect/>
          <a:stretch>
            <a:fillRect/>
          </a:stretch>
        </p:blipFill>
        <p:spPr bwMode="auto">
          <a:xfrm>
            <a:off x="7239000" y="0"/>
            <a:ext cx="1905000" cy="1905000"/>
          </a:xfrm>
          <a:prstGeom prst="rect">
            <a:avLst/>
          </a:prstGeom>
          <a:noFill/>
        </p:spPr>
      </p:pic>
    </p:spTree>
    <p:extLst>
      <p:ext uri="{BB962C8B-B14F-4D97-AF65-F5344CB8AC3E}">
        <p14:creationId xmlns:p14="http://schemas.microsoft.com/office/powerpoint/2010/main" val="924110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5C01E-A714-3DD6-2616-0CC2D3F73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BE65A-FCFD-0B64-39CE-2F1D27E20A70}"/>
              </a:ext>
            </a:extLst>
          </p:cNvPr>
          <p:cNvSpPr>
            <a:spLocks noGrp="1"/>
          </p:cNvSpPr>
          <p:nvPr>
            <p:ph type="title"/>
          </p:nvPr>
        </p:nvSpPr>
        <p:spPr>
          <a:xfrm>
            <a:off x="1799529" y="1447800"/>
            <a:ext cx="5591871" cy="1143000"/>
          </a:xfrm>
        </p:spPr>
        <p:txBody>
          <a:bodyPr>
            <a:normAutofit fontScale="90000"/>
          </a:bodyPr>
          <a:lstStyle/>
          <a:p>
            <a:r>
              <a:rPr lang="en-US" b="1" dirty="0"/>
              <a:t>Pattern Mining and Concept Hierarchies</a:t>
            </a:r>
          </a:p>
        </p:txBody>
      </p:sp>
      <p:sp>
        <p:nvSpPr>
          <p:cNvPr id="4" name="Title 1">
            <a:extLst>
              <a:ext uri="{FF2B5EF4-FFF2-40B4-BE49-F238E27FC236}">
                <a16:creationId xmlns:a16="http://schemas.microsoft.com/office/drawing/2014/main" id="{605A0D0E-443F-938C-A83E-8E0DB7052398}"/>
              </a:ext>
            </a:extLst>
          </p:cNvPr>
          <p:cNvSpPr txBox="1">
            <a:spLocks/>
          </p:cNvSpPr>
          <p:nvPr/>
        </p:nvSpPr>
        <p:spPr>
          <a:xfrm>
            <a:off x="440432" y="4495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p>
        </p:txBody>
      </p:sp>
      <p:sp>
        <p:nvSpPr>
          <p:cNvPr id="6" name="Title 1">
            <a:extLst>
              <a:ext uri="{FF2B5EF4-FFF2-40B4-BE49-F238E27FC236}">
                <a16:creationId xmlns:a16="http://schemas.microsoft.com/office/drawing/2014/main" id="{220BE65A-FCFD-0B64-39CE-2F1D27E20A70}"/>
              </a:ext>
            </a:extLst>
          </p:cNvPr>
          <p:cNvSpPr txBox="1">
            <a:spLocks/>
          </p:cNvSpPr>
          <p:nvPr/>
        </p:nvSpPr>
        <p:spPr>
          <a:xfrm>
            <a:off x="1875729" y="3733800"/>
            <a:ext cx="5591871"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err="1">
                <a:ln>
                  <a:noFill/>
                </a:ln>
                <a:solidFill>
                  <a:schemeClr val="tx1"/>
                </a:solidFill>
                <a:effectLst/>
                <a:uLnTx/>
                <a:uFillTx/>
                <a:latin typeface="+mj-lt"/>
                <a:ea typeface="+mj-ea"/>
                <a:cs typeface="+mj-cs"/>
              </a:rPr>
              <a:t>Xiangyu</a:t>
            </a:r>
            <a:r>
              <a:rPr kumimoji="0" lang="en-US" sz="4400" b="0" i="0" u="none" strike="noStrike" kern="1200" cap="none" spc="0" normalizeH="0" baseline="0" noProof="0" dirty="0">
                <a:ln>
                  <a:noFill/>
                </a:ln>
                <a:solidFill>
                  <a:schemeClr val="tx1"/>
                </a:solidFill>
                <a:effectLst/>
                <a:uLnTx/>
                <a:uFillTx/>
                <a:latin typeface="+mj-lt"/>
                <a:ea typeface="+mj-ea"/>
                <a:cs typeface="+mj-cs"/>
              </a:rPr>
              <a:t> </a:t>
            </a:r>
            <a:r>
              <a:rPr kumimoji="0" lang="en-US" sz="4400" b="0" i="0" u="none" strike="noStrike" kern="1200" cap="none" spc="0" normalizeH="0" baseline="0" noProof="0" dirty="0" err="1">
                <a:ln>
                  <a:noFill/>
                </a:ln>
                <a:solidFill>
                  <a:schemeClr val="tx1"/>
                </a:solidFill>
                <a:effectLst/>
                <a:uLnTx/>
                <a:uFillTx/>
                <a:latin typeface="+mj-lt"/>
                <a:ea typeface="+mj-ea"/>
                <a:cs typeface="+mj-cs"/>
              </a:rPr>
              <a:t>Ke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28 </a:t>
            </a:r>
          </a:p>
        </p:txBody>
      </p:sp>
      <p:pic>
        <p:nvPicPr>
          <p:cNvPr id="8" name="Picture 2" descr="@GNN-Explainers"/>
          <p:cNvPicPr>
            <a:picLocks noChangeAspect="1" noChangeArrowheads="1"/>
          </p:cNvPicPr>
          <p:nvPr/>
        </p:nvPicPr>
        <p:blipFill>
          <a:blip r:embed="rId3"/>
          <a:srcRect/>
          <a:stretch>
            <a:fillRect/>
          </a:stretch>
        </p:blipFill>
        <p:spPr bwMode="auto">
          <a:xfrm>
            <a:off x="7239000" y="0"/>
            <a:ext cx="1905000" cy="1905000"/>
          </a:xfrm>
          <a:prstGeom prst="rect">
            <a:avLst/>
          </a:prstGeom>
          <a:noFill/>
        </p:spPr>
      </p:pic>
      <p:pic>
        <p:nvPicPr>
          <p:cNvPr id="9" name="Picture 2"/>
          <p:cNvPicPr>
            <a:picLocks noChangeAspect="1" noChangeArrowheads="1"/>
          </p:cNvPicPr>
          <p:nvPr/>
        </p:nvPicPr>
        <p:blipFill>
          <a:blip r:embed="rId4"/>
          <a:srcRect/>
          <a:stretch>
            <a:fillRect/>
          </a:stretch>
        </p:blipFill>
        <p:spPr bwMode="auto">
          <a:xfrm>
            <a:off x="3962400" y="4876800"/>
            <a:ext cx="1546225" cy="1501775"/>
          </a:xfrm>
          <a:prstGeom prst="rect">
            <a:avLst/>
          </a:prstGeom>
          <a:noFill/>
          <a:ln w="9525">
            <a:noFill/>
            <a:miter lim="800000"/>
            <a:headEnd/>
            <a:tailEnd/>
          </a:ln>
          <a:effectLst/>
        </p:spPr>
      </p:pic>
    </p:spTree>
    <p:extLst>
      <p:ext uri="{BB962C8B-B14F-4D97-AF65-F5344CB8AC3E}">
        <p14:creationId xmlns:p14="http://schemas.microsoft.com/office/powerpoint/2010/main" val="125732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215" y="0"/>
            <a:ext cx="8621395" cy="714375"/>
          </a:xfrm>
        </p:spPr>
        <p:txBody>
          <a:bodyPr>
            <a:normAutofit fontScale="90000"/>
          </a:bodyPr>
          <a:lstStyle/>
          <a:p>
            <a:r>
              <a:rPr lang="en-US" altLang="zh-CN" b="1" dirty="0"/>
              <a:t>Pattern Mining and Concept Hierarchies</a:t>
            </a:r>
          </a:p>
        </p:txBody>
      </p:sp>
      <p:sp>
        <p:nvSpPr>
          <p:cNvPr id="13" name="Rectangle 12"/>
          <p:cNvSpPr/>
          <p:nvPr/>
        </p:nvSpPr>
        <p:spPr>
          <a:xfrm>
            <a:off x="323215" y="692696"/>
            <a:ext cx="8425249" cy="1631216"/>
          </a:xfrm>
          <a:prstGeom prst="rect">
            <a:avLst/>
          </a:prstGeom>
        </p:spPr>
        <p:txBody>
          <a:bodyPr wrap="square">
            <a:spAutoFit/>
          </a:bodyPr>
          <a:lstStyle/>
          <a:p>
            <a:pPr algn="just"/>
            <a:r>
              <a:rPr lang="en-US" altLang="zh-CN" sz="2000" dirty="0">
                <a:solidFill>
                  <a:schemeClr val="tx1"/>
                </a:solidFill>
              </a:rPr>
              <a:t>Current explanations usually emphasize numerical logits or feature scores over many domain-specific structures</a:t>
            </a:r>
            <a:r>
              <a:rPr lang="en-US" altLang="zh-CN" sz="2000" dirty="0"/>
              <a:t>,</a:t>
            </a:r>
            <a:r>
              <a:rPr lang="zh-CN" altLang="en-US" sz="2000" dirty="0"/>
              <a:t> </a:t>
            </a:r>
            <a:r>
              <a:rPr lang="en-US" altLang="zh-CN" sz="2000" dirty="0">
                <a:solidFill>
                  <a:schemeClr val="tx1"/>
                </a:solidFill>
              </a:rPr>
              <a:t>making explanations </a:t>
            </a:r>
            <a:r>
              <a:rPr lang="en-US" altLang="zh-CN" sz="2000" i="1" dirty="0">
                <a:solidFill>
                  <a:schemeClr val="tx1"/>
                </a:solidFill>
              </a:rPr>
              <a:t>hard to interpret, access, and adapt for downstream use</a:t>
            </a:r>
            <a:r>
              <a:rPr lang="en-US" altLang="zh-CN" sz="2000" dirty="0">
                <a:solidFill>
                  <a:schemeClr val="tx1"/>
                </a:solidFill>
              </a:rPr>
              <a:t>.</a:t>
            </a:r>
          </a:p>
          <a:p>
            <a:pPr marL="342900" indent="-342900" algn="just">
              <a:buFont typeface="Wingdings" panose="05000000000000000000" charset="0"/>
              <a:buChar char="l"/>
            </a:pPr>
            <a:endParaRPr lang="en-US" altLang="zh-CN" sz="2000" dirty="0">
              <a:solidFill>
                <a:schemeClr val="tx1"/>
              </a:solidFill>
            </a:endParaRPr>
          </a:p>
          <a:p>
            <a:pPr marL="800100" lvl="1" indent="-342900" algn="just">
              <a:buFont typeface="Wingdings" panose="05000000000000000000" charset="0"/>
              <a:buChar char="Ø"/>
            </a:pPr>
            <a:endParaRPr lang="en-US" altLang="zh-CN" sz="2000" dirty="0">
              <a:solidFill>
                <a:schemeClr val="tx1"/>
              </a:solidFill>
            </a:endParaRPr>
          </a:p>
        </p:txBody>
      </p:sp>
      <p:pic>
        <p:nvPicPr>
          <p:cNvPr id="4" name="图片 3"/>
          <p:cNvPicPr>
            <a:picLocks noChangeAspect="1"/>
          </p:cNvPicPr>
          <p:nvPr/>
        </p:nvPicPr>
        <p:blipFill>
          <a:blip r:embed="rId2"/>
          <a:stretch>
            <a:fillRect/>
          </a:stretch>
        </p:blipFill>
        <p:spPr>
          <a:xfrm>
            <a:off x="179705" y="1634232"/>
            <a:ext cx="8848090" cy="2082800"/>
          </a:xfrm>
          <a:prstGeom prst="rect">
            <a:avLst/>
          </a:prstGeom>
        </p:spPr>
      </p:pic>
      <p:sp>
        <p:nvSpPr>
          <p:cNvPr id="6" name="Rectangle 12">
            <a:extLst>
              <a:ext uri="{FF2B5EF4-FFF2-40B4-BE49-F238E27FC236}">
                <a16:creationId xmlns:a16="http://schemas.microsoft.com/office/drawing/2014/main" id="{0243EE0A-6393-50C5-7949-6492A3933777}"/>
              </a:ext>
            </a:extLst>
          </p:cNvPr>
          <p:cNvSpPr/>
          <p:nvPr/>
        </p:nvSpPr>
        <p:spPr>
          <a:xfrm>
            <a:off x="179512" y="3618890"/>
            <a:ext cx="8712968" cy="3477875"/>
          </a:xfrm>
          <a:prstGeom prst="rect">
            <a:avLst/>
          </a:prstGeom>
        </p:spPr>
        <p:txBody>
          <a:bodyPr wrap="square">
            <a:spAutoFit/>
          </a:bodyPr>
          <a:lstStyle/>
          <a:p>
            <a:pPr algn="just"/>
            <a:r>
              <a:rPr lang="en-US" altLang="zh-CN" sz="2000" dirty="0"/>
              <a:t>Pattern mining and concept hierarchies are powerful complements to GNN explainability, because:</a:t>
            </a:r>
          </a:p>
          <a:p>
            <a:pPr marL="285750" indent="-285750" algn="just">
              <a:buFont typeface="Arial" panose="020B0604020202020204" pitchFamily="34" charset="0"/>
              <a:buChar char="•"/>
            </a:pPr>
            <a:r>
              <a:rPr lang="en-US" altLang="zh-CN" sz="1600" b="1" dirty="0">
                <a:solidFill>
                  <a:schemeClr val="tx1"/>
                </a:solidFill>
              </a:rPr>
              <a:t>Raise abstraction level: </a:t>
            </a:r>
            <a:r>
              <a:rPr lang="en-US" altLang="zh-CN" sz="1600" dirty="0"/>
              <a:t>N</a:t>
            </a:r>
            <a:r>
              <a:rPr lang="en-US" altLang="zh-CN" sz="1600" dirty="0">
                <a:solidFill>
                  <a:schemeClr val="tx1"/>
                </a:solidFill>
              </a:rPr>
              <a:t>ode-level saliency or edge importance is low-level and noisy. Mining frequent structural patterns and grouping them into concepts gives explanations at human-meaningful levels.</a:t>
            </a:r>
          </a:p>
          <a:p>
            <a:pPr marL="285750" indent="-285750" algn="just">
              <a:buFont typeface="Arial" panose="020B0604020202020204" pitchFamily="34" charset="0"/>
              <a:buChar char="•"/>
            </a:pPr>
            <a:r>
              <a:rPr lang="en-US" altLang="zh-CN" sz="1600" b="1" dirty="0"/>
              <a:t>Stability: </a:t>
            </a:r>
            <a:r>
              <a:rPr lang="en-US" altLang="zh-CN" sz="1600" dirty="0"/>
              <a:t>Patterns aggregated over many examples are less sensitive to small perturbations.</a:t>
            </a:r>
          </a:p>
          <a:p>
            <a:pPr marL="285750" indent="-285750" algn="just">
              <a:buFont typeface="Arial" panose="020B0604020202020204" pitchFamily="34" charset="0"/>
              <a:buChar char="•"/>
            </a:pPr>
            <a:r>
              <a:rPr lang="en-US" altLang="zh-CN" sz="1600" b="1" dirty="0"/>
              <a:t>Compression / interpretability:</a:t>
            </a:r>
            <a:r>
              <a:rPr lang="en-US" altLang="zh-CN" sz="1600" dirty="0"/>
              <a:t> A compact set of concepts/patterns summarizes many instance-level explanations, reducing cognitive load for humans.</a:t>
            </a:r>
          </a:p>
          <a:p>
            <a:pPr marL="285750" indent="-285750" algn="just">
              <a:buFont typeface="Arial" panose="020B0604020202020204" pitchFamily="34" charset="0"/>
              <a:buChar char="•"/>
            </a:pPr>
            <a:r>
              <a:rPr lang="en-US" altLang="zh-CN" sz="1600" b="1" dirty="0"/>
              <a:t>Causal / semantic insight.</a:t>
            </a:r>
            <a:r>
              <a:rPr lang="en-US" altLang="zh-CN" sz="1600" dirty="0"/>
              <a:t> When patterns align with domain concepts (e.g., protein binding sites, fraud rings), explanations gain actionable semantics beyond raw importance scores.</a:t>
            </a:r>
          </a:p>
          <a:p>
            <a:pPr marL="285750" indent="-285750" algn="just">
              <a:buFont typeface="Arial" panose="020B0604020202020204" pitchFamily="34" charset="0"/>
              <a:buChar char="•"/>
            </a:pPr>
            <a:r>
              <a:rPr lang="en-US" altLang="zh-CN" sz="1600" b="1" dirty="0"/>
              <a:t>Better evaluation &amp; transfer:</a:t>
            </a:r>
            <a:r>
              <a:rPr lang="en-US" altLang="zh-CN" sz="1600" dirty="0"/>
              <a:t> Concepts allow measuring whether the model relies on the </a:t>
            </a:r>
            <a:r>
              <a:rPr lang="en-US" altLang="zh-CN" sz="1600" i="1" dirty="0"/>
              <a:t>right</a:t>
            </a:r>
            <a:r>
              <a:rPr lang="en-US" altLang="zh-CN" sz="1600" dirty="0"/>
              <a:t> recurring motifs.</a:t>
            </a:r>
            <a:endParaRPr lang="en-US" altLang="zh-CN" sz="1600" dirty="0">
              <a:solidFill>
                <a:schemeClr val="tx1"/>
              </a:solidFill>
            </a:endParaRPr>
          </a:p>
          <a:p>
            <a:pPr marL="800100" lvl="1" indent="-342900" algn="just">
              <a:buFont typeface="Wingdings" panose="05000000000000000000" charset="0"/>
              <a:buChar char="Ø"/>
            </a:pPr>
            <a:endParaRPr lang="en-US" altLang="zh-CN" sz="2000" dirty="0">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3 </a:t>
            </a:r>
          </a:p>
        </p:txBody>
      </p:sp>
      <p:sp>
        <p:nvSpPr>
          <p:cNvPr id="14" name="Shape 89"/>
          <p:cNvSpPr txBox="1"/>
          <p:nvPr/>
        </p:nvSpPr>
        <p:spPr>
          <a:xfrm>
            <a:off x="102809" y="11882"/>
            <a:ext cx="8736391" cy="453647"/>
          </a:xfrm>
          <a:prstGeom prst="rect">
            <a:avLst/>
          </a:prstGeom>
          <a:noFill/>
          <a:ln>
            <a:noFill/>
          </a:ln>
        </p:spPr>
        <p:txBody>
          <a:bodyPr lIns="0" tIns="0" rIns="0" bIns="0" anchor="t" anchorCtr="0">
            <a:noAutofit/>
          </a:bodyPr>
          <a:lstStyle/>
          <a:p>
            <a:pPr marL="311089" indent="-311089">
              <a:lnSpc>
                <a:spcPct val="102000"/>
              </a:lnSpc>
              <a:buClr>
                <a:srgbClr val="FF00FF"/>
              </a:buClr>
              <a:buSzPct val="25000"/>
            </a:pPr>
            <a:r>
              <a:rPr lang="en-US" sz="3266" b="1" dirty="0">
                <a:solidFill>
                  <a:srgbClr val="00B0F0"/>
                </a:solidFill>
                <a:ea typeface="Calibri"/>
                <a:cs typeface="Calibri"/>
                <a:sym typeface="Calibri"/>
              </a:rPr>
              <a:t>Graph data is everywhere</a:t>
            </a:r>
          </a:p>
        </p:txBody>
      </p:sp>
      <p:pic>
        <p:nvPicPr>
          <p:cNvPr id="19" name="Picture 2"/>
          <p:cNvPicPr>
            <a:picLocks noChangeAspect="1" noChangeArrowheads="1"/>
          </p:cNvPicPr>
          <p:nvPr/>
        </p:nvPicPr>
        <p:blipFill>
          <a:blip r:embed="rId2" cstate="print"/>
          <a:srcRect/>
          <a:stretch>
            <a:fillRect/>
          </a:stretch>
        </p:blipFill>
        <p:spPr bwMode="auto">
          <a:xfrm>
            <a:off x="7367282" y="2182915"/>
            <a:ext cx="380999" cy="380999"/>
          </a:xfrm>
          <a:prstGeom prst="rect">
            <a:avLst/>
          </a:prstGeom>
          <a:noFill/>
          <a:ln w="9525">
            <a:noFill/>
            <a:miter lim="800000"/>
            <a:headEnd/>
            <a:tailEnd/>
          </a:ln>
        </p:spPr>
      </p:pic>
      <p:pic>
        <p:nvPicPr>
          <p:cNvPr id="20" name="Picture 4"/>
          <p:cNvPicPr>
            <a:picLocks noChangeAspect="1" noChangeArrowheads="1"/>
          </p:cNvPicPr>
          <p:nvPr/>
        </p:nvPicPr>
        <p:blipFill>
          <a:blip r:embed="rId3" cstate="print"/>
          <a:srcRect/>
          <a:stretch>
            <a:fillRect/>
          </a:stretch>
        </p:blipFill>
        <p:spPr bwMode="auto">
          <a:xfrm>
            <a:off x="6681482" y="2182915"/>
            <a:ext cx="381000" cy="384048"/>
          </a:xfrm>
          <a:prstGeom prst="rect">
            <a:avLst/>
          </a:prstGeom>
          <a:noFill/>
          <a:ln w="9525">
            <a:noFill/>
            <a:miter lim="800000"/>
            <a:headEnd/>
            <a:tailEnd/>
          </a:ln>
        </p:spPr>
      </p:pic>
      <p:pic>
        <p:nvPicPr>
          <p:cNvPr id="21" name="Picture 5"/>
          <p:cNvPicPr>
            <a:picLocks noChangeAspect="1" noChangeArrowheads="1"/>
          </p:cNvPicPr>
          <p:nvPr/>
        </p:nvPicPr>
        <p:blipFill>
          <a:blip r:embed="rId4" cstate="print"/>
          <a:srcRect/>
          <a:stretch>
            <a:fillRect/>
          </a:stretch>
        </p:blipFill>
        <p:spPr bwMode="auto">
          <a:xfrm>
            <a:off x="7824482" y="1344715"/>
            <a:ext cx="417980" cy="381000"/>
          </a:xfrm>
          <a:prstGeom prst="rect">
            <a:avLst/>
          </a:prstGeom>
          <a:noFill/>
          <a:ln w="9525">
            <a:noFill/>
            <a:miter lim="800000"/>
            <a:headEnd/>
            <a:tailEnd/>
          </a:ln>
        </p:spPr>
      </p:pic>
      <p:pic>
        <p:nvPicPr>
          <p:cNvPr id="22" name="Picture 8"/>
          <p:cNvPicPr>
            <a:picLocks noChangeAspect="1" noChangeArrowheads="1"/>
          </p:cNvPicPr>
          <p:nvPr/>
        </p:nvPicPr>
        <p:blipFill>
          <a:blip r:embed="rId5" cstate="print"/>
          <a:srcRect/>
          <a:stretch>
            <a:fillRect/>
          </a:stretch>
        </p:blipFill>
        <p:spPr bwMode="auto">
          <a:xfrm>
            <a:off x="7138682" y="1344715"/>
            <a:ext cx="484095" cy="484095"/>
          </a:xfrm>
          <a:prstGeom prst="rect">
            <a:avLst/>
          </a:prstGeom>
          <a:noFill/>
          <a:ln w="9525">
            <a:noFill/>
            <a:miter lim="800000"/>
            <a:headEnd/>
            <a:tailEnd/>
          </a:ln>
        </p:spPr>
      </p:pic>
      <p:pic>
        <p:nvPicPr>
          <p:cNvPr id="23" name="Picture 10"/>
          <p:cNvPicPr>
            <a:picLocks noChangeAspect="1" noChangeArrowheads="1"/>
          </p:cNvPicPr>
          <p:nvPr/>
        </p:nvPicPr>
        <p:blipFill>
          <a:blip r:embed="rId6" cstate="print"/>
          <a:srcRect/>
          <a:stretch>
            <a:fillRect/>
          </a:stretch>
        </p:blipFill>
        <p:spPr bwMode="auto">
          <a:xfrm>
            <a:off x="7984891" y="3075989"/>
            <a:ext cx="484094" cy="381001"/>
          </a:xfrm>
          <a:prstGeom prst="rect">
            <a:avLst/>
          </a:prstGeom>
          <a:noFill/>
          <a:ln w="9525">
            <a:noFill/>
            <a:miter lim="800000"/>
            <a:headEnd/>
            <a:tailEnd/>
          </a:ln>
        </p:spPr>
      </p:pic>
      <p:cxnSp>
        <p:nvCxnSpPr>
          <p:cNvPr id="24" name="Straight Connector 23"/>
          <p:cNvCxnSpPr>
            <a:stCxn id="22" idx="2"/>
            <a:endCxn id="20" idx="0"/>
          </p:cNvCxnSpPr>
          <p:nvPr/>
        </p:nvCxnSpPr>
        <p:spPr>
          <a:xfrm flipH="1">
            <a:off x="6871982" y="1828810"/>
            <a:ext cx="508748" cy="354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20" idx="2"/>
            <a:endCxn id="61" idx="0"/>
          </p:cNvCxnSpPr>
          <p:nvPr/>
        </p:nvCxnSpPr>
        <p:spPr>
          <a:xfrm flipH="1">
            <a:off x="6768411" y="2566963"/>
            <a:ext cx="103571" cy="3938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40" idx="1"/>
          </p:cNvCxnSpPr>
          <p:nvPr/>
        </p:nvCxnSpPr>
        <p:spPr>
          <a:xfrm flipV="1">
            <a:off x="6765691" y="3103847"/>
            <a:ext cx="457200" cy="483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129283" y="1725715"/>
            <a:ext cx="165847"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9" idx="2"/>
            <a:endCxn id="40" idx="0"/>
          </p:cNvCxnSpPr>
          <p:nvPr/>
        </p:nvCxnSpPr>
        <p:spPr>
          <a:xfrm rot="5400000">
            <a:off x="7449343" y="2642263"/>
            <a:ext cx="186789" cy="300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986282" y="2563915"/>
            <a:ext cx="3810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endCxn id="21" idx="1"/>
          </p:cNvCxnSpPr>
          <p:nvPr/>
        </p:nvCxnSpPr>
        <p:spPr>
          <a:xfrm flipV="1">
            <a:off x="7595882" y="1535215"/>
            <a:ext cx="228600" cy="381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19" idx="1"/>
          </p:cNvCxnSpPr>
          <p:nvPr/>
        </p:nvCxnSpPr>
        <p:spPr>
          <a:xfrm flipH="1" flipV="1">
            <a:off x="7062482" y="2335316"/>
            <a:ext cx="304800" cy="380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459756" y="2304840"/>
            <a:ext cx="460860" cy="345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19" idx="3"/>
          </p:cNvCxnSpPr>
          <p:nvPr/>
        </p:nvCxnSpPr>
        <p:spPr>
          <a:xfrm>
            <a:off x="7748281" y="2373415"/>
            <a:ext cx="1169896" cy="35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19" idx="0"/>
          </p:cNvCxnSpPr>
          <p:nvPr/>
        </p:nvCxnSpPr>
        <p:spPr>
          <a:xfrm flipH="1">
            <a:off x="7557782" y="1725715"/>
            <a:ext cx="419100" cy="457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3" idx="1"/>
          </p:cNvCxnSpPr>
          <p:nvPr/>
        </p:nvCxnSpPr>
        <p:spPr>
          <a:xfrm flipH="1" flipV="1">
            <a:off x="7680091" y="3152189"/>
            <a:ext cx="304800" cy="1143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40" idx="3"/>
            <a:endCxn id="43" idx="1"/>
          </p:cNvCxnSpPr>
          <p:nvPr/>
        </p:nvCxnSpPr>
        <p:spPr>
          <a:xfrm flipV="1">
            <a:off x="7832491" y="2757838"/>
            <a:ext cx="689107" cy="3460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784353" y="3471762"/>
            <a:ext cx="2215671"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Social network</a:t>
            </a:r>
          </a:p>
        </p:txBody>
      </p:sp>
      <p:pic>
        <p:nvPicPr>
          <p:cNvPr id="38" name="Picture 9"/>
          <p:cNvPicPr>
            <a:picLocks noChangeAspect="1" noChangeArrowheads="1"/>
          </p:cNvPicPr>
          <p:nvPr/>
        </p:nvPicPr>
        <p:blipFill>
          <a:blip r:embed="rId7" cstate="print"/>
          <a:srcRect/>
          <a:stretch>
            <a:fillRect/>
          </a:stretch>
        </p:blipFill>
        <p:spPr bwMode="auto">
          <a:xfrm>
            <a:off x="152400" y="950168"/>
            <a:ext cx="1387016" cy="1865007"/>
          </a:xfrm>
          <a:prstGeom prst="rect">
            <a:avLst/>
          </a:prstGeom>
          <a:noFill/>
          <a:ln w="9525">
            <a:noFill/>
            <a:miter lim="800000"/>
            <a:headEnd/>
            <a:tailEnd/>
          </a:ln>
        </p:spPr>
      </p:pic>
      <p:pic>
        <p:nvPicPr>
          <p:cNvPr id="39" name="Picture 7"/>
          <p:cNvPicPr>
            <a:picLocks noChangeAspect="1" noChangeArrowheads="1"/>
          </p:cNvPicPr>
          <p:nvPr/>
        </p:nvPicPr>
        <p:blipFill>
          <a:blip r:embed="rId8" cstate="print"/>
          <a:srcRect/>
          <a:stretch>
            <a:fillRect/>
          </a:stretch>
        </p:blipFill>
        <p:spPr bwMode="auto">
          <a:xfrm>
            <a:off x="2057400" y="1220073"/>
            <a:ext cx="1921321" cy="1305770"/>
          </a:xfrm>
          <a:prstGeom prst="rect">
            <a:avLst/>
          </a:prstGeom>
          <a:noFill/>
          <a:ln w="9525">
            <a:noFill/>
            <a:miter lim="800000"/>
            <a:headEnd/>
            <a:tailEnd/>
          </a:ln>
        </p:spPr>
      </p:pic>
      <p:pic>
        <p:nvPicPr>
          <p:cNvPr id="40" name="Picture 13"/>
          <p:cNvPicPr>
            <a:picLocks noChangeAspect="1" noChangeArrowheads="1"/>
          </p:cNvPicPr>
          <p:nvPr/>
        </p:nvPicPr>
        <p:blipFill>
          <a:blip r:embed="rId9" cstate="print"/>
          <a:srcRect/>
          <a:stretch>
            <a:fillRect/>
          </a:stretch>
        </p:blipFill>
        <p:spPr bwMode="auto">
          <a:xfrm>
            <a:off x="7222891" y="2750703"/>
            <a:ext cx="609600" cy="706287"/>
          </a:xfrm>
          <a:prstGeom prst="rect">
            <a:avLst/>
          </a:prstGeom>
          <a:noFill/>
          <a:ln w="9525">
            <a:noFill/>
            <a:miter lim="800000"/>
            <a:headEnd/>
            <a:tailEnd/>
          </a:ln>
        </p:spPr>
      </p:pic>
      <p:pic>
        <p:nvPicPr>
          <p:cNvPr id="41" name="Picture 2" descr="C:\Users\Arijit\Desktop\zoom.jpg"/>
          <p:cNvPicPr>
            <a:picLocks noChangeAspect="1" noChangeArrowheads="1"/>
          </p:cNvPicPr>
          <p:nvPr/>
        </p:nvPicPr>
        <p:blipFill>
          <a:blip r:embed="rId10" cstate="print"/>
          <a:srcRect/>
          <a:stretch>
            <a:fillRect/>
          </a:stretch>
        </p:blipFill>
        <p:spPr bwMode="auto">
          <a:xfrm>
            <a:off x="4788935" y="4001278"/>
            <a:ext cx="1881845" cy="2210410"/>
          </a:xfrm>
          <a:prstGeom prst="rect">
            <a:avLst/>
          </a:prstGeom>
          <a:noFill/>
        </p:spPr>
      </p:pic>
      <p:pic>
        <p:nvPicPr>
          <p:cNvPr id="42" name="Picture 3" descr="C:\Users\Arijit\Desktop\images.jpg"/>
          <p:cNvPicPr>
            <a:picLocks noChangeAspect="1" noChangeArrowheads="1"/>
          </p:cNvPicPr>
          <p:nvPr/>
        </p:nvPicPr>
        <p:blipFill>
          <a:blip r:embed="rId11" cstate="print"/>
          <a:srcRect/>
          <a:stretch>
            <a:fillRect/>
          </a:stretch>
        </p:blipFill>
        <p:spPr bwMode="auto">
          <a:xfrm>
            <a:off x="8190921" y="1808169"/>
            <a:ext cx="614480" cy="573481"/>
          </a:xfrm>
          <a:prstGeom prst="rect">
            <a:avLst/>
          </a:prstGeom>
          <a:noFill/>
        </p:spPr>
      </p:pic>
      <p:pic>
        <p:nvPicPr>
          <p:cNvPr id="43" name="Picture 4" descr="C:\Users\Arijit\Desktop\images.jpg"/>
          <p:cNvPicPr>
            <a:picLocks noChangeAspect="1" noChangeArrowheads="1"/>
          </p:cNvPicPr>
          <p:nvPr/>
        </p:nvPicPr>
        <p:blipFill>
          <a:blip r:embed="rId12" cstate="print"/>
          <a:srcRect/>
          <a:stretch>
            <a:fillRect/>
          </a:stretch>
        </p:blipFill>
        <p:spPr bwMode="auto">
          <a:xfrm>
            <a:off x="8521598" y="2481140"/>
            <a:ext cx="552638" cy="553395"/>
          </a:xfrm>
          <a:prstGeom prst="rect">
            <a:avLst/>
          </a:prstGeom>
          <a:noFill/>
        </p:spPr>
      </p:pic>
      <p:sp>
        <p:nvSpPr>
          <p:cNvPr id="55" name="TextBox 54"/>
          <p:cNvSpPr txBox="1"/>
          <p:nvPr/>
        </p:nvSpPr>
        <p:spPr>
          <a:xfrm>
            <a:off x="0" y="2890936"/>
            <a:ext cx="1868354" cy="646331"/>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Program flow/ call graph</a:t>
            </a:r>
          </a:p>
        </p:txBody>
      </p:sp>
      <p:sp>
        <p:nvSpPr>
          <p:cNvPr id="56" name="TextBox 55"/>
          <p:cNvSpPr txBox="1"/>
          <p:nvPr/>
        </p:nvSpPr>
        <p:spPr>
          <a:xfrm>
            <a:off x="4561243" y="6100665"/>
            <a:ext cx="2590800" cy="338554"/>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Transportation</a:t>
            </a:r>
          </a:p>
        </p:txBody>
      </p:sp>
      <p:sp>
        <p:nvSpPr>
          <p:cNvPr id="57" name="TextBox 56"/>
          <p:cNvSpPr txBox="1"/>
          <p:nvPr/>
        </p:nvSpPr>
        <p:spPr>
          <a:xfrm>
            <a:off x="4343400" y="3445218"/>
            <a:ext cx="2438400"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Financial transaction</a:t>
            </a:r>
          </a:p>
        </p:txBody>
      </p:sp>
      <p:sp>
        <p:nvSpPr>
          <p:cNvPr id="58" name="TextBox 57"/>
          <p:cNvSpPr txBox="1"/>
          <p:nvPr/>
        </p:nvSpPr>
        <p:spPr>
          <a:xfrm>
            <a:off x="1981200" y="2664660"/>
            <a:ext cx="2215671" cy="646331"/>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Chemical compound structure</a:t>
            </a:r>
          </a:p>
        </p:txBody>
      </p:sp>
      <p:pic>
        <p:nvPicPr>
          <p:cNvPr id="61" name="Picture 12" descr="https://encrypted-tbn0.gstatic.com/images?q=tbn:ANd9GcSBM7OjWVxOplP4UD0fOqzbVmMUms9Fv7m9T7oZbkFayu-kmxRamg"/>
          <p:cNvPicPr>
            <a:picLocks noChangeAspect="1" noChangeArrowheads="1"/>
          </p:cNvPicPr>
          <p:nvPr/>
        </p:nvPicPr>
        <p:blipFill>
          <a:blip r:embed="rId13" cstate="print"/>
          <a:srcRect/>
          <a:stretch>
            <a:fillRect/>
          </a:stretch>
        </p:blipFill>
        <p:spPr bwMode="auto">
          <a:xfrm>
            <a:off x="6577911" y="2960774"/>
            <a:ext cx="381000" cy="381001"/>
          </a:xfrm>
          <a:prstGeom prst="rect">
            <a:avLst/>
          </a:prstGeom>
          <a:noFill/>
        </p:spPr>
      </p:pic>
      <p:pic>
        <p:nvPicPr>
          <p:cNvPr id="62" name="Picture 61">
            <a:extLst>
              <a:ext uri="{FF2B5EF4-FFF2-40B4-BE49-F238E27FC236}">
                <a16:creationId xmlns:a16="http://schemas.microsoft.com/office/drawing/2014/main" id="{7351BB70-58D4-A0B3-EF05-4AF0CABBD149}"/>
              </a:ext>
            </a:extLst>
          </p:cNvPr>
          <p:cNvPicPr>
            <a:picLocks noChangeAspect="1"/>
          </p:cNvPicPr>
          <p:nvPr/>
        </p:nvPicPr>
        <p:blipFill>
          <a:blip r:embed="rId14" cstate="print"/>
          <a:stretch>
            <a:fillRect/>
          </a:stretch>
        </p:blipFill>
        <p:spPr>
          <a:xfrm>
            <a:off x="4343400" y="1523999"/>
            <a:ext cx="2252796" cy="1309057"/>
          </a:xfrm>
          <a:prstGeom prst="rect">
            <a:avLst/>
          </a:prstGeom>
        </p:spPr>
      </p:pic>
      <p:sp>
        <p:nvSpPr>
          <p:cNvPr id="63" name="Rectangle 62"/>
          <p:cNvSpPr/>
          <p:nvPr/>
        </p:nvSpPr>
        <p:spPr>
          <a:xfrm>
            <a:off x="177280" y="625149"/>
            <a:ext cx="4133463" cy="2332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dirty="0">
                <a:solidFill>
                  <a:schemeClr val="tx1"/>
                </a:solidFill>
              </a:rPr>
              <a:t>Graph database with many smaller graphs</a:t>
            </a:r>
            <a:endParaRPr lang="en-US" dirty="0">
              <a:solidFill>
                <a:schemeClr val="tx1"/>
              </a:solidFill>
            </a:endParaRPr>
          </a:p>
        </p:txBody>
      </p:sp>
      <p:sp>
        <p:nvSpPr>
          <p:cNvPr id="64" name="Rectangle 63"/>
          <p:cNvSpPr/>
          <p:nvPr/>
        </p:nvSpPr>
        <p:spPr>
          <a:xfrm>
            <a:off x="4743244" y="628253"/>
            <a:ext cx="2058772" cy="2332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dirty="0">
                <a:solidFill>
                  <a:schemeClr val="tx1"/>
                </a:solidFill>
              </a:rPr>
              <a:t>One large graph</a:t>
            </a:r>
            <a:endParaRPr lang="en-US" dirty="0">
              <a:solidFill>
                <a:schemeClr val="tx1"/>
              </a:solidFill>
            </a:endParaRPr>
          </a:p>
        </p:txBody>
      </p:sp>
      <p:cxnSp>
        <p:nvCxnSpPr>
          <p:cNvPr id="65" name="Straight Connector 64"/>
          <p:cNvCxnSpPr/>
          <p:nvPr/>
        </p:nvCxnSpPr>
        <p:spPr>
          <a:xfrm rot="5400000">
            <a:off x="1687286" y="3634274"/>
            <a:ext cx="5178490" cy="186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6" name="Picture 2"/>
          <p:cNvPicPr>
            <a:picLocks noChangeAspect="1" noChangeArrowheads="1"/>
          </p:cNvPicPr>
          <p:nvPr/>
        </p:nvPicPr>
        <p:blipFill>
          <a:blip r:embed="rId15"/>
          <a:srcRect/>
          <a:stretch>
            <a:fillRect/>
          </a:stretch>
        </p:blipFill>
        <p:spPr bwMode="auto">
          <a:xfrm>
            <a:off x="0" y="3504667"/>
            <a:ext cx="4069444" cy="2588578"/>
          </a:xfrm>
          <a:prstGeom prst="rect">
            <a:avLst/>
          </a:prstGeom>
          <a:noFill/>
          <a:ln w="9525">
            <a:noFill/>
            <a:miter lim="800000"/>
            <a:headEnd/>
            <a:tailEnd/>
          </a:ln>
          <a:effectLst/>
        </p:spPr>
      </p:pic>
      <p:sp>
        <p:nvSpPr>
          <p:cNvPr id="67" name="TextBox 66"/>
          <p:cNvSpPr txBox="1"/>
          <p:nvPr/>
        </p:nvSpPr>
        <p:spPr>
          <a:xfrm>
            <a:off x="606492" y="6038467"/>
            <a:ext cx="2841701"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Human brain network</a:t>
            </a:r>
          </a:p>
        </p:txBody>
      </p:sp>
      <p:pic>
        <p:nvPicPr>
          <p:cNvPr id="68" name="Picture 67">
            <a:extLst>
              <a:ext uri="{FF2B5EF4-FFF2-40B4-BE49-F238E27FC236}">
                <a16:creationId xmlns:a16="http://schemas.microsoft.com/office/drawing/2014/main" id="{086E028C-9409-4F0A-ACCA-04A730EB966F}"/>
              </a:ext>
            </a:extLst>
          </p:cNvPr>
          <p:cNvPicPr>
            <a:picLocks noChangeAspect="1"/>
          </p:cNvPicPr>
          <p:nvPr/>
        </p:nvPicPr>
        <p:blipFill>
          <a:blip r:embed="rId16" cstate="print"/>
          <a:stretch>
            <a:fillRect/>
          </a:stretch>
        </p:blipFill>
        <p:spPr>
          <a:xfrm>
            <a:off x="6781800" y="4267200"/>
            <a:ext cx="1913932" cy="1085451"/>
          </a:xfrm>
          <a:prstGeom prst="rect">
            <a:avLst/>
          </a:prstGeom>
        </p:spPr>
      </p:pic>
      <p:sp>
        <p:nvSpPr>
          <p:cNvPr id="69" name="TextBox 68"/>
          <p:cNvSpPr txBox="1"/>
          <p:nvPr/>
        </p:nvSpPr>
        <p:spPr>
          <a:xfrm>
            <a:off x="6858000" y="5486400"/>
            <a:ext cx="1905000" cy="369332"/>
          </a:xfrm>
          <a:prstGeom prst="rect">
            <a:avLst/>
          </a:prstGeom>
          <a:noFill/>
        </p:spPr>
        <p:txBody>
          <a:bodyPr wrap="square" rtlCol="0">
            <a:spAutoFit/>
          </a:bodyPr>
          <a:lstStyle/>
          <a:p>
            <a:r>
              <a:rPr lang="en-SG" b="1" dirty="0">
                <a:latin typeface="Calibri" panose="020F0502020204030204" pitchFamily="34" charset="0"/>
                <a:cs typeface="Calibri" panose="020F0502020204030204" pitchFamily="34" charset="0"/>
              </a:rPr>
              <a:t>Knowledge graph</a:t>
            </a:r>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4110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nvSpPr>
        <p:spPr>
          <a:xfrm>
            <a:off x="323215" y="122337"/>
            <a:ext cx="8621395" cy="714375"/>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b="1" dirty="0"/>
              <a:t>Challenges</a:t>
            </a:r>
          </a:p>
        </p:txBody>
      </p:sp>
      <p:sp>
        <p:nvSpPr>
          <p:cNvPr id="2" name="Rectangle 12">
            <a:extLst>
              <a:ext uri="{FF2B5EF4-FFF2-40B4-BE49-F238E27FC236}">
                <a16:creationId xmlns:a16="http://schemas.microsoft.com/office/drawing/2014/main" id="{44FC5231-0C4B-1ACE-B6FB-02CA3AE1C08F}"/>
              </a:ext>
            </a:extLst>
          </p:cNvPr>
          <p:cNvSpPr/>
          <p:nvPr/>
        </p:nvSpPr>
        <p:spPr>
          <a:xfrm>
            <a:off x="292104" y="820010"/>
            <a:ext cx="8683613" cy="2585323"/>
          </a:xfrm>
          <a:prstGeom prst="rect">
            <a:avLst/>
          </a:prstGeom>
        </p:spPr>
        <p:txBody>
          <a:bodyPr wrap="square">
            <a:spAutoFit/>
          </a:bodyPr>
          <a:lstStyle/>
          <a:p>
            <a:pPr marL="285750" indent="-285750" algn="just">
              <a:buFont typeface="Arial" panose="020B0604020202020204" pitchFamily="34" charset="0"/>
              <a:buChar char="•"/>
            </a:pPr>
            <a:r>
              <a:rPr lang="en-US" altLang="zh-CN" b="1" dirty="0">
                <a:solidFill>
                  <a:schemeClr val="tx1"/>
                </a:solidFill>
              </a:rPr>
              <a:t>Scalability of pattern mining: </a:t>
            </a:r>
            <a:r>
              <a:rPr lang="en-US" altLang="zh-CN" dirty="0"/>
              <a:t>Exhaustive mining (</a:t>
            </a:r>
            <a:r>
              <a:rPr lang="en-US" altLang="zh-CN" dirty="0" err="1"/>
              <a:t>gSpan</a:t>
            </a:r>
            <a:r>
              <a:rPr lang="en-US" altLang="zh-CN" dirty="0"/>
              <a:t>, FSG, etc.) explodes with graph size and pattern size. Sufficiency/necessity checks require graph editing and re-evaluating the model many times.</a:t>
            </a:r>
          </a:p>
          <a:p>
            <a:pPr marL="285750" indent="-285750" algn="just">
              <a:buFont typeface="Arial" panose="020B0604020202020204" pitchFamily="34" charset="0"/>
              <a:buChar char="•"/>
            </a:pPr>
            <a:r>
              <a:rPr lang="en-US" altLang="zh-CN" b="1" dirty="0">
                <a:solidFill>
                  <a:schemeClr val="tx1"/>
                </a:solidFill>
              </a:rPr>
              <a:t>Pattern </a:t>
            </a:r>
            <a:r>
              <a:rPr lang="en-US" altLang="zh-CN" b="1" dirty="0"/>
              <a:t>r</a:t>
            </a:r>
            <a:r>
              <a:rPr lang="en-US" altLang="zh-CN" b="1" dirty="0">
                <a:solidFill>
                  <a:schemeClr val="tx1"/>
                </a:solidFill>
              </a:rPr>
              <a:t>edundancy: </a:t>
            </a:r>
            <a:r>
              <a:rPr lang="en-US" altLang="zh-CN" dirty="0"/>
              <a:t>Many overlapping, slightly different patterns that mean the same thing.</a:t>
            </a:r>
          </a:p>
          <a:p>
            <a:pPr marL="285750" indent="-285750" algn="just">
              <a:buFont typeface="Arial" panose="020B0604020202020204" pitchFamily="34" charset="0"/>
              <a:buChar char="•"/>
            </a:pPr>
            <a:r>
              <a:rPr lang="en-US" altLang="zh-CN" b="1" dirty="0"/>
              <a:t>Benchmarks: </a:t>
            </a:r>
            <a:r>
              <a:rPr lang="en-US" altLang="zh-CN" dirty="0"/>
              <a:t>Few standard, widely-accepted metrics for concept-level explanations; how to measure if a concept is “good” (coherent, distinct, useful)?</a:t>
            </a:r>
          </a:p>
          <a:p>
            <a:pPr marL="285750" indent="-285750" algn="just">
              <a:buFont typeface="Arial" panose="020B0604020202020204" pitchFamily="34" charset="0"/>
              <a:buChar char="•"/>
            </a:pPr>
            <a:r>
              <a:rPr lang="en-US" altLang="zh-CN" b="1" dirty="0"/>
              <a:t>Ambiguity: </a:t>
            </a:r>
            <a:r>
              <a:rPr lang="en-US" altLang="zh-CN" dirty="0"/>
              <a:t>A subgraph might belong to multiple concepts or have context-dependent meaning.</a:t>
            </a:r>
            <a:endParaRPr lang="en-US" altLang="zh-CN" dirty="0">
              <a:solidFill>
                <a:schemeClr val="tx1"/>
              </a:solidFill>
            </a:endParaRPr>
          </a:p>
        </p:txBody>
      </p:sp>
      <p:sp>
        <p:nvSpPr>
          <p:cNvPr id="4"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30 </a:t>
            </a:r>
          </a:p>
        </p:txBody>
      </p:sp>
      <p:sp>
        <p:nvSpPr>
          <p:cNvPr id="5" name="矩形 4">
            <a:extLst>
              <a:ext uri="{FF2B5EF4-FFF2-40B4-BE49-F238E27FC236}">
                <a16:creationId xmlns:a16="http://schemas.microsoft.com/office/drawing/2014/main" id="{BC0B9B4A-4C1C-5082-EC58-8AB3070CB07E}"/>
              </a:ext>
            </a:extLst>
          </p:cNvPr>
          <p:cNvSpPr/>
          <p:nvPr/>
        </p:nvSpPr>
        <p:spPr>
          <a:xfrm>
            <a:off x="2895600" y="4964548"/>
            <a:ext cx="304800" cy="228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F47916C4-D0A6-CCE9-F49E-CC5583401CF2}"/>
              </a:ext>
            </a:extLst>
          </p:cNvPr>
          <p:cNvSpPr/>
          <p:nvPr/>
        </p:nvSpPr>
        <p:spPr>
          <a:xfrm>
            <a:off x="6172200" y="4964548"/>
            <a:ext cx="304800" cy="228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示&#10;&#10;AI 生成的内容可能不正确。">
            <a:extLst>
              <a:ext uri="{FF2B5EF4-FFF2-40B4-BE49-F238E27FC236}">
                <a16:creationId xmlns:a16="http://schemas.microsoft.com/office/drawing/2014/main" id="{262F6ED7-50EA-11B7-2E03-734BCC2FBA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2425" y="3452667"/>
            <a:ext cx="5802973" cy="3225151"/>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37185" y="44450"/>
            <a:ext cx="9932035" cy="706755"/>
          </a:xfrm>
          <a:prstGeom prst="rect">
            <a:avLst/>
          </a:prstGeom>
        </p:spPr>
        <p:txBody>
          <a:bodyPr wrap="square">
            <a:spAutoFit/>
          </a:bodyPr>
          <a:lstStyle/>
          <a:p>
            <a:pPr marL="0" algn="ctr">
              <a:buClrTx/>
              <a:buSzTx/>
              <a:buFontTx/>
            </a:pPr>
            <a:r>
              <a:rPr lang="en-US" altLang="zh-CN" sz="4000" b="1" i="0" dirty="0">
                <a:latin typeface="+mj-lt"/>
                <a:ea typeface="+mj-ea"/>
                <a:cs typeface="+mj-cs"/>
              </a:rPr>
              <a:t>Pattern Mining</a:t>
            </a:r>
            <a:r>
              <a:rPr lang="en-US" altLang="zh-CN" sz="4000" b="1" dirty="0">
                <a:latin typeface="+mj-lt"/>
                <a:ea typeface="+mj-ea"/>
                <a:cs typeface="+mj-cs"/>
              </a:rPr>
              <a:t>:</a:t>
            </a:r>
            <a:r>
              <a:rPr lang="zh-CN" altLang="en-US" sz="4000" b="1" dirty="0">
                <a:latin typeface="+mj-lt"/>
                <a:ea typeface="+mj-ea"/>
                <a:cs typeface="+mj-cs"/>
              </a:rPr>
              <a:t> </a:t>
            </a:r>
            <a:r>
              <a:rPr lang="en-US" altLang="zh-CN" sz="4000" b="1" i="0" dirty="0">
                <a:latin typeface="+mj-lt"/>
                <a:ea typeface="+mj-ea"/>
                <a:cs typeface="+mj-cs"/>
              </a:rPr>
              <a:t>GRAPHSHAP [IJCNN 23]</a:t>
            </a:r>
            <a:endParaRPr lang="zh-CN" altLang="en-US" sz="4000" b="1" i="0" dirty="0">
              <a:latin typeface="+mj-lt"/>
              <a:ea typeface="+mj-ea"/>
              <a:cs typeface="+mj-cs"/>
            </a:endParaRPr>
          </a:p>
        </p:txBody>
      </p:sp>
      <p:sp>
        <p:nvSpPr>
          <p:cNvPr id="11" name="文本框 10"/>
          <p:cNvSpPr txBox="1"/>
          <p:nvPr/>
        </p:nvSpPr>
        <p:spPr>
          <a:xfrm>
            <a:off x="35560" y="692785"/>
            <a:ext cx="9217025" cy="3646170"/>
          </a:xfrm>
          <a:prstGeom prst="rect">
            <a:avLst/>
          </a:prstGeom>
        </p:spPr>
        <p:txBody>
          <a:bodyPr wrap="square">
            <a:noAutofit/>
          </a:bodyPr>
          <a:lstStyle/>
          <a:p>
            <a:pPr marL="203200" indent="0">
              <a:spcBef>
                <a:spcPts val="200"/>
              </a:spcBef>
              <a:spcAft>
                <a:spcPts val="200"/>
              </a:spcAft>
              <a:buFont typeface="Arial" panose="020B0604020202020204"/>
              <a:buNone/>
            </a:pPr>
            <a:r>
              <a:rPr lang="en-US" altLang="zh-CN" sz="2000" b="1" i="0">
                <a:cs typeface="+mn-lt"/>
              </a:rPr>
              <a:t>Pattern (Motifs)</a:t>
            </a:r>
            <a:r>
              <a:rPr lang="en-US" altLang="zh-CN" sz="2000" b="0" i="0">
                <a:cs typeface="+mn-lt"/>
              </a:rPr>
              <a:t>: They propose a pattern-based explanation language where a pattern is a motif—a small recurring subgraph structure—rather than explaining predictions with scattered individual edges.</a:t>
            </a:r>
            <a:r>
              <a:rPr lang="en-US" altLang="zh-CN" sz="1400" b="0" i="0">
                <a:cs typeface="+mn-lt"/>
              </a:rPr>
              <a:t> </a:t>
            </a:r>
          </a:p>
          <a:p>
            <a:pPr marL="203200" indent="0">
              <a:spcBef>
                <a:spcPts val="200"/>
              </a:spcBef>
              <a:spcAft>
                <a:spcPts val="200"/>
              </a:spcAft>
              <a:buFont typeface="Arial" panose="020B0604020202020204"/>
              <a:buNone/>
            </a:pPr>
            <a:endParaRPr lang="en-US" altLang="zh-CN" sz="1400" b="0" i="0">
              <a:cs typeface="+mn-lt"/>
            </a:endParaRPr>
          </a:p>
          <a:p>
            <a:pPr marL="203200" indent="0">
              <a:spcBef>
                <a:spcPts val="200"/>
              </a:spcBef>
              <a:spcAft>
                <a:spcPts val="200"/>
              </a:spcAft>
              <a:buFont typeface="Arial" panose="020B0604020202020204"/>
              <a:buNone/>
            </a:pPr>
            <a:endParaRPr lang="en-US" altLang="zh-CN" sz="1400" b="0" i="0">
              <a:cs typeface="+mn-lt"/>
            </a:endParaRPr>
          </a:p>
          <a:p>
            <a:pPr marL="203200" indent="0">
              <a:spcBef>
                <a:spcPts val="200"/>
              </a:spcBef>
              <a:spcAft>
                <a:spcPts val="200"/>
              </a:spcAft>
              <a:buFont typeface="Arial" panose="020B0604020202020204"/>
              <a:buNone/>
            </a:pPr>
            <a:endParaRPr lang="en-US" altLang="zh-CN" sz="1400" b="0" i="0">
              <a:cs typeface="+mn-lt"/>
            </a:endParaRPr>
          </a:p>
          <a:p>
            <a:pPr marL="203200" indent="0">
              <a:spcBef>
                <a:spcPts val="200"/>
              </a:spcBef>
              <a:spcAft>
                <a:spcPts val="200"/>
              </a:spcAft>
              <a:buFont typeface="Arial" panose="020B0604020202020204"/>
              <a:buNone/>
            </a:pPr>
            <a:endParaRPr lang="en-US" altLang="zh-CN" sz="1400" b="0" i="0">
              <a:cs typeface="+mn-lt"/>
            </a:endParaRPr>
          </a:p>
          <a:p>
            <a:pPr marL="203200" indent="0">
              <a:spcBef>
                <a:spcPts val="200"/>
              </a:spcBef>
              <a:spcAft>
                <a:spcPts val="200"/>
              </a:spcAft>
              <a:buFont typeface="Arial" panose="020B0604020202020204"/>
              <a:buNone/>
            </a:pPr>
            <a:endParaRPr lang="en-US" altLang="zh-CN" sz="1400" b="0" i="0">
              <a:cs typeface="+mn-lt"/>
            </a:endParaRPr>
          </a:p>
          <a:p>
            <a:pPr marL="203200" indent="0">
              <a:spcBef>
                <a:spcPts val="200"/>
              </a:spcBef>
              <a:spcAft>
                <a:spcPts val="200"/>
              </a:spcAft>
              <a:buFont typeface="Arial" panose="020B0604020202020204"/>
              <a:buNone/>
            </a:pPr>
            <a:endParaRPr lang="en-US" altLang="zh-CN" sz="1400" b="0" i="0">
              <a:cs typeface="+mn-lt"/>
            </a:endParaRPr>
          </a:p>
          <a:p>
            <a:pPr marL="203200" indent="0">
              <a:spcBef>
                <a:spcPts val="200"/>
              </a:spcBef>
              <a:spcAft>
                <a:spcPts val="200"/>
              </a:spcAft>
              <a:buFont typeface="Arial" panose="020B0604020202020204"/>
              <a:buNone/>
            </a:pPr>
            <a:endParaRPr lang="en-US" altLang="zh-CN" sz="1400" b="0" i="0">
              <a:cs typeface="+mn-lt"/>
            </a:endParaRPr>
          </a:p>
          <a:p>
            <a:pPr marL="203200" indent="0">
              <a:spcBef>
                <a:spcPts val="200"/>
              </a:spcBef>
              <a:spcAft>
                <a:spcPts val="200"/>
              </a:spcAft>
              <a:buFont typeface="Arial" panose="020B0604020202020204"/>
              <a:buNone/>
            </a:pPr>
            <a:endParaRPr lang="en-US" altLang="zh-CN" sz="1400" b="1" i="0">
              <a:cs typeface="+mn-lt"/>
            </a:endParaRPr>
          </a:p>
          <a:p>
            <a:pPr marL="203200" indent="0">
              <a:spcBef>
                <a:spcPts val="200"/>
              </a:spcBef>
              <a:spcAft>
                <a:spcPts val="200"/>
              </a:spcAft>
              <a:buFont typeface="Arial" panose="020B0604020202020204"/>
              <a:buNone/>
            </a:pPr>
            <a:endParaRPr lang="en-US" altLang="zh-CN" sz="1400" b="1" i="0">
              <a:cs typeface="+mn-lt"/>
            </a:endParaRPr>
          </a:p>
          <a:p>
            <a:pPr marL="203200" indent="0">
              <a:spcBef>
                <a:spcPts val="200"/>
              </a:spcBef>
              <a:spcAft>
                <a:spcPts val="200"/>
              </a:spcAft>
              <a:buFont typeface="Arial" panose="020B0604020202020204"/>
              <a:buNone/>
            </a:pPr>
            <a:endParaRPr lang="en-US" altLang="zh-CN" sz="2000" b="1" i="0">
              <a:cs typeface="+mn-lt"/>
            </a:endParaRPr>
          </a:p>
          <a:p>
            <a:pPr marL="203200" indent="0">
              <a:spcBef>
                <a:spcPts val="200"/>
              </a:spcBef>
              <a:spcAft>
                <a:spcPts val="200"/>
              </a:spcAft>
              <a:buFont typeface="Arial" panose="020B0604020202020204"/>
              <a:buNone/>
            </a:pPr>
            <a:r>
              <a:rPr lang="en-US" altLang="zh-CN" sz="2000" b="1" i="0">
                <a:cs typeface="+mn-lt"/>
              </a:rPr>
              <a:t>GRAPHSHAP (Shapley Scoring):</a:t>
            </a:r>
            <a:r>
              <a:rPr lang="en-US" altLang="zh-CN" sz="2000" b="0" i="0">
                <a:cs typeface="+mn-lt"/>
              </a:rPr>
              <a:t> It decouples the model’s feature space (edges) from a human-readable motif space by masking/toggling motifs, querying the black-box classifier, and computing a Shapley-style contribution score for each motif to identify which structural patterns drive the decision.</a:t>
            </a:r>
          </a:p>
          <a:p>
            <a:pPr marL="203200" indent="0">
              <a:spcBef>
                <a:spcPts val="200"/>
              </a:spcBef>
              <a:spcAft>
                <a:spcPts val="200"/>
              </a:spcAft>
              <a:buFont typeface="Arial" panose="020B0604020202020204"/>
              <a:buNone/>
            </a:pPr>
            <a:endParaRPr lang="en-US" altLang="zh-CN" sz="1400" b="0" i="0">
              <a:cs typeface="+mn-lt"/>
            </a:endParaRPr>
          </a:p>
          <a:p>
            <a:pPr marL="203200" indent="0">
              <a:spcBef>
                <a:spcPts val="200"/>
              </a:spcBef>
              <a:spcAft>
                <a:spcPts val="200"/>
              </a:spcAft>
              <a:buFont typeface="Arial" panose="020B0604020202020204"/>
              <a:buNone/>
            </a:pPr>
            <a:endParaRPr lang="en-US" altLang="zh-CN" sz="1400" b="0" i="0">
              <a:cs typeface="+mn-lt"/>
            </a:endParaRPr>
          </a:p>
        </p:txBody>
      </p:sp>
      <p:pic>
        <p:nvPicPr>
          <p:cNvPr id="2" name="图片 1" descr="截屏2026-02-08 12.14.57"/>
          <p:cNvPicPr>
            <a:picLocks noChangeAspect="1"/>
          </p:cNvPicPr>
          <p:nvPr/>
        </p:nvPicPr>
        <p:blipFill>
          <a:blip r:embed="rId3"/>
          <a:srcRect l="2250" t="6770" r="1110" b="1939"/>
          <a:stretch>
            <a:fillRect/>
          </a:stretch>
        </p:blipFill>
        <p:spPr>
          <a:xfrm>
            <a:off x="1115695" y="1844675"/>
            <a:ext cx="6725920" cy="2586990"/>
          </a:xfrm>
          <a:prstGeom prst="rect">
            <a:avLst/>
          </a:prstGeom>
        </p:spPr>
      </p:pic>
      <p:pic>
        <p:nvPicPr>
          <p:cNvPr id="4" name="图片 3" descr="截屏2026-02-08 12.16.49"/>
          <p:cNvPicPr>
            <a:picLocks noChangeAspect="1"/>
          </p:cNvPicPr>
          <p:nvPr/>
        </p:nvPicPr>
        <p:blipFill>
          <a:blip r:embed="rId4"/>
          <a:stretch>
            <a:fillRect/>
          </a:stretch>
        </p:blipFill>
        <p:spPr>
          <a:xfrm>
            <a:off x="2411730" y="5732780"/>
            <a:ext cx="4989830" cy="897255"/>
          </a:xfrm>
          <a:prstGeom prst="rect">
            <a:avLst/>
          </a:prstGeom>
        </p:spPr>
      </p:pic>
      <p:sp>
        <p:nvSpPr>
          <p:cNvPr id="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31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37185" y="-27305"/>
            <a:ext cx="9932035" cy="583565"/>
          </a:xfrm>
          <a:prstGeom prst="rect">
            <a:avLst/>
          </a:prstGeom>
        </p:spPr>
        <p:txBody>
          <a:bodyPr wrap="square">
            <a:spAutoFit/>
          </a:bodyPr>
          <a:lstStyle/>
          <a:p>
            <a:pPr marL="0" algn="ctr">
              <a:buClrTx/>
              <a:buSzTx/>
              <a:buFontTx/>
            </a:pPr>
            <a:r>
              <a:rPr lang="en-US" altLang="zh-CN" sz="3200" b="1" i="0" dirty="0">
                <a:latin typeface="+mj-lt"/>
                <a:ea typeface="+mj-ea"/>
                <a:cs typeface="+mj-cs"/>
              </a:rPr>
              <a:t>Global Concept-Based Interpretability [AAAI 23]</a:t>
            </a:r>
          </a:p>
        </p:txBody>
      </p:sp>
      <p:sp>
        <p:nvSpPr>
          <p:cNvPr id="8" name="文本框 7"/>
          <p:cNvSpPr txBox="1"/>
          <p:nvPr/>
        </p:nvSpPr>
        <p:spPr>
          <a:xfrm>
            <a:off x="-252095" y="548640"/>
            <a:ext cx="9295130" cy="1373505"/>
          </a:xfrm>
          <a:prstGeom prst="rect">
            <a:avLst/>
          </a:prstGeom>
        </p:spPr>
        <p:txBody>
          <a:bodyPr wrap="square">
            <a:spAutoFit/>
          </a:bodyPr>
          <a:lstStyle/>
          <a:p>
            <a:pPr marL="406400" indent="0">
              <a:spcBef>
                <a:spcPts val="200"/>
              </a:spcBef>
              <a:spcAft>
                <a:spcPts val="200"/>
              </a:spcAft>
              <a:buFont typeface="Arial" panose="020B0604020202020204"/>
              <a:buNone/>
            </a:pPr>
            <a:r>
              <a:rPr lang="en-US" altLang="zh-CN" sz="2000" b="1" i="0">
                <a:cs typeface="+mn-lt"/>
              </a:rPr>
              <a:t>Concept Detectors: </a:t>
            </a:r>
            <a:r>
              <a:rPr lang="en-US" altLang="zh-CN" sz="2000" b="0" i="0">
                <a:cs typeface="+mn-lt"/>
              </a:rPr>
              <a:t>These interpretable neurons act as concept detectors, allowing the framework to explain what the model has learned at a global level, rather than just providing a local explanation for a single instance.</a:t>
            </a:r>
          </a:p>
          <a:p>
            <a:pPr marL="406400" indent="0">
              <a:spcBef>
                <a:spcPts val="200"/>
              </a:spcBef>
              <a:spcAft>
                <a:spcPts val="200"/>
              </a:spcAft>
              <a:buFont typeface="Arial" panose="020B0604020202020204"/>
              <a:buNone/>
            </a:pPr>
            <a:endParaRPr lang="en-US" altLang="zh-CN" sz="2000" b="0" i="0">
              <a:cs typeface="+mn-lt"/>
            </a:endParaRPr>
          </a:p>
        </p:txBody>
      </p:sp>
      <p:pic>
        <p:nvPicPr>
          <p:cNvPr id="3" name="图片 2" descr="截屏2026-02-08 10.55.29"/>
          <p:cNvPicPr>
            <a:picLocks noChangeAspect="1"/>
          </p:cNvPicPr>
          <p:nvPr/>
        </p:nvPicPr>
        <p:blipFill>
          <a:blip r:embed="rId3"/>
          <a:srcRect l="17227" r="15547" b="35889"/>
          <a:stretch>
            <a:fillRect/>
          </a:stretch>
        </p:blipFill>
        <p:spPr>
          <a:xfrm>
            <a:off x="1517650" y="1525905"/>
            <a:ext cx="5650230" cy="2479040"/>
          </a:xfrm>
          <a:prstGeom prst="rect">
            <a:avLst/>
          </a:prstGeom>
        </p:spPr>
      </p:pic>
      <p:sp>
        <p:nvSpPr>
          <p:cNvPr id="11" name="文本框 10"/>
          <p:cNvSpPr txBox="1"/>
          <p:nvPr/>
        </p:nvSpPr>
        <p:spPr>
          <a:xfrm>
            <a:off x="35560" y="4004945"/>
            <a:ext cx="9011285" cy="2652395"/>
          </a:xfrm>
          <a:prstGeom prst="rect">
            <a:avLst/>
          </a:prstGeom>
        </p:spPr>
        <p:txBody>
          <a:bodyPr wrap="square">
            <a:noAutofit/>
          </a:bodyPr>
          <a:lstStyle/>
          <a:p>
            <a:pPr marL="203200" indent="0">
              <a:spcBef>
                <a:spcPts val="200"/>
              </a:spcBef>
              <a:spcAft>
                <a:spcPts val="200"/>
              </a:spcAft>
              <a:buFont typeface="Arial" panose="020B0604020202020204"/>
              <a:buNone/>
            </a:pPr>
            <a:r>
              <a:rPr lang="en-US" altLang="zh-CN" sz="2000" b="1" i="0" dirty="0">
                <a:cs typeface="+mn-lt"/>
              </a:rPr>
              <a:t>Quantifying Interpretability</a:t>
            </a:r>
            <a:r>
              <a:rPr lang="en-US" altLang="zh-CN" sz="2000" b="0" i="0" dirty="0">
                <a:cs typeface="+mn-lt"/>
              </a:rPr>
              <a:t>: The framework measures how well a neuron’s activation aligns with a target concept using an overlap-based score. </a:t>
            </a:r>
            <a:r>
              <a:rPr lang="en-US" altLang="zh-CN" sz="2000" dirty="0">
                <a:cs typeface="+mn-lt"/>
              </a:rPr>
              <a:t>T</a:t>
            </a:r>
            <a:r>
              <a:rPr lang="en-US" altLang="zh-CN" sz="2000" b="0" i="0" dirty="0">
                <a:cs typeface="+mn-lt"/>
              </a:rPr>
              <a:t>he Div(·) objective includes an </a:t>
            </a:r>
            <a:r>
              <a:rPr lang="en-US" altLang="zh-CN" sz="2000" b="0" i="0" dirty="0" err="1">
                <a:cs typeface="+mn-lt"/>
              </a:rPr>
              <a:t>IoU</a:t>
            </a:r>
            <a:r>
              <a:rPr lang="en-US" altLang="zh-CN" sz="2000" b="0" i="0" dirty="0">
                <a:cs typeface="+mn-lt"/>
              </a:rPr>
              <a:t>-style intersection-over-union term (after thresholding activations by τ) to quantify neuron–concept consistency.</a:t>
            </a:r>
          </a:p>
          <a:p>
            <a:pPr marL="203200" indent="0">
              <a:spcBef>
                <a:spcPts val="200"/>
              </a:spcBef>
              <a:spcAft>
                <a:spcPts val="200"/>
              </a:spcAft>
              <a:buFont typeface="Arial" panose="020B0604020202020204"/>
              <a:buNone/>
            </a:pPr>
            <a:endParaRPr lang="en-US" altLang="zh-CN" sz="1400" b="0" i="0" dirty="0">
              <a:cs typeface="+mn-lt"/>
            </a:endParaRPr>
          </a:p>
          <a:p>
            <a:pPr marL="203200" indent="0">
              <a:spcBef>
                <a:spcPts val="200"/>
              </a:spcBef>
              <a:spcAft>
                <a:spcPts val="200"/>
              </a:spcAft>
              <a:buFont typeface="Arial" panose="020B0604020202020204"/>
              <a:buNone/>
            </a:pPr>
            <a:endParaRPr lang="en-US" altLang="zh-CN" sz="1400" b="0" i="0" dirty="0">
              <a:cs typeface="+mn-lt"/>
            </a:endParaRPr>
          </a:p>
          <a:p>
            <a:pPr marL="203200" indent="0">
              <a:spcBef>
                <a:spcPts val="200"/>
              </a:spcBef>
              <a:spcAft>
                <a:spcPts val="200"/>
              </a:spcAft>
              <a:buFont typeface="Arial" panose="020B0604020202020204"/>
              <a:buNone/>
            </a:pPr>
            <a:endParaRPr lang="en-US" altLang="zh-CN" sz="1400" b="0" i="0" dirty="0">
              <a:cs typeface="+mn-lt"/>
            </a:endParaRPr>
          </a:p>
          <a:p>
            <a:pPr marL="203200" indent="0">
              <a:spcBef>
                <a:spcPts val="200"/>
              </a:spcBef>
              <a:spcAft>
                <a:spcPts val="200"/>
              </a:spcAft>
              <a:buFont typeface="Arial" panose="020B0604020202020204"/>
              <a:buNone/>
            </a:pPr>
            <a:endParaRPr lang="en-US" altLang="zh-CN" sz="1400" b="1" i="0" dirty="0">
              <a:cs typeface="+mn-lt"/>
            </a:endParaRPr>
          </a:p>
          <a:p>
            <a:pPr marL="203200" indent="0">
              <a:spcBef>
                <a:spcPts val="200"/>
              </a:spcBef>
              <a:spcAft>
                <a:spcPts val="200"/>
              </a:spcAft>
              <a:buFont typeface="Arial" panose="020B0604020202020204"/>
              <a:buNone/>
            </a:pPr>
            <a:endParaRPr lang="en-US" altLang="zh-CN" sz="1400" b="0" i="0" dirty="0">
              <a:cs typeface="+mn-lt"/>
            </a:endParaRPr>
          </a:p>
        </p:txBody>
      </p:sp>
      <p:pic>
        <p:nvPicPr>
          <p:cNvPr id="14" name="图片 13" descr="截屏2026-02-08 11.26.29"/>
          <p:cNvPicPr>
            <a:picLocks noChangeAspect="1"/>
          </p:cNvPicPr>
          <p:nvPr/>
        </p:nvPicPr>
        <p:blipFill>
          <a:blip r:embed="rId4"/>
          <a:stretch>
            <a:fillRect/>
          </a:stretch>
        </p:blipFill>
        <p:spPr>
          <a:xfrm>
            <a:off x="1979930" y="5516880"/>
            <a:ext cx="5187950" cy="920115"/>
          </a:xfrm>
          <a:prstGeom prst="rect">
            <a:avLst/>
          </a:prstGeom>
        </p:spPr>
      </p:pic>
      <p:sp>
        <p:nvSpPr>
          <p:cNvPr id="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32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215" y="0"/>
            <a:ext cx="8621395" cy="714375"/>
          </a:xfrm>
        </p:spPr>
        <p:txBody>
          <a:bodyPr>
            <a:normAutofit fontScale="90000"/>
          </a:bodyPr>
          <a:lstStyle/>
          <a:p>
            <a:r>
              <a:rPr lang="en-US" altLang="zh-CN" b="1" dirty="0"/>
              <a:t>Our Work</a:t>
            </a:r>
            <a:endParaRPr lang="zh-CN" altLang="en-US" b="1" dirty="0"/>
          </a:p>
        </p:txBody>
      </p:sp>
      <p:pic>
        <p:nvPicPr>
          <p:cNvPr id="3" name="图片 2" descr="31b877868436290db8d647f41a9a0625"/>
          <p:cNvPicPr>
            <a:picLocks noChangeAspect="1"/>
          </p:cNvPicPr>
          <p:nvPr/>
        </p:nvPicPr>
        <p:blipFill>
          <a:blip r:embed="rId2"/>
          <a:stretch>
            <a:fillRect/>
          </a:stretch>
        </p:blipFill>
        <p:spPr>
          <a:xfrm>
            <a:off x="609600" y="2286000"/>
            <a:ext cx="6457949" cy="3810000"/>
          </a:xfrm>
          <a:prstGeom prst="rect">
            <a:avLst/>
          </a:prstGeom>
        </p:spPr>
      </p:pic>
      <p:sp>
        <p:nvSpPr>
          <p:cNvPr id="13" name="Rectangle 12"/>
          <p:cNvSpPr/>
          <p:nvPr/>
        </p:nvSpPr>
        <p:spPr>
          <a:xfrm>
            <a:off x="285750" y="714375"/>
            <a:ext cx="8181340" cy="1938020"/>
          </a:xfrm>
          <a:prstGeom prst="rect">
            <a:avLst/>
          </a:prstGeom>
        </p:spPr>
        <p:txBody>
          <a:bodyPr wrap="square">
            <a:spAutoFit/>
          </a:bodyPr>
          <a:lstStyle/>
          <a:p>
            <a:pPr marL="342900" indent="-342900" algn="just">
              <a:buFont typeface="Wingdings" panose="05000000000000000000" charset="0"/>
              <a:buChar char="l"/>
            </a:pPr>
            <a:r>
              <a:rPr lang="en-US" altLang="zh-CN" sz="2000" b="1" dirty="0"/>
              <a:t>GVEX </a:t>
            </a:r>
            <a:r>
              <a:rPr lang="en-US" altLang="zh-CN" sz="2000" b="1" dirty="0">
                <a:solidFill>
                  <a:srgbClr val="C00000"/>
                </a:solidFill>
              </a:rPr>
              <a:t>[SIGMOD 24]</a:t>
            </a:r>
            <a:r>
              <a:rPr lang="en-US" altLang="zh-CN" sz="2000" b="1" dirty="0">
                <a:solidFill>
                  <a:schemeClr val="tx1"/>
                </a:solidFill>
              </a:rPr>
              <a:t>: </a:t>
            </a:r>
            <a:r>
              <a:rPr lang="en-US" altLang="zh-CN" sz="2000" b="1" dirty="0">
                <a:solidFill>
                  <a:srgbClr val="C00000"/>
                </a:solidFill>
              </a:rPr>
              <a:t> </a:t>
            </a:r>
            <a:r>
              <a:rPr lang="en-US" altLang="zh-CN" sz="2000" dirty="0">
                <a:solidFill>
                  <a:schemeClr val="tx1"/>
                </a:solidFill>
              </a:rPr>
              <a:t>A two-tier explanation framework</a:t>
            </a:r>
            <a:endParaRPr lang="en-US" altLang="zh-CN" sz="2000" b="1" dirty="0">
              <a:solidFill>
                <a:schemeClr val="tx1"/>
              </a:solidFill>
            </a:endParaRPr>
          </a:p>
          <a:p>
            <a:pPr marL="342900" indent="-342900" algn="just">
              <a:buFont typeface="Wingdings" panose="05000000000000000000" charset="0"/>
              <a:buChar char="l"/>
            </a:pPr>
            <a:r>
              <a:rPr lang="en-US" altLang="zh-CN" sz="2000" b="1" dirty="0">
                <a:solidFill>
                  <a:schemeClr val="tx1"/>
                </a:solidFill>
              </a:rPr>
              <a:t>Motivation: </a:t>
            </a:r>
          </a:p>
          <a:p>
            <a:pPr marL="800100" lvl="1" indent="-342900" algn="just">
              <a:buFont typeface="Wingdings" panose="05000000000000000000" charset="0"/>
              <a:buChar char="Ø"/>
            </a:pPr>
            <a:r>
              <a:rPr lang="en-US" altLang="zh-CN" sz="2000" dirty="0">
                <a:solidFill>
                  <a:schemeClr val="tx1"/>
                </a:solidFill>
              </a:rPr>
              <a:t>(1) Large explanation subgraphs hinder explanibaility.</a:t>
            </a:r>
          </a:p>
          <a:p>
            <a:pPr marL="800100" lvl="1" indent="-342900" algn="just">
              <a:buFont typeface="Wingdings" panose="05000000000000000000" charset="0"/>
              <a:buChar char="Ø"/>
            </a:pPr>
            <a:r>
              <a:rPr lang="en-US" altLang="zh-CN" sz="2000" dirty="0">
                <a:solidFill>
                  <a:schemeClr val="tx1"/>
                </a:solidFill>
              </a:rPr>
              <a:t>(2) Lack of meaningful explanations for </a:t>
            </a:r>
            <a:r>
              <a:rPr lang="en-US" altLang="zh-CN" sz="2000" dirty="0">
                <a:solidFill>
                  <a:srgbClr val="C00000"/>
                </a:solidFill>
              </a:rPr>
              <a:t>domain experts</a:t>
            </a:r>
            <a:r>
              <a:rPr lang="en-US" altLang="zh-CN" sz="2000" dirty="0">
                <a:solidFill>
                  <a:schemeClr val="tx1"/>
                </a:solidFill>
              </a:rPr>
              <a:t>, with limited </a:t>
            </a:r>
            <a:r>
              <a:rPr lang="en-US" altLang="zh-CN" sz="2000" dirty="0">
                <a:solidFill>
                  <a:srgbClr val="C00000"/>
                </a:solidFill>
              </a:rPr>
              <a:t>queryability</a:t>
            </a:r>
            <a:r>
              <a:rPr lang="en-US" altLang="zh-CN" sz="2000" dirty="0">
                <a:solidFill>
                  <a:schemeClr val="tx1"/>
                </a:solidFill>
              </a:rPr>
              <a:t> hindering access and inspection.</a:t>
            </a:r>
          </a:p>
          <a:p>
            <a:pPr marL="800100" lvl="1" indent="-342900" algn="just">
              <a:buFont typeface="Wingdings" panose="05000000000000000000" charset="0"/>
              <a:buChar char="Ø"/>
            </a:pPr>
            <a:endParaRPr lang="en-US" altLang="zh-CN" sz="2000" dirty="0">
              <a:solidFill>
                <a:schemeClr val="tx1"/>
              </a:solidFill>
            </a:endParaRPr>
          </a:p>
        </p:txBody>
      </p:sp>
      <p:sp>
        <p:nvSpPr>
          <p:cNvPr id="4" name="文本框 3"/>
          <p:cNvSpPr txBox="1"/>
          <p:nvPr/>
        </p:nvSpPr>
        <p:spPr>
          <a:xfrm>
            <a:off x="285750" y="6021070"/>
            <a:ext cx="8373745" cy="916940"/>
          </a:xfrm>
          <a:prstGeom prst="rect">
            <a:avLst/>
          </a:prstGeom>
          <a:noFill/>
        </p:spPr>
        <p:txBody>
          <a:bodyPr wrap="square" rtlCol="0" anchor="t">
            <a:noAutofit/>
          </a:bodyPr>
          <a:lstStyle/>
          <a:p>
            <a:r>
              <a:rPr lang="en-US" altLang="zh-CN"/>
              <a:t>GNN-based drug classification, with graph patterns and induced subgraphs that help</a:t>
            </a:r>
          </a:p>
          <a:p>
            <a:r>
              <a:rPr lang="en-US" altLang="zh-CN"/>
              <a:t>understand the results: </a:t>
            </a:r>
            <a:r>
              <a:rPr lang="en-US" altLang="zh-CN" i="1">
                <a:solidFill>
                  <a:schemeClr val="accent1"/>
                </a:solidFill>
              </a:rPr>
              <a:t>‘’which toxicophore occurs in mutagens?’’</a:t>
            </a:r>
          </a:p>
        </p:txBody>
      </p:sp>
      <p:pic>
        <p:nvPicPr>
          <p:cNvPr id="10" name="图片 9" descr="复选标记,绿色,白色背景,调查员,检验栏,水平画幅,符号,背景分离,完美,表现积极"/>
          <p:cNvPicPr>
            <a:picLocks noChangeAspect="1"/>
          </p:cNvPicPr>
          <p:nvPr/>
        </p:nvPicPr>
        <p:blipFill>
          <a:blip r:embed="rId3" cstate="print"/>
          <a:stretch>
            <a:fillRect/>
          </a:stretch>
        </p:blipFill>
        <p:spPr>
          <a:xfrm>
            <a:off x="6952648" y="2537288"/>
            <a:ext cx="594995" cy="446405"/>
          </a:xfrm>
          <a:prstGeom prst="rect">
            <a:avLst/>
          </a:prstGeom>
        </p:spPr>
      </p:pic>
      <p:sp>
        <p:nvSpPr>
          <p:cNvPr id="11" name="Rectangle 11"/>
          <p:cNvSpPr/>
          <p:nvPr/>
        </p:nvSpPr>
        <p:spPr>
          <a:xfrm>
            <a:off x="7553207" y="2307100"/>
            <a:ext cx="2181860" cy="830997"/>
          </a:xfrm>
          <a:prstGeom prst="rect">
            <a:avLst/>
          </a:prstGeom>
        </p:spPr>
        <p:txBody>
          <a:bodyPr wrap="square">
            <a:spAutoFit/>
          </a:bodyPr>
          <a:lstStyle/>
          <a:p>
            <a:r>
              <a:rPr lang="en-US" sz="2400" dirty="0"/>
              <a:t>Pattern Matters!</a:t>
            </a:r>
          </a:p>
        </p:txBody>
      </p:sp>
      <p:sp>
        <p:nvSpPr>
          <p:cNvPr id="14"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33 </a:t>
            </a:r>
          </a:p>
        </p:txBody>
      </p:sp>
      <p:sp>
        <p:nvSpPr>
          <p:cNvPr id="18" name="TextBox 17"/>
          <p:cNvSpPr txBox="1"/>
          <p:nvPr/>
        </p:nvSpPr>
        <p:spPr>
          <a:xfrm>
            <a:off x="6781799" y="0"/>
            <a:ext cx="2362201" cy="938719"/>
          </a:xfrm>
          <a:prstGeom prst="rect">
            <a:avLst/>
          </a:prstGeom>
          <a:noFill/>
        </p:spPr>
        <p:txBody>
          <a:bodyPr wrap="square" rtlCol="0">
            <a:spAutoFit/>
          </a:bodyPr>
          <a:lstStyle/>
          <a:p>
            <a:r>
              <a:rPr lang="en-US" sz="1100" dirty="0" err="1"/>
              <a:t>Tingyang</a:t>
            </a:r>
            <a:r>
              <a:rPr lang="en-US" sz="1100" dirty="0"/>
              <a:t> Chen, </a:t>
            </a:r>
            <a:r>
              <a:rPr lang="en-US" sz="1100" dirty="0" err="1"/>
              <a:t>Dazhuo</a:t>
            </a:r>
            <a:r>
              <a:rPr lang="en-US" sz="1100" dirty="0"/>
              <a:t> </a:t>
            </a:r>
            <a:r>
              <a:rPr lang="en-US" sz="1100" dirty="0" err="1"/>
              <a:t>Qiu</a:t>
            </a:r>
            <a:r>
              <a:rPr lang="en-US" sz="1100" dirty="0"/>
              <a:t>, </a:t>
            </a:r>
            <a:r>
              <a:rPr lang="en-US" sz="1100" dirty="0" err="1"/>
              <a:t>Yinghui</a:t>
            </a:r>
            <a:r>
              <a:rPr lang="en-US" sz="1100" dirty="0"/>
              <a:t> Wu, </a:t>
            </a:r>
            <a:r>
              <a:rPr lang="en-US" sz="1100" dirty="0" err="1"/>
              <a:t>Arijit</a:t>
            </a:r>
            <a:r>
              <a:rPr lang="en-US" sz="1100" dirty="0"/>
              <a:t> Khan, </a:t>
            </a:r>
            <a:r>
              <a:rPr lang="en-US" sz="1100" dirty="0" err="1"/>
              <a:t>Xiangyu</a:t>
            </a:r>
            <a:r>
              <a:rPr lang="en-US" sz="1100" dirty="0"/>
              <a:t> </a:t>
            </a:r>
            <a:r>
              <a:rPr lang="en-US" sz="1100" dirty="0" err="1"/>
              <a:t>Ke</a:t>
            </a:r>
            <a:r>
              <a:rPr lang="en-US" sz="1100" dirty="0"/>
              <a:t>, </a:t>
            </a:r>
            <a:r>
              <a:rPr lang="en-US" sz="1100" dirty="0" err="1"/>
              <a:t>Yunjun</a:t>
            </a:r>
            <a:r>
              <a:rPr lang="en-US" sz="1100" dirty="0"/>
              <a:t> </a:t>
            </a:r>
            <a:r>
              <a:rPr lang="en-US" sz="1100" dirty="0" err="1"/>
              <a:t>Gao</a:t>
            </a:r>
            <a:r>
              <a:rPr lang="en-US" sz="1100" dirty="0"/>
              <a:t>:  View-based Explanations for Graph Neural Networks. Proc. ACM </a:t>
            </a:r>
            <a:r>
              <a:rPr lang="en-US" sz="1100" dirty="0" err="1"/>
              <a:t>Manag</a:t>
            </a:r>
            <a:r>
              <a:rPr lang="en-US" sz="1100" dirty="0"/>
              <a:t>. Data 2(1): 40:1-40:27 (2024)</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215" y="0"/>
            <a:ext cx="8621395" cy="714375"/>
          </a:xfrm>
        </p:spPr>
        <p:txBody>
          <a:bodyPr>
            <a:normAutofit fontScale="90000"/>
          </a:bodyPr>
          <a:lstStyle/>
          <a:p>
            <a:r>
              <a:rPr lang="en-US" altLang="zh-CN" b="1" dirty="0">
                <a:sym typeface="+mn-ea"/>
              </a:rPr>
              <a:t>Our Work</a:t>
            </a:r>
            <a:endParaRPr lang="en-US" altLang="zh-CN" b="1" dirty="0"/>
          </a:p>
        </p:txBody>
      </p:sp>
      <p:sp>
        <p:nvSpPr>
          <p:cNvPr id="13" name="Rectangle 12"/>
          <p:cNvSpPr/>
          <p:nvPr/>
        </p:nvSpPr>
        <p:spPr>
          <a:xfrm>
            <a:off x="285750" y="714375"/>
            <a:ext cx="7858125" cy="2721610"/>
          </a:xfrm>
          <a:prstGeom prst="rect">
            <a:avLst/>
          </a:prstGeom>
        </p:spPr>
        <p:txBody>
          <a:bodyPr wrap="square">
            <a:noAutofit/>
          </a:bodyPr>
          <a:lstStyle/>
          <a:p>
            <a:pPr marL="342900" indent="-342900" algn="just" fontAlgn="auto">
              <a:spcAft>
                <a:spcPts val="100"/>
              </a:spcAft>
              <a:buFont typeface="Wingdings" panose="05000000000000000000" charset="0"/>
              <a:buChar char="l"/>
            </a:pPr>
            <a:r>
              <a:rPr lang="en-US" altLang="zh-CN" sz="2000" b="1" dirty="0"/>
              <a:t>GVEX </a:t>
            </a:r>
            <a:r>
              <a:rPr lang="en-US" altLang="zh-CN" sz="2000" b="1" dirty="0">
                <a:solidFill>
                  <a:srgbClr val="C00000"/>
                </a:solidFill>
              </a:rPr>
              <a:t>[SIGMOD 24]</a:t>
            </a:r>
            <a:r>
              <a:rPr lang="en-US" altLang="zh-CN" sz="2000" b="1" dirty="0">
                <a:solidFill>
                  <a:schemeClr val="tx1"/>
                </a:solidFill>
              </a:rPr>
              <a:t>: </a:t>
            </a:r>
            <a:r>
              <a:rPr lang="en-US" altLang="zh-CN" sz="2000" b="1" dirty="0">
                <a:solidFill>
                  <a:srgbClr val="C00000"/>
                </a:solidFill>
              </a:rPr>
              <a:t> </a:t>
            </a:r>
            <a:r>
              <a:rPr lang="en-US" altLang="zh-CN" sz="2000" dirty="0">
                <a:solidFill>
                  <a:schemeClr val="tx1"/>
                </a:solidFill>
              </a:rPr>
              <a:t>A two-tier explanation view framework</a:t>
            </a:r>
            <a:r>
              <a:rPr lang="en-US" altLang="zh-CN" sz="2000" baseline="30000" dirty="0">
                <a:solidFill>
                  <a:schemeClr val="tx1"/>
                </a:solidFill>
              </a:rPr>
              <a:t>[1]</a:t>
            </a:r>
            <a:r>
              <a:rPr lang="en-US" altLang="zh-CN" sz="2000" b="1" dirty="0">
                <a:solidFill>
                  <a:srgbClr val="C00000"/>
                </a:solidFill>
              </a:rPr>
              <a:t> </a:t>
            </a:r>
          </a:p>
          <a:p>
            <a:pPr marL="800100" lvl="1" indent="-342900" algn="just" fontAlgn="auto">
              <a:spcAft>
                <a:spcPts val="100"/>
              </a:spcAft>
              <a:buFont typeface="Wingdings" panose="05000000000000000000" charset="0"/>
              <a:buChar char="Ø"/>
            </a:pPr>
            <a:r>
              <a:rPr lang="en-US" altLang="zh-CN" sz="2000" b="1" dirty="0">
                <a:solidFill>
                  <a:schemeClr val="tx1"/>
                </a:solidFill>
              </a:rPr>
              <a:t>How to determine quality of explanation views</a:t>
            </a:r>
          </a:p>
          <a:p>
            <a:pPr marL="1371600" lvl="2" indent="-457200" algn="just" fontAlgn="auto">
              <a:spcAft>
                <a:spcPts val="100"/>
              </a:spcAft>
              <a:buFont typeface="Arial" panose="020B0604020202020204" pitchFamily="34" charset="0"/>
              <a:buChar char="•"/>
            </a:pPr>
            <a:r>
              <a:rPr lang="en-US" altLang="zh-CN" sz="2000" u="sng" dirty="0">
                <a:solidFill>
                  <a:schemeClr val="tx1"/>
                </a:solidFill>
              </a:rPr>
              <a:t>Explainability</a:t>
            </a:r>
            <a:r>
              <a:rPr lang="en-US" altLang="zh-CN" sz="2000" dirty="0">
                <a:solidFill>
                  <a:schemeClr val="tx1"/>
                </a:solidFill>
              </a:rPr>
              <a:t>:</a:t>
            </a:r>
          </a:p>
          <a:p>
            <a:pPr marL="1371600" lvl="2" indent="-457200" algn="just" fontAlgn="auto">
              <a:spcAft>
                <a:spcPts val="100"/>
              </a:spcAft>
              <a:buFont typeface="Arial" panose="020B0604020202020204" pitchFamily="34" charset="0"/>
              <a:buChar char="•"/>
            </a:pPr>
            <a:r>
              <a:rPr lang="en-US" altLang="zh-CN" sz="2000" u="sng" dirty="0">
                <a:solidFill>
                  <a:schemeClr val="tx1"/>
                </a:solidFill>
              </a:rPr>
              <a:t>Coverage</a:t>
            </a:r>
            <a:r>
              <a:rPr lang="en-US" altLang="zh-CN" sz="2000" b="1" dirty="0">
                <a:solidFill>
                  <a:schemeClr val="tx1"/>
                </a:solidFill>
              </a:rPr>
              <a:t>: </a:t>
            </a:r>
            <a:r>
              <a:rPr lang="en-US" altLang="zh-CN" sz="2000" dirty="0">
                <a:solidFill>
                  <a:schemeClr val="tx1"/>
                </a:solidFill>
              </a:rPr>
              <a:t>Numbers of nodes</a:t>
            </a:r>
            <a:endParaRPr lang="en-US" altLang="zh-CN" sz="2000" b="1" dirty="0">
              <a:solidFill>
                <a:schemeClr val="tx1"/>
              </a:solidFill>
            </a:endParaRPr>
          </a:p>
          <a:p>
            <a:pPr marL="800100" lvl="2" indent="-342900" algn="just" fontAlgn="auto">
              <a:spcAft>
                <a:spcPts val="100"/>
              </a:spcAft>
              <a:buFont typeface="Wingdings" panose="05000000000000000000" charset="0"/>
              <a:buChar char="Ø"/>
            </a:pPr>
            <a:r>
              <a:rPr lang="en-US" altLang="zh-CN" sz="2000" b="1" dirty="0">
                <a:solidFill>
                  <a:schemeClr val="tx1"/>
                </a:solidFill>
              </a:rPr>
              <a:t>Efficient algorithm of </a:t>
            </a:r>
            <a:r>
              <a:rPr lang="en-US" altLang="zh-CN" sz="2000" b="1" dirty="0">
                <a:solidFill>
                  <a:schemeClr val="accent1"/>
                </a:solidFill>
              </a:rPr>
              <a:t>Explanation View Generation Problem</a:t>
            </a:r>
            <a:r>
              <a:rPr lang="en-US" altLang="zh-CN" sz="2000" b="1" dirty="0">
                <a:solidFill>
                  <a:schemeClr val="tx1"/>
                </a:solidFill>
              </a:rPr>
              <a:t> </a:t>
            </a:r>
          </a:p>
          <a:p>
            <a:pPr marL="1257300" lvl="3" indent="-342900" algn="just" fontAlgn="auto">
              <a:spcAft>
                <a:spcPts val="100"/>
              </a:spcAft>
              <a:buFont typeface="Arial" panose="020B0604020202020204" pitchFamily="34" charset="0"/>
              <a:buChar char="•"/>
            </a:pPr>
            <a:r>
              <a:rPr lang="en-US" altLang="zh-CN" sz="2000" u="sng" dirty="0">
                <a:solidFill>
                  <a:schemeClr val="tx1"/>
                </a:solidFill>
              </a:rPr>
              <a:t>Greedy, Approximation Algorithm</a:t>
            </a:r>
          </a:p>
          <a:p>
            <a:pPr marL="1257300" lvl="3" indent="-342900" algn="just" fontAlgn="auto">
              <a:spcAft>
                <a:spcPts val="100"/>
              </a:spcAft>
              <a:buFont typeface="Arial" panose="020B0604020202020204" pitchFamily="34" charset="0"/>
              <a:buChar char="•"/>
            </a:pPr>
            <a:r>
              <a:rPr lang="en-US" altLang="zh-CN" sz="2000" u="sng" dirty="0">
                <a:solidFill>
                  <a:schemeClr val="tx1"/>
                </a:solidFill>
              </a:rPr>
              <a:t>Streaming Extension and </a:t>
            </a:r>
            <a:r>
              <a:rPr lang="en-US" altLang="zh-CN" sz="2000" u="sng" dirty="0" err="1">
                <a:solidFill>
                  <a:schemeClr val="tx1"/>
                </a:solidFill>
              </a:rPr>
              <a:t>Paralllelization</a:t>
            </a:r>
            <a:endParaRPr lang="en-US" altLang="zh-CN" sz="2000" u="sng" dirty="0">
              <a:solidFill>
                <a:schemeClr val="tx1"/>
              </a:solidFill>
            </a:endParaRPr>
          </a:p>
        </p:txBody>
      </p:sp>
      <p:sp>
        <p:nvSpPr>
          <p:cNvPr id="4" name="文本框 3"/>
          <p:cNvSpPr txBox="1"/>
          <p:nvPr/>
        </p:nvSpPr>
        <p:spPr>
          <a:xfrm>
            <a:off x="285750" y="6144260"/>
            <a:ext cx="8807450" cy="699770"/>
          </a:xfrm>
          <a:prstGeom prst="rect">
            <a:avLst/>
          </a:prstGeom>
          <a:noFill/>
        </p:spPr>
        <p:txBody>
          <a:bodyPr wrap="square" rtlCol="0" anchor="t">
            <a:noAutofit/>
          </a:bodyPr>
          <a:lstStyle/>
          <a:p>
            <a:r>
              <a:rPr lang="en-US" altLang="zh-CN" sz="1600" dirty="0">
                <a:solidFill>
                  <a:schemeClr val="tx1"/>
                </a:solidFill>
              </a:rPr>
              <a:t>[SIGMOD 24] </a:t>
            </a:r>
            <a:r>
              <a:rPr lang="en-US" altLang="zh-CN" sz="1600" dirty="0" err="1">
                <a:solidFill>
                  <a:schemeClr val="tx1"/>
                </a:solidFill>
              </a:rPr>
              <a:t>Tingyang</a:t>
            </a:r>
            <a:r>
              <a:rPr lang="en-US" altLang="zh-CN" sz="1600" dirty="0">
                <a:solidFill>
                  <a:schemeClr val="tx1"/>
                </a:solidFill>
              </a:rPr>
              <a:t> Chen, </a:t>
            </a:r>
            <a:r>
              <a:rPr lang="en-US" altLang="zh-CN" sz="1600" dirty="0" err="1">
                <a:solidFill>
                  <a:schemeClr val="tx1"/>
                </a:solidFill>
              </a:rPr>
              <a:t>Dazhuo</a:t>
            </a:r>
            <a:r>
              <a:rPr lang="en-US" altLang="zh-CN" sz="1600" dirty="0">
                <a:solidFill>
                  <a:schemeClr val="tx1"/>
                </a:solidFill>
              </a:rPr>
              <a:t> Qiu, </a:t>
            </a:r>
            <a:r>
              <a:rPr lang="en-US" altLang="zh-CN" sz="1600" dirty="0" err="1">
                <a:solidFill>
                  <a:schemeClr val="tx1"/>
                </a:solidFill>
              </a:rPr>
              <a:t>Yinghui</a:t>
            </a:r>
            <a:r>
              <a:rPr lang="en-US" altLang="zh-CN" sz="1600" dirty="0">
                <a:solidFill>
                  <a:schemeClr val="tx1"/>
                </a:solidFill>
              </a:rPr>
              <a:t> Wu, Arijit Khan, Xiangyu Ke, and Yunjun Gao. 2024. </a:t>
            </a:r>
            <a:r>
              <a:rPr lang="en-US" altLang="zh-CN" sz="1600" b="1" i="1" dirty="0">
                <a:solidFill>
                  <a:schemeClr val="tx1"/>
                </a:solidFill>
              </a:rPr>
              <a:t>View-based Explanations for Graph Neural Networks.</a:t>
            </a:r>
            <a:r>
              <a:rPr lang="en-US" altLang="zh-CN" i="1" dirty="0">
                <a:solidFill>
                  <a:schemeClr val="accent1"/>
                </a:solidFill>
              </a:rPr>
              <a:t>  </a:t>
            </a:r>
          </a:p>
        </p:txBody>
      </p:sp>
      <p:pic>
        <p:nvPicPr>
          <p:cNvPr id="6" name="图片 5"/>
          <p:cNvPicPr>
            <a:picLocks noChangeAspect="1"/>
          </p:cNvPicPr>
          <p:nvPr/>
        </p:nvPicPr>
        <p:blipFill>
          <a:blip r:embed="rId2"/>
          <a:stretch>
            <a:fillRect/>
          </a:stretch>
        </p:blipFill>
        <p:spPr>
          <a:xfrm>
            <a:off x="251460" y="3357245"/>
            <a:ext cx="4919980" cy="2760345"/>
          </a:xfrm>
          <a:prstGeom prst="rect">
            <a:avLst/>
          </a:prstGeom>
        </p:spPr>
      </p:pic>
      <p:sp>
        <p:nvSpPr>
          <p:cNvPr id="8" name="文本框 7"/>
          <p:cNvSpPr txBox="1"/>
          <p:nvPr/>
        </p:nvSpPr>
        <p:spPr>
          <a:xfrm>
            <a:off x="5323205" y="3440430"/>
            <a:ext cx="3710305" cy="922020"/>
          </a:xfrm>
          <a:prstGeom prst="rect">
            <a:avLst/>
          </a:prstGeom>
          <a:noFill/>
        </p:spPr>
        <p:txBody>
          <a:bodyPr wrap="square" rtlCol="0">
            <a:spAutoFit/>
          </a:bodyPr>
          <a:lstStyle/>
          <a:p>
            <a:r>
              <a:rPr lang="en-US" altLang="zh-CN" b="1"/>
              <a:t>Lower-tier subgraphs:</a:t>
            </a:r>
            <a:r>
              <a:rPr lang="en-US" altLang="zh-CN"/>
              <a:t> provide factual and counterfactual evidence</a:t>
            </a:r>
          </a:p>
          <a:p>
            <a:r>
              <a:rPr lang="en-US" altLang="zh-CN"/>
              <a:t>for predictions</a:t>
            </a:r>
            <a:endParaRPr lang="zh-CN" altLang="en-US"/>
          </a:p>
        </p:txBody>
      </p:sp>
      <p:sp>
        <p:nvSpPr>
          <p:cNvPr id="9" name="文本框 8"/>
          <p:cNvSpPr txBox="1"/>
          <p:nvPr/>
        </p:nvSpPr>
        <p:spPr>
          <a:xfrm>
            <a:off x="5262880" y="4680585"/>
            <a:ext cx="3784600" cy="1198880"/>
          </a:xfrm>
          <a:prstGeom prst="rect">
            <a:avLst/>
          </a:prstGeom>
          <a:noFill/>
        </p:spPr>
        <p:txBody>
          <a:bodyPr wrap="square" rtlCol="0" anchor="t">
            <a:spAutoFit/>
          </a:bodyPr>
          <a:lstStyle/>
          <a:p>
            <a:r>
              <a:rPr lang="en-US" altLang="zh-CN" b="1"/>
              <a:t> Higher-tier patterns:</a:t>
            </a:r>
            <a:r>
              <a:rPr lang="en-US" altLang="zh-CN"/>
              <a:t> abstract these subgraphs into common motifs to support efficient search, exploration, and domain alignment.</a:t>
            </a:r>
            <a:endParaRPr lang="zh-CN" altLang="en-US"/>
          </a:p>
        </p:txBody>
      </p:sp>
      <p:sp>
        <p:nvSpPr>
          <p:cNvPr id="10" name="矩形 9"/>
          <p:cNvSpPr/>
          <p:nvPr/>
        </p:nvSpPr>
        <p:spPr>
          <a:xfrm>
            <a:off x="5250815" y="3456305"/>
            <a:ext cx="3783330" cy="2448560"/>
          </a:xfrm>
          <a:prstGeom prst="rect">
            <a:avLst/>
          </a:prstGeom>
        </p:spPr>
        <p:style>
          <a:lnRef idx="3">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1" name="椭圆 10"/>
          <p:cNvSpPr/>
          <p:nvPr/>
        </p:nvSpPr>
        <p:spPr>
          <a:xfrm>
            <a:off x="3347720" y="1388110"/>
            <a:ext cx="1990090" cy="310515"/>
          </a:xfrm>
          <a:prstGeom prst="ellipse">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5" name="文本框 14"/>
          <p:cNvSpPr txBox="1"/>
          <p:nvPr/>
        </p:nvSpPr>
        <p:spPr>
          <a:xfrm>
            <a:off x="3491865" y="1358900"/>
            <a:ext cx="1878965" cy="334645"/>
          </a:xfrm>
          <a:prstGeom prst="rect">
            <a:avLst/>
          </a:prstGeom>
          <a:noFill/>
        </p:spPr>
        <p:txBody>
          <a:bodyPr wrap="square" rtlCol="0">
            <a:noAutofit/>
          </a:bodyPr>
          <a:lstStyle/>
          <a:p>
            <a:r>
              <a:rPr lang="en-US" altLang="zh-CN"/>
              <a:t>feature influence</a:t>
            </a:r>
            <a:endParaRPr lang="zh-CN" altLang="en-US"/>
          </a:p>
        </p:txBody>
      </p:sp>
      <p:sp>
        <p:nvSpPr>
          <p:cNvPr id="16" name="椭圆 15"/>
          <p:cNvSpPr/>
          <p:nvPr/>
        </p:nvSpPr>
        <p:spPr>
          <a:xfrm>
            <a:off x="5796280" y="1390650"/>
            <a:ext cx="1990090" cy="310515"/>
          </a:xfrm>
          <a:prstGeom prst="ellipse">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7" name="文本框 16"/>
          <p:cNvSpPr txBox="1"/>
          <p:nvPr/>
        </p:nvSpPr>
        <p:spPr>
          <a:xfrm>
            <a:off x="5868035" y="1361440"/>
            <a:ext cx="2141855" cy="334645"/>
          </a:xfrm>
          <a:prstGeom prst="rect">
            <a:avLst/>
          </a:prstGeom>
          <a:noFill/>
        </p:spPr>
        <p:txBody>
          <a:bodyPr wrap="square" rtlCol="0">
            <a:noAutofit/>
          </a:bodyPr>
          <a:lstStyle/>
          <a:p>
            <a:r>
              <a:rPr lang="en-US" altLang="zh-CN"/>
              <a:t>neighbor diversity</a:t>
            </a:r>
          </a:p>
        </p:txBody>
      </p:sp>
      <p:pic>
        <p:nvPicPr>
          <p:cNvPr id="18" name="图片 17" descr="10787455904"/>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5426710" y="1373505"/>
            <a:ext cx="313690" cy="28511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4D27F-79B6-1658-87BD-A07570FACA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24FDB3-5312-4BB2-F606-78AF79FB0D71}"/>
              </a:ext>
            </a:extLst>
          </p:cNvPr>
          <p:cNvSpPr>
            <a:spLocks noGrp="1"/>
          </p:cNvSpPr>
          <p:nvPr>
            <p:ph type="title"/>
          </p:nvPr>
        </p:nvSpPr>
        <p:spPr>
          <a:xfrm>
            <a:off x="323215" y="0"/>
            <a:ext cx="8621395" cy="714375"/>
          </a:xfrm>
        </p:spPr>
        <p:txBody>
          <a:bodyPr>
            <a:normAutofit fontScale="90000"/>
          </a:bodyPr>
          <a:lstStyle/>
          <a:p>
            <a:r>
              <a:rPr lang="en-US" altLang="zh-CN" b="1" dirty="0">
                <a:sym typeface="+mn-ea"/>
              </a:rPr>
              <a:t>Our Work</a:t>
            </a:r>
            <a:endParaRPr lang="en-US" altLang="zh-CN" b="1" dirty="0"/>
          </a:p>
        </p:txBody>
      </p:sp>
      <p:sp>
        <p:nvSpPr>
          <p:cNvPr id="13" name="Rectangle 12">
            <a:extLst>
              <a:ext uri="{FF2B5EF4-FFF2-40B4-BE49-F238E27FC236}">
                <a16:creationId xmlns:a16="http://schemas.microsoft.com/office/drawing/2014/main" id="{79EAB3BB-344A-B9EF-EDCA-8D4C3DEEFBF7}"/>
              </a:ext>
            </a:extLst>
          </p:cNvPr>
          <p:cNvSpPr/>
          <p:nvPr/>
        </p:nvSpPr>
        <p:spPr>
          <a:xfrm>
            <a:off x="285750" y="714375"/>
            <a:ext cx="7858125" cy="2721610"/>
          </a:xfrm>
          <a:prstGeom prst="rect">
            <a:avLst/>
          </a:prstGeom>
        </p:spPr>
        <p:txBody>
          <a:bodyPr wrap="square">
            <a:noAutofit/>
          </a:bodyPr>
          <a:lstStyle/>
          <a:p>
            <a:pPr marL="342900" indent="-342900" algn="just" fontAlgn="auto">
              <a:spcAft>
                <a:spcPts val="100"/>
              </a:spcAft>
              <a:buFont typeface="Wingdings" panose="05000000000000000000" charset="0"/>
              <a:buChar char="l"/>
            </a:pPr>
            <a:r>
              <a:rPr lang="en-US" altLang="zh-CN" sz="2000" b="1" dirty="0">
                <a:solidFill>
                  <a:schemeClr val="tx1"/>
                </a:solidFill>
              </a:rPr>
              <a:t>Experiments: </a:t>
            </a:r>
          </a:p>
          <a:p>
            <a:pPr marL="800100" lvl="1" indent="-342900" algn="just" fontAlgn="auto">
              <a:spcAft>
                <a:spcPts val="100"/>
              </a:spcAft>
              <a:buFont typeface="Wingdings" panose="05000000000000000000" charset="0"/>
              <a:buChar char=""/>
            </a:pPr>
            <a:r>
              <a:rPr lang="en-US" altLang="zh-CN" sz="2000" dirty="0">
                <a:solidFill>
                  <a:schemeClr val="tx1"/>
                </a:solidFill>
              </a:rPr>
              <a:t>Fidelity+(Higher is better), Fidelity-(Lower is better)</a:t>
            </a:r>
            <a:endParaRPr lang="en-US" altLang="zh-CN" sz="2000" b="1" dirty="0">
              <a:solidFill>
                <a:schemeClr val="tx1"/>
              </a:solidFill>
            </a:endParaRPr>
          </a:p>
          <a:p>
            <a:pPr indent="0" algn="just" fontAlgn="auto">
              <a:spcAft>
                <a:spcPts val="100"/>
              </a:spcAft>
              <a:buFont typeface="Wingdings" panose="05000000000000000000" charset="0"/>
              <a:buNone/>
            </a:pPr>
            <a:endParaRPr lang="en-US" altLang="zh-CN" sz="2000" b="1" dirty="0">
              <a:solidFill>
                <a:schemeClr val="tx1"/>
              </a:solidFill>
            </a:endParaRPr>
          </a:p>
        </p:txBody>
      </p:sp>
      <p:pic>
        <p:nvPicPr>
          <p:cNvPr id="6" name="图片 5" descr="455b922b4b4e622d73c0a2fb28c5fdbb">
            <a:extLst>
              <a:ext uri="{FF2B5EF4-FFF2-40B4-BE49-F238E27FC236}">
                <a16:creationId xmlns:a16="http://schemas.microsoft.com/office/drawing/2014/main" id="{4766E302-6AD0-0A45-826D-05D7B615887D}"/>
              </a:ext>
            </a:extLst>
          </p:cNvPr>
          <p:cNvPicPr>
            <a:picLocks noChangeAspect="1"/>
          </p:cNvPicPr>
          <p:nvPr/>
        </p:nvPicPr>
        <p:blipFill>
          <a:blip r:embed="rId2"/>
          <a:stretch>
            <a:fillRect/>
          </a:stretch>
        </p:blipFill>
        <p:spPr>
          <a:xfrm>
            <a:off x="557530" y="4725035"/>
            <a:ext cx="8333105" cy="1647825"/>
          </a:xfrm>
          <a:prstGeom prst="rect">
            <a:avLst/>
          </a:prstGeom>
        </p:spPr>
      </p:pic>
      <p:pic>
        <p:nvPicPr>
          <p:cNvPr id="8" name="图片 7" descr="a443c08120702e20725985e573794509">
            <a:extLst>
              <a:ext uri="{FF2B5EF4-FFF2-40B4-BE49-F238E27FC236}">
                <a16:creationId xmlns:a16="http://schemas.microsoft.com/office/drawing/2014/main" id="{C41EB030-09FA-427C-429F-88D33AD80AB1}"/>
              </a:ext>
            </a:extLst>
          </p:cNvPr>
          <p:cNvPicPr>
            <a:picLocks noChangeAspect="1"/>
          </p:cNvPicPr>
          <p:nvPr/>
        </p:nvPicPr>
        <p:blipFill>
          <a:blip r:embed="rId3"/>
          <a:stretch>
            <a:fillRect/>
          </a:stretch>
        </p:blipFill>
        <p:spPr>
          <a:xfrm>
            <a:off x="323215" y="1628775"/>
            <a:ext cx="8621395" cy="720090"/>
          </a:xfrm>
          <a:prstGeom prst="rect">
            <a:avLst/>
          </a:prstGeom>
        </p:spPr>
      </p:pic>
      <p:pic>
        <p:nvPicPr>
          <p:cNvPr id="9" name="图片 8" descr="69677ffcbd989ea8db8368206248351a">
            <a:extLst>
              <a:ext uri="{FF2B5EF4-FFF2-40B4-BE49-F238E27FC236}">
                <a16:creationId xmlns:a16="http://schemas.microsoft.com/office/drawing/2014/main" id="{73211910-0EFB-0BE1-2D3C-56FBECAD317D}"/>
              </a:ext>
            </a:extLst>
          </p:cNvPr>
          <p:cNvPicPr>
            <a:picLocks noChangeAspect="1"/>
          </p:cNvPicPr>
          <p:nvPr/>
        </p:nvPicPr>
        <p:blipFill>
          <a:blip r:embed="rId4"/>
          <a:stretch>
            <a:fillRect/>
          </a:stretch>
        </p:blipFill>
        <p:spPr>
          <a:xfrm>
            <a:off x="542925" y="2708910"/>
            <a:ext cx="8401685" cy="1736090"/>
          </a:xfrm>
          <a:prstGeom prst="rect">
            <a:avLst/>
          </a:prstGeom>
        </p:spPr>
      </p:pic>
      <p:sp>
        <p:nvSpPr>
          <p:cNvPr id="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35 </a:t>
            </a:r>
          </a:p>
        </p:txBody>
      </p:sp>
    </p:spTree>
    <p:extLst>
      <p:ext uri="{BB962C8B-B14F-4D97-AF65-F5344CB8AC3E}">
        <p14:creationId xmlns:p14="http://schemas.microsoft.com/office/powerpoint/2010/main" val="20017492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215" y="0"/>
            <a:ext cx="8621395" cy="714375"/>
          </a:xfrm>
        </p:spPr>
        <p:txBody>
          <a:bodyPr>
            <a:normAutofit fontScale="90000"/>
          </a:bodyPr>
          <a:lstStyle/>
          <a:p>
            <a:r>
              <a:rPr lang="en-US" altLang="zh-CN" b="1" dirty="0">
                <a:sym typeface="+mn-ea"/>
              </a:rPr>
              <a:t>Our Work</a:t>
            </a:r>
            <a:endParaRPr lang="en-US" altLang="zh-CN" b="1" dirty="0"/>
          </a:p>
        </p:txBody>
      </p:sp>
      <p:sp>
        <p:nvSpPr>
          <p:cNvPr id="13" name="Rectangle 12"/>
          <p:cNvSpPr/>
          <p:nvPr/>
        </p:nvSpPr>
        <p:spPr>
          <a:xfrm>
            <a:off x="285750" y="714375"/>
            <a:ext cx="7858125" cy="2721610"/>
          </a:xfrm>
          <a:prstGeom prst="rect">
            <a:avLst/>
          </a:prstGeom>
        </p:spPr>
        <p:txBody>
          <a:bodyPr wrap="square">
            <a:noAutofit/>
          </a:bodyPr>
          <a:lstStyle/>
          <a:p>
            <a:pPr marL="342900" indent="-342900" algn="just" fontAlgn="auto">
              <a:spcAft>
                <a:spcPts val="100"/>
              </a:spcAft>
              <a:buFont typeface="Wingdings" panose="05000000000000000000" charset="0"/>
              <a:buChar char="l"/>
            </a:pPr>
            <a:r>
              <a:rPr lang="en-US" altLang="zh-CN" sz="2000" b="1" dirty="0">
                <a:solidFill>
                  <a:schemeClr val="tx1"/>
                </a:solidFill>
              </a:rPr>
              <a:t>Application (drug discovery, social networsk, etc.)</a:t>
            </a:r>
          </a:p>
          <a:p>
            <a:pPr marL="342900" indent="-342900" algn="just" fontAlgn="auto">
              <a:spcAft>
                <a:spcPts val="100"/>
              </a:spcAft>
              <a:buFont typeface="Wingdings" panose="05000000000000000000" charset="0"/>
              <a:buChar char="l"/>
            </a:pPr>
            <a:endParaRPr lang="en-US" altLang="zh-CN" sz="2000" b="1" dirty="0">
              <a:solidFill>
                <a:schemeClr val="tx1"/>
              </a:solidFill>
            </a:endParaRPr>
          </a:p>
        </p:txBody>
      </p:sp>
      <p:pic>
        <p:nvPicPr>
          <p:cNvPr id="3" name="图片 2" descr="37654c48a7935595cef452ac7a7f685c"/>
          <p:cNvPicPr>
            <a:picLocks noChangeAspect="1"/>
          </p:cNvPicPr>
          <p:nvPr/>
        </p:nvPicPr>
        <p:blipFill>
          <a:blip r:embed="rId2"/>
          <a:stretch>
            <a:fillRect/>
          </a:stretch>
        </p:blipFill>
        <p:spPr>
          <a:xfrm>
            <a:off x="637540" y="1269365"/>
            <a:ext cx="7869555" cy="2086610"/>
          </a:xfrm>
          <a:prstGeom prst="rect">
            <a:avLst/>
          </a:prstGeom>
        </p:spPr>
      </p:pic>
      <p:pic>
        <p:nvPicPr>
          <p:cNvPr id="5" name="图片 4" descr="e27149fc3f9d4e41aaf536e242bde5c2"/>
          <p:cNvPicPr>
            <a:picLocks noChangeAspect="1"/>
          </p:cNvPicPr>
          <p:nvPr/>
        </p:nvPicPr>
        <p:blipFill>
          <a:blip r:embed="rId3"/>
          <a:stretch>
            <a:fillRect/>
          </a:stretch>
        </p:blipFill>
        <p:spPr>
          <a:xfrm>
            <a:off x="683895" y="3429635"/>
            <a:ext cx="7543165" cy="2514600"/>
          </a:xfrm>
          <a:prstGeom prst="rect">
            <a:avLst/>
          </a:prstGeom>
        </p:spPr>
      </p:pic>
      <p:sp>
        <p:nvSpPr>
          <p:cNvPr id="7" name="文本框 6"/>
          <p:cNvSpPr txBox="1"/>
          <p:nvPr/>
        </p:nvSpPr>
        <p:spPr>
          <a:xfrm>
            <a:off x="224790" y="6017895"/>
            <a:ext cx="9110980" cy="645160"/>
          </a:xfrm>
          <a:prstGeom prst="rect">
            <a:avLst/>
          </a:prstGeom>
          <a:noFill/>
        </p:spPr>
        <p:txBody>
          <a:bodyPr wrap="square" rtlCol="0" anchor="t">
            <a:spAutoFit/>
          </a:bodyPr>
          <a:lstStyle/>
          <a:p>
            <a:r>
              <a:rPr lang="en-US" altLang="zh-CN"/>
              <a:t>GNN-based social analysis: REDDITBINARY social network dataset, two classes - online-discussion threads and question-answer threads.</a:t>
            </a:r>
            <a:r>
              <a:rPr lang="en-US" altLang="zh-CN">
                <a:solidFill>
                  <a:schemeClr val="accent1"/>
                </a:solidFill>
              </a:rPr>
              <a:t> Three different configuration scenarios</a:t>
            </a:r>
            <a:r>
              <a:rPr lang="en-US" altLang="zh-CN"/>
              <a:t>.</a:t>
            </a:r>
            <a:endParaRPr lang="zh-CN"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215" y="0"/>
            <a:ext cx="8621395" cy="714375"/>
          </a:xfrm>
        </p:spPr>
        <p:txBody>
          <a:bodyPr>
            <a:normAutofit fontScale="90000"/>
          </a:bodyPr>
          <a:lstStyle/>
          <a:p>
            <a:r>
              <a:rPr lang="en-US" altLang="zh-CN" b="1" dirty="0"/>
              <a:t>Interactiveness</a:t>
            </a:r>
          </a:p>
        </p:txBody>
      </p:sp>
      <p:sp>
        <p:nvSpPr>
          <p:cNvPr id="3" name="Rectangle 12"/>
          <p:cNvSpPr/>
          <p:nvPr/>
        </p:nvSpPr>
        <p:spPr>
          <a:xfrm>
            <a:off x="285750" y="714375"/>
            <a:ext cx="8222615" cy="706755"/>
          </a:xfrm>
          <a:prstGeom prst="rect">
            <a:avLst/>
          </a:prstGeom>
        </p:spPr>
        <p:txBody>
          <a:bodyPr wrap="square">
            <a:spAutoFit/>
          </a:bodyPr>
          <a:lstStyle/>
          <a:p>
            <a:pPr marL="342900" indent="-342900" algn="just" fontAlgn="auto">
              <a:lnSpc>
                <a:spcPct val="100000"/>
              </a:lnSpc>
              <a:buFont typeface="Wingdings" panose="05000000000000000000" charset="0"/>
              <a:buChar char="l"/>
            </a:pPr>
            <a:r>
              <a:rPr lang="en-US" altLang="zh-CN" sz="2000" b="1" dirty="0"/>
              <a:t>GVEX-demo </a:t>
            </a:r>
            <a:r>
              <a:rPr lang="en-US" altLang="zh-CN" sz="2000" b="1" dirty="0">
                <a:solidFill>
                  <a:srgbClr val="C00000"/>
                </a:solidFill>
              </a:rPr>
              <a:t>[SIGMOD’24]</a:t>
            </a:r>
            <a:r>
              <a:rPr lang="en-US" altLang="zh-CN" sz="2000" baseline="30000" dirty="0"/>
              <a:t>[1]</a:t>
            </a:r>
            <a:r>
              <a:rPr lang="en-US" altLang="zh-CN" sz="2000" dirty="0"/>
              <a:t>.</a:t>
            </a:r>
            <a:r>
              <a:rPr lang="en-US" altLang="zh-CN" sz="2000" b="1" dirty="0"/>
              <a:t> </a:t>
            </a:r>
          </a:p>
          <a:p>
            <a:pPr indent="0" algn="just">
              <a:buFont typeface="Wingdings" panose="05000000000000000000" charset="0"/>
              <a:buNone/>
            </a:pPr>
            <a:endParaRPr lang="en-US" altLang="zh-CN" sz="2000" dirty="0"/>
          </a:p>
        </p:txBody>
      </p:sp>
      <p:sp>
        <p:nvSpPr>
          <p:cNvPr id="5" name="文本框 4"/>
          <p:cNvSpPr txBox="1"/>
          <p:nvPr/>
        </p:nvSpPr>
        <p:spPr>
          <a:xfrm>
            <a:off x="148969" y="6092825"/>
            <a:ext cx="8966770" cy="699770"/>
          </a:xfrm>
          <a:prstGeom prst="rect">
            <a:avLst/>
          </a:prstGeom>
          <a:noFill/>
        </p:spPr>
        <p:txBody>
          <a:bodyPr wrap="square" rtlCol="0" anchor="t">
            <a:noAutofit/>
          </a:bodyPr>
          <a:lstStyle/>
          <a:p>
            <a:r>
              <a:rPr lang="en-US" altLang="zh-CN" sz="1600" dirty="0">
                <a:solidFill>
                  <a:schemeClr val="tx1"/>
                </a:solidFill>
              </a:rPr>
              <a:t>[SIGMOD 24] </a:t>
            </a:r>
            <a:r>
              <a:rPr lang="en-US" altLang="zh-CN" sz="1600" dirty="0" err="1">
                <a:solidFill>
                  <a:schemeClr val="tx1"/>
                </a:solidFill>
              </a:rPr>
              <a:t>Tingyang</a:t>
            </a:r>
            <a:r>
              <a:rPr lang="en-US" altLang="zh-CN" sz="1600" dirty="0">
                <a:solidFill>
                  <a:schemeClr val="tx1"/>
                </a:solidFill>
              </a:rPr>
              <a:t> Chen, </a:t>
            </a:r>
            <a:r>
              <a:rPr lang="en-US" altLang="zh-CN" sz="1600" dirty="0" err="1">
                <a:solidFill>
                  <a:schemeClr val="tx1"/>
                </a:solidFill>
              </a:rPr>
              <a:t>Dazhuo</a:t>
            </a:r>
            <a:r>
              <a:rPr lang="en-US" altLang="zh-CN" sz="1600" dirty="0">
                <a:solidFill>
                  <a:schemeClr val="tx1"/>
                </a:solidFill>
              </a:rPr>
              <a:t> Qiu, </a:t>
            </a:r>
            <a:r>
              <a:rPr lang="en-US" altLang="zh-CN" sz="1600" dirty="0" err="1">
                <a:solidFill>
                  <a:schemeClr val="tx1"/>
                </a:solidFill>
              </a:rPr>
              <a:t>Yinghui</a:t>
            </a:r>
            <a:r>
              <a:rPr lang="en-US" altLang="zh-CN" sz="1600" dirty="0">
                <a:solidFill>
                  <a:schemeClr val="tx1"/>
                </a:solidFill>
              </a:rPr>
              <a:t> Wu, Arijit Khan, Xiangyu Ke, and Yunjun Gao. 2024. </a:t>
            </a:r>
            <a:r>
              <a:rPr lang="en-US" altLang="zh-CN" sz="1600" b="1" i="1" dirty="0">
                <a:solidFill>
                  <a:schemeClr val="tx1"/>
                </a:solidFill>
              </a:rPr>
              <a:t>User-friendly, Interactive, and Configurable Explanations for Graph Neural Networks with Graph Views.</a:t>
            </a:r>
            <a:r>
              <a:rPr lang="en-US" altLang="zh-CN" i="1" dirty="0">
                <a:solidFill>
                  <a:schemeClr val="accent1"/>
                </a:solidFill>
              </a:rPr>
              <a:t>  </a:t>
            </a:r>
          </a:p>
        </p:txBody>
      </p:sp>
      <p:pic>
        <p:nvPicPr>
          <p:cNvPr id="6" name="图片 5"/>
          <p:cNvPicPr>
            <a:picLocks noChangeAspect="1"/>
          </p:cNvPicPr>
          <p:nvPr/>
        </p:nvPicPr>
        <p:blipFill>
          <a:blip r:embed="rId2"/>
          <a:stretch>
            <a:fillRect/>
          </a:stretch>
        </p:blipFill>
        <p:spPr>
          <a:xfrm>
            <a:off x="107950" y="1268730"/>
            <a:ext cx="8748395" cy="4594860"/>
          </a:xfrm>
          <a:prstGeom prst="rect">
            <a:avLst/>
          </a:prstGeom>
        </p:spPr>
      </p:pic>
      <p:sp>
        <p:nvSpPr>
          <p:cNvPr id="14" name="文本框 13"/>
          <p:cNvSpPr txBox="1"/>
          <p:nvPr/>
        </p:nvSpPr>
        <p:spPr>
          <a:xfrm>
            <a:off x="5004435" y="4220845"/>
            <a:ext cx="2433955" cy="758825"/>
          </a:xfrm>
          <a:prstGeom prst="rect">
            <a:avLst/>
          </a:prstGeom>
        </p:spPr>
        <p:txBody>
          <a:bodyPr wrap="square">
            <a:noAutofit/>
          </a:bodyPr>
          <a:lstStyle/>
          <a:p>
            <a:pPr marL="0" indent="0" algn="ctr">
              <a:spcBef>
                <a:spcPts val="200"/>
              </a:spcBef>
              <a:spcAft>
                <a:spcPts val="200"/>
              </a:spcAft>
              <a:buFont typeface="Arial" panose="020B0604020202020204"/>
              <a:buNone/>
            </a:pPr>
            <a:r>
              <a:rPr lang="en-US" altLang="zh-CN" sz="2800">
                <a:solidFill>
                  <a:srgbClr val="C00000"/>
                </a:solidFill>
                <a:cs typeface="+mn-lt"/>
              </a:rPr>
              <a:t>Statistics</a:t>
            </a:r>
            <a:r>
              <a:rPr lang="en-US" altLang="zh-CN" sz="1400">
                <a:cs typeface="+mn-lt"/>
              </a:rPr>
              <a:t> </a:t>
            </a:r>
          </a:p>
        </p:txBody>
      </p:sp>
      <p:sp>
        <p:nvSpPr>
          <p:cNvPr id="16" name="文本框 15"/>
          <p:cNvSpPr txBox="1"/>
          <p:nvPr/>
        </p:nvSpPr>
        <p:spPr>
          <a:xfrm>
            <a:off x="2339975" y="2276475"/>
            <a:ext cx="2433955" cy="758825"/>
          </a:xfrm>
          <a:prstGeom prst="rect">
            <a:avLst/>
          </a:prstGeom>
        </p:spPr>
        <p:txBody>
          <a:bodyPr wrap="square">
            <a:noAutofit/>
          </a:bodyPr>
          <a:lstStyle/>
          <a:p>
            <a:pPr marL="0" indent="0" algn="ctr">
              <a:spcBef>
                <a:spcPts val="200"/>
              </a:spcBef>
              <a:spcAft>
                <a:spcPts val="200"/>
              </a:spcAft>
              <a:buFont typeface="Arial" panose="020B0604020202020204"/>
              <a:buNone/>
            </a:pPr>
            <a:r>
              <a:rPr lang="en-US" altLang="zh-CN" sz="2800">
                <a:solidFill>
                  <a:srgbClr val="C00000"/>
                </a:solidFill>
                <a:cs typeface="+mn-lt"/>
              </a:rPr>
              <a:t>Visualizations</a:t>
            </a:r>
            <a:endParaRPr lang="en-US" altLang="zh-CN" sz="1400">
              <a:cs typeface="+mn-lt"/>
            </a:endParaRPr>
          </a:p>
        </p:txBody>
      </p:sp>
      <p:sp>
        <p:nvSpPr>
          <p:cNvPr id="17" name="文本框 16"/>
          <p:cNvSpPr txBox="1"/>
          <p:nvPr/>
        </p:nvSpPr>
        <p:spPr>
          <a:xfrm>
            <a:off x="323215" y="4364990"/>
            <a:ext cx="2433955" cy="758825"/>
          </a:xfrm>
          <a:prstGeom prst="rect">
            <a:avLst/>
          </a:prstGeom>
        </p:spPr>
        <p:txBody>
          <a:bodyPr wrap="square">
            <a:noAutofit/>
          </a:bodyPr>
          <a:lstStyle/>
          <a:p>
            <a:pPr marL="0" indent="0" algn="ctr">
              <a:spcBef>
                <a:spcPts val="200"/>
              </a:spcBef>
              <a:spcAft>
                <a:spcPts val="200"/>
              </a:spcAft>
              <a:buFont typeface="Arial" panose="020B0604020202020204"/>
              <a:buNone/>
            </a:pPr>
            <a:r>
              <a:rPr lang="en-US" altLang="zh-CN" sz="2800">
                <a:solidFill>
                  <a:srgbClr val="C00000"/>
                </a:solidFill>
                <a:cs typeface="+mn-lt"/>
              </a:rPr>
              <a:t>Configuration</a:t>
            </a:r>
            <a:endParaRPr lang="en-US" altLang="zh-CN" sz="1400">
              <a:cs typeface="+mn-lt"/>
            </a:endParaRPr>
          </a:p>
        </p:txBody>
      </p:sp>
      <p:sp>
        <p:nvSpPr>
          <p:cNvPr id="18" name="文本框 17"/>
          <p:cNvSpPr txBox="1"/>
          <p:nvPr/>
        </p:nvSpPr>
        <p:spPr>
          <a:xfrm>
            <a:off x="6659245" y="2348865"/>
            <a:ext cx="2433955" cy="758825"/>
          </a:xfrm>
          <a:prstGeom prst="rect">
            <a:avLst/>
          </a:prstGeom>
        </p:spPr>
        <p:txBody>
          <a:bodyPr wrap="square">
            <a:noAutofit/>
          </a:bodyPr>
          <a:lstStyle/>
          <a:p>
            <a:pPr marL="0" indent="0" algn="ctr">
              <a:spcBef>
                <a:spcPts val="200"/>
              </a:spcBef>
              <a:spcAft>
                <a:spcPts val="200"/>
              </a:spcAft>
              <a:buFont typeface="Arial" panose="020B0604020202020204"/>
              <a:buNone/>
            </a:pPr>
            <a:r>
              <a:rPr lang="en-US" altLang="zh-CN" sz="2800">
                <a:solidFill>
                  <a:srgbClr val="C00000"/>
                </a:solidFill>
                <a:cs typeface="+mn-lt"/>
              </a:rPr>
              <a:t>Case</a:t>
            </a:r>
          </a:p>
          <a:p>
            <a:pPr marL="0" indent="0" algn="ctr">
              <a:spcBef>
                <a:spcPts val="200"/>
              </a:spcBef>
              <a:spcAft>
                <a:spcPts val="200"/>
              </a:spcAft>
              <a:buFont typeface="Arial" panose="020B0604020202020204"/>
              <a:buNone/>
            </a:pPr>
            <a:r>
              <a:rPr lang="en-US" altLang="zh-CN" sz="2800">
                <a:solidFill>
                  <a:srgbClr val="C00000"/>
                </a:solidFill>
                <a:cs typeface="+mn-lt"/>
              </a:rPr>
              <a:t>Study</a:t>
            </a:r>
            <a:endParaRPr lang="en-US" altLang="zh-CN" sz="1400">
              <a:cs typeface="+mn-l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215" y="0"/>
            <a:ext cx="8621395" cy="714375"/>
          </a:xfrm>
        </p:spPr>
        <p:txBody>
          <a:bodyPr>
            <a:normAutofit fontScale="90000"/>
          </a:bodyPr>
          <a:lstStyle/>
          <a:p>
            <a:r>
              <a:rPr lang="en-US" altLang="zh-CN" b="1" dirty="0"/>
              <a:t>Future Direction</a:t>
            </a:r>
          </a:p>
        </p:txBody>
      </p:sp>
      <p:sp>
        <p:nvSpPr>
          <p:cNvPr id="13" name="Rectangle 12"/>
          <p:cNvSpPr/>
          <p:nvPr/>
        </p:nvSpPr>
        <p:spPr>
          <a:xfrm>
            <a:off x="179512" y="620688"/>
            <a:ext cx="8658860" cy="3373359"/>
          </a:xfrm>
          <a:prstGeom prst="rect">
            <a:avLst/>
          </a:prstGeom>
        </p:spPr>
        <p:txBody>
          <a:bodyPr wrap="square">
            <a:spAutoFit/>
          </a:bodyPr>
          <a:lstStyle/>
          <a:p>
            <a:pPr marL="342900" indent="-342900" algn="just" fontAlgn="auto">
              <a:lnSpc>
                <a:spcPct val="150000"/>
              </a:lnSpc>
              <a:buFont typeface="Wingdings" panose="05000000000000000000" charset="0"/>
              <a:buChar char="l"/>
            </a:pPr>
            <a:r>
              <a:rPr lang="en-US" altLang="zh-CN" b="1" dirty="0"/>
              <a:t>In-training concept supervision: </a:t>
            </a:r>
            <a:r>
              <a:rPr lang="en-US" altLang="zh-CN" dirty="0"/>
              <a:t>forces model internals to encode human-meaningful concepts so explanations align with what the model uses.</a:t>
            </a:r>
          </a:p>
          <a:p>
            <a:pPr marL="342900" indent="-342900" algn="just" fontAlgn="auto">
              <a:lnSpc>
                <a:spcPct val="150000"/>
              </a:lnSpc>
              <a:buFont typeface="Wingdings" panose="05000000000000000000" charset="0"/>
              <a:buChar char="l"/>
            </a:pPr>
            <a:r>
              <a:rPr lang="en-US" altLang="zh-CN" b="1" dirty="0"/>
              <a:t>Transferable and domain-aligned concepts:</a:t>
            </a:r>
            <a:r>
              <a:rPr lang="en-US" altLang="zh-CN" dirty="0"/>
              <a:t> concepts useful in one domain may fail in another; transferability is critical for reuse.</a:t>
            </a:r>
          </a:p>
          <a:p>
            <a:pPr marL="342900" indent="-342900" algn="just" fontAlgn="auto">
              <a:lnSpc>
                <a:spcPct val="150000"/>
              </a:lnSpc>
              <a:buFont typeface="Wingdings" panose="05000000000000000000" charset="0"/>
              <a:buChar char="l"/>
            </a:pPr>
            <a:r>
              <a:rPr lang="en-US" altLang="zh-CN" b="1" dirty="0"/>
              <a:t>Human-centered explanations: </a:t>
            </a:r>
            <a:r>
              <a:rPr lang="en-US" altLang="zh-CN" dirty="0"/>
              <a:t>build interactive viewers (hierarchy + prototypes + drill-down) and run small expert studies measuring usefulness for debugging or decision making</a:t>
            </a:r>
          </a:p>
          <a:p>
            <a:pPr marL="342900" indent="-342900" algn="just" fontAlgn="auto">
              <a:lnSpc>
                <a:spcPct val="150000"/>
              </a:lnSpc>
              <a:buFont typeface="Wingdings" panose="05000000000000000000" charset="0"/>
              <a:buChar char="l"/>
            </a:pPr>
            <a:r>
              <a:rPr lang="en-US" altLang="zh-CN" b="1" dirty="0"/>
              <a:t>Bridging to language</a:t>
            </a:r>
            <a:r>
              <a:rPr lang="en-US" altLang="zh-CN" dirty="0"/>
              <a:t>: domain experts prefer concise textual rationales tied to patterns</a:t>
            </a:r>
            <a:endParaRPr lang="en-US" altLang="zh-CN" dirty="0">
              <a:solidFill>
                <a:schemeClr val="tx1"/>
              </a:solidFill>
            </a:endParaRPr>
          </a:p>
        </p:txBody>
      </p:sp>
      <p:sp>
        <p:nvSpPr>
          <p:cNvPr id="4"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38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5C01E-A714-3DD6-2616-0CC2D3F73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BE65A-FCFD-0B64-39CE-2F1D27E20A70}"/>
              </a:ext>
            </a:extLst>
          </p:cNvPr>
          <p:cNvSpPr>
            <a:spLocks noGrp="1"/>
          </p:cNvSpPr>
          <p:nvPr>
            <p:ph type="title"/>
          </p:nvPr>
        </p:nvSpPr>
        <p:spPr>
          <a:xfrm>
            <a:off x="1799529" y="1447800"/>
            <a:ext cx="5591871" cy="1143000"/>
          </a:xfrm>
        </p:spPr>
        <p:txBody>
          <a:bodyPr>
            <a:normAutofit fontScale="90000"/>
          </a:bodyPr>
          <a:lstStyle/>
          <a:p>
            <a:r>
              <a:rPr lang="en-US" b="1" dirty="0"/>
              <a:t>Model-slicing Explanations</a:t>
            </a:r>
          </a:p>
        </p:txBody>
      </p:sp>
      <p:sp>
        <p:nvSpPr>
          <p:cNvPr id="4" name="Title 1">
            <a:extLst>
              <a:ext uri="{FF2B5EF4-FFF2-40B4-BE49-F238E27FC236}">
                <a16:creationId xmlns:a16="http://schemas.microsoft.com/office/drawing/2014/main" id="{605A0D0E-443F-938C-A83E-8E0DB7052398}"/>
              </a:ext>
            </a:extLst>
          </p:cNvPr>
          <p:cNvSpPr txBox="1">
            <a:spLocks/>
          </p:cNvSpPr>
          <p:nvPr/>
        </p:nvSpPr>
        <p:spPr>
          <a:xfrm>
            <a:off x="440432" y="4495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p>
        </p:txBody>
      </p:sp>
      <p:sp>
        <p:nvSpPr>
          <p:cNvPr id="6" name="Title 1">
            <a:extLst>
              <a:ext uri="{FF2B5EF4-FFF2-40B4-BE49-F238E27FC236}">
                <a16:creationId xmlns:a16="http://schemas.microsoft.com/office/drawing/2014/main" id="{220BE65A-FCFD-0B64-39CE-2F1D27E20A70}"/>
              </a:ext>
            </a:extLst>
          </p:cNvPr>
          <p:cNvSpPr txBox="1">
            <a:spLocks/>
          </p:cNvSpPr>
          <p:nvPr/>
        </p:nvSpPr>
        <p:spPr>
          <a:xfrm>
            <a:off x="1905000" y="3505200"/>
            <a:ext cx="5591871"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err="1">
                <a:ln>
                  <a:noFill/>
                </a:ln>
                <a:solidFill>
                  <a:schemeClr val="tx1"/>
                </a:solidFill>
                <a:effectLst/>
                <a:uLnTx/>
                <a:uFillTx/>
                <a:latin typeface="+mj-lt"/>
                <a:ea typeface="+mj-ea"/>
                <a:cs typeface="+mj-cs"/>
              </a:rPr>
              <a:t>Xiangyu</a:t>
            </a:r>
            <a:r>
              <a:rPr kumimoji="0" lang="en-US" sz="4400" b="0" i="0" u="none" strike="noStrike" kern="1200" cap="none" spc="0" normalizeH="0" baseline="0" noProof="0" dirty="0">
                <a:ln>
                  <a:noFill/>
                </a:ln>
                <a:solidFill>
                  <a:schemeClr val="tx1"/>
                </a:solidFill>
                <a:effectLst/>
                <a:uLnTx/>
                <a:uFillTx/>
                <a:latin typeface="+mj-lt"/>
                <a:ea typeface="+mj-ea"/>
                <a:cs typeface="+mj-cs"/>
              </a:rPr>
              <a:t> </a:t>
            </a:r>
            <a:r>
              <a:rPr kumimoji="0" lang="en-US" sz="4400" b="0" i="0" u="none" strike="noStrike" kern="1200" cap="none" spc="0" normalizeH="0" baseline="0" noProof="0" dirty="0" err="1">
                <a:ln>
                  <a:noFill/>
                </a:ln>
                <a:solidFill>
                  <a:schemeClr val="tx1"/>
                </a:solidFill>
                <a:effectLst/>
                <a:uLnTx/>
                <a:uFillTx/>
                <a:latin typeface="+mj-lt"/>
                <a:ea typeface="+mj-ea"/>
                <a:cs typeface="+mj-cs"/>
              </a:rPr>
              <a:t>Ke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39 </a:t>
            </a:r>
          </a:p>
        </p:txBody>
      </p:sp>
      <p:pic>
        <p:nvPicPr>
          <p:cNvPr id="8" name="Picture 2" descr="@GNN-Explainers"/>
          <p:cNvPicPr>
            <a:picLocks noChangeAspect="1" noChangeArrowheads="1"/>
          </p:cNvPicPr>
          <p:nvPr/>
        </p:nvPicPr>
        <p:blipFill>
          <a:blip r:embed="rId2"/>
          <a:srcRect/>
          <a:stretch>
            <a:fillRect/>
          </a:stretch>
        </p:blipFill>
        <p:spPr bwMode="auto">
          <a:xfrm>
            <a:off x="7239000" y="0"/>
            <a:ext cx="1905000" cy="1905000"/>
          </a:xfrm>
          <a:prstGeom prst="rect">
            <a:avLst/>
          </a:prstGeom>
          <a:noFill/>
        </p:spPr>
      </p:pic>
      <p:pic>
        <p:nvPicPr>
          <p:cNvPr id="9" name="Picture 2"/>
          <p:cNvPicPr>
            <a:picLocks noChangeAspect="1" noChangeArrowheads="1"/>
          </p:cNvPicPr>
          <p:nvPr/>
        </p:nvPicPr>
        <p:blipFill>
          <a:blip r:embed="rId3"/>
          <a:srcRect/>
          <a:stretch>
            <a:fillRect/>
          </a:stretch>
        </p:blipFill>
        <p:spPr bwMode="auto">
          <a:xfrm>
            <a:off x="3962400" y="4648200"/>
            <a:ext cx="1546225" cy="1501775"/>
          </a:xfrm>
          <a:prstGeom prst="rect">
            <a:avLst/>
          </a:prstGeom>
          <a:noFill/>
          <a:ln w="9525">
            <a:noFill/>
            <a:miter lim="800000"/>
            <a:headEnd/>
            <a:tailEnd/>
          </a:ln>
          <a:effectLst/>
        </p:spPr>
      </p:pic>
    </p:spTree>
    <p:extLst>
      <p:ext uri="{BB962C8B-B14F-4D97-AF65-F5344CB8AC3E}">
        <p14:creationId xmlns:p14="http://schemas.microsoft.com/office/powerpoint/2010/main" val="125732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4 </a:t>
            </a:r>
          </a:p>
        </p:txBody>
      </p:sp>
      <p:sp>
        <p:nvSpPr>
          <p:cNvPr id="14" name="Shape 89"/>
          <p:cNvSpPr txBox="1"/>
          <p:nvPr/>
        </p:nvSpPr>
        <p:spPr>
          <a:xfrm>
            <a:off x="102809" y="11882"/>
            <a:ext cx="8736391" cy="453647"/>
          </a:xfrm>
          <a:prstGeom prst="rect">
            <a:avLst/>
          </a:prstGeom>
          <a:noFill/>
          <a:ln>
            <a:noFill/>
          </a:ln>
        </p:spPr>
        <p:txBody>
          <a:bodyPr lIns="0" tIns="0" rIns="0" bIns="0" anchor="t" anchorCtr="0">
            <a:noAutofit/>
          </a:bodyPr>
          <a:lstStyle/>
          <a:p>
            <a:pPr marL="311089" indent="-311089">
              <a:lnSpc>
                <a:spcPct val="102000"/>
              </a:lnSpc>
              <a:buClr>
                <a:srgbClr val="FF00FF"/>
              </a:buClr>
              <a:buSzPct val="25000"/>
            </a:pPr>
            <a:r>
              <a:rPr lang="en-US" sz="3266" b="1" dirty="0">
                <a:solidFill>
                  <a:srgbClr val="00B0F0"/>
                </a:solidFill>
                <a:ea typeface="Calibri"/>
                <a:cs typeface="Calibri"/>
                <a:sym typeface="Calibri"/>
              </a:rPr>
              <a:t>Graph data is everywhere</a:t>
            </a:r>
          </a:p>
        </p:txBody>
      </p:sp>
      <p:pic>
        <p:nvPicPr>
          <p:cNvPr id="44" name="Picture 2"/>
          <p:cNvPicPr>
            <a:picLocks noChangeAspect="1" noChangeArrowheads="1"/>
          </p:cNvPicPr>
          <p:nvPr/>
        </p:nvPicPr>
        <p:blipFill>
          <a:blip r:embed="rId2" cstate="print"/>
          <a:srcRect/>
          <a:stretch>
            <a:fillRect/>
          </a:stretch>
        </p:blipFill>
        <p:spPr bwMode="auto">
          <a:xfrm>
            <a:off x="1219363" y="1856330"/>
            <a:ext cx="380999" cy="380999"/>
          </a:xfrm>
          <a:prstGeom prst="rect">
            <a:avLst/>
          </a:prstGeom>
          <a:noFill/>
          <a:ln w="9525">
            <a:noFill/>
            <a:miter lim="800000"/>
            <a:headEnd/>
            <a:tailEnd/>
          </a:ln>
        </p:spPr>
      </p:pic>
      <p:pic>
        <p:nvPicPr>
          <p:cNvPr id="45" name="Picture 4"/>
          <p:cNvPicPr>
            <a:picLocks noChangeAspect="1" noChangeArrowheads="1"/>
          </p:cNvPicPr>
          <p:nvPr/>
        </p:nvPicPr>
        <p:blipFill>
          <a:blip r:embed="rId3" cstate="print"/>
          <a:srcRect/>
          <a:stretch>
            <a:fillRect/>
          </a:stretch>
        </p:blipFill>
        <p:spPr bwMode="auto">
          <a:xfrm>
            <a:off x="533563" y="1856330"/>
            <a:ext cx="381000" cy="384048"/>
          </a:xfrm>
          <a:prstGeom prst="rect">
            <a:avLst/>
          </a:prstGeom>
          <a:noFill/>
          <a:ln w="9525">
            <a:noFill/>
            <a:miter lim="800000"/>
            <a:headEnd/>
            <a:tailEnd/>
          </a:ln>
        </p:spPr>
      </p:pic>
      <p:pic>
        <p:nvPicPr>
          <p:cNvPr id="46" name="Picture 5"/>
          <p:cNvPicPr>
            <a:picLocks noChangeAspect="1" noChangeArrowheads="1"/>
          </p:cNvPicPr>
          <p:nvPr/>
        </p:nvPicPr>
        <p:blipFill>
          <a:blip r:embed="rId4" cstate="print"/>
          <a:srcRect/>
          <a:stretch>
            <a:fillRect/>
          </a:stretch>
        </p:blipFill>
        <p:spPr bwMode="auto">
          <a:xfrm>
            <a:off x="1676563" y="1018130"/>
            <a:ext cx="417980" cy="381000"/>
          </a:xfrm>
          <a:prstGeom prst="rect">
            <a:avLst/>
          </a:prstGeom>
          <a:noFill/>
          <a:ln w="9525">
            <a:noFill/>
            <a:miter lim="800000"/>
            <a:headEnd/>
            <a:tailEnd/>
          </a:ln>
        </p:spPr>
      </p:pic>
      <p:pic>
        <p:nvPicPr>
          <p:cNvPr id="47" name="Picture 8"/>
          <p:cNvPicPr>
            <a:picLocks noChangeAspect="1" noChangeArrowheads="1"/>
          </p:cNvPicPr>
          <p:nvPr/>
        </p:nvPicPr>
        <p:blipFill>
          <a:blip r:embed="rId5" cstate="print"/>
          <a:srcRect/>
          <a:stretch>
            <a:fillRect/>
          </a:stretch>
        </p:blipFill>
        <p:spPr bwMode="auto">
          <a:xfrm>
            <a:off x="990763" y="1018130"/>
            <a:ext cx="484095" cy="484095"/>
          </a:xfrm>
          <a:prstGeom prst="rect">
            <a:avLst/>
          </a:prstGeom>
          <a:noFill/>
          <a:ln w="9525">
            <a:noFill/>
            <a:miter lim="800000"/>
            <a:headEnd/>
            <a:tailEnd/>
          </a:ln>
        </p:spPr>
      </p:pic>
      <p:pic>
        <p:nvPicPr>
          <p:cNvPr id="48" name="Picture 10"/>
          <p:cNvPicPr>
            <a:picLocks noChangeAspect="1" noChangeArrowheads="1"/>
          </p:cNvPicPr>
          <p:nvPr/>
        </p:nvPicPr>
        <p:blipFill>
          <a:blip r:embed="rId6" cstate="print"/>
          <a:srcRect/>
          <a:stretch>
            <a:fillRect/>
          </a:stretch>
        </p:blipFill>
        <p:spPr bwMode="auto">
          <a:xfrm>
            <a:off x="1836972" y="2749404"/>
            <a:ext cx="484094" cy="381001"/>
          </a:xfrm>
          <a:prstGeom prst="rect">
            <a:avLst/>
          </a:prstGeom>
          <a:noFill/>
          <a:ln w="9525">
            <a:noFill/>
            <a:miter lim="800000"/>
            <a:headEnd/>
            <a:tailEnd/>
          </a:ln>
        </p:spPr>
      </p:pic>
      <p:cxnSp>
        <p:nvCxnSpPr>
          <p:cNvPr id="49" name="Straight Connector 48"/>
          <p:cNvCxnSpPr>
            <a:stCxn id="47" idx="2"/>
            <a:endCxn id="45" idx="0"/>
          </p:cNvCxnSpPr>
          <p:nvPr/>
        </p:nvCxnSpPr>
        <p:spPr>
          <a:xfrm flipH="1">
            <a:off x="724063" y="1502225"/>
            <a:ext cx="508748" cy="354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45" idx="2"/>
            <a:endCxn id="82" idx="0"/>
          </p:cNvCxnSpPr>
          <p:nvPr/>
        </p:nvCxnSpPr>
        <p:spPr>
          <a:xfrm flipH="1">
            <a:off x="620492" y="2240378"/>
            <a:ext cx="103571" cy="3938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endCxn id="76" idx="1"/>
          </p:cNvCxnSpPr>
          <p:nvPr/>
        </p:nvCxnSpPr>
        <p:spPr>
          <a:xfrm flipV="1">
            <a:off x="617772" y="2777262"/>
            <a:ext cx="457200" cy="483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981364" y="1399130"/>
            <a:ext cx="165847"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44" idx="2"/>
            <a:endCxn id="76" idx="0"/>
          </p:cNvCxnSpPr>
          <p:nvPr/>
        </p:nvCxnSpPr>
        <p:spPr>
          <a:xfrm rot="5400000">
            <a:off x="1301424" y="2315678"/>
            <a:ext cx="186789" cy="300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838363" y="2237330"/>
            <a:ext cx="3810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endCxn id="46" idx="1"/>
          </p:cNvCxnSpPr>
          <p:nvPr/>
        </p:nvCxnSpPr>
        <p:spPr>
          <a:xfrm flipV="1">
            <a:off x="1447963" y="1208630"/>
            <a:ext cx="228600" cy="381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44" idx="1"/>
          </p:cNvCxnSpPr>
          <p:nvPr/>
        </p:nvCxnSpPr>
        <p:spPr>
          <a:xfrm flipH="1" flipV="1">
            <a:off x="914563" y="2008731"/>
            <a:ext cx="304800" cy="380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311837" y="1978255"/>
            <a:ext cx="460860" cy="345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44" idx="3"/>
          </p:cNvCxnSpPr>
          <p:nvPr/>
        </p:nvCxnSpPr>
        <p:spPr>
          <a:xfrm>
            <a:off x="1600362" y="2046830"/>
            <a:ext cx="1169896" cy="35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endCxn id="44" idx="0"/>
          </p:cNvCxnSpPr>
          <p:nvPr/>
        </p:nvCxnSpPr>
        <p:spPr>
          <a:xfrm flipH="1">
            <a:off x="1409863" y="1399130"/>
            <a:ext cx="419100" cy="457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48" idx="1"/>
          </p:cNvCxnSpPr>
          <p:nvPr/>
        </p:nvCxnSpPr>
        <p:spPr>
          <a:xfrm flipH="1" flipV="1">
            <a:off x="1532172" y="2825604"/>
            <a:ext cx="304800" cy="1143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76" idx="3"/>
            <a:endCxn id="79" idx="1"/>
          </p:cNvCxnSpPr>
          <p:nvPr/>
        </p:nvCxnSpPr>
        <p:spPr>
          <a:xfrm flipV="1">
            <a:off x="1684572" y="2431253"/>
            <a:ext cx="689107" cy="3460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636434" y="3070529"/>
            <a:ext cx="2215671"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Social network</a:t>
            </a:r>
          </a:p>
        </p:txBody>
      </p:sp>
      <p:pic>
        <p:nvPicPr>
          <p:cNvPr id="76" name="Picture 13"/>
          <p:cNvPicPr>
            <a:picLocks noChangeAspect="1" noChangeArrowheads="1"/>
          </p:cNvPicPr>
          <p:nvPr/>
        </p:nvPicPr>
        <p:blipFill>
          <a:blip r:embed="rId7" cstate="print"/>
          <a:srcRect/>
          <a:stretch>
            <a:fillRect/>
          </a:stretch>
        </p:blipFill>
        <p:spPr bwMode="auto">
          <a:xfrm>
            <a:off x="1074972" y="2424118"/>
            <a:ext cx="609600" cy="706287"/>
          </a:xfrm>
          <a:prstGeom prst="rect">
            <a:avLst/>
          </a:prstGeom>
          <a:noFill/>
          <a:ln w="9525">
            <a:noFill/>
            <a:miter lim="800000"/>
            <a:headEnd/>
            <a:tailEnd/>
          </a:ln>
        </p:spPr>
      </p:pic>
      <p:pic>
        <p:nvPicPr>
          <p:cNvPr id="78" name="Picture 3" descr="C:\Users\Arijit\Desktop\images.jpg"/>
          <p:cNvPicPr>
            <a:picLocks noChangeAspect="1" noChangeArrowheads="1"/>
          </p:cNvPicPr>
          <p:nvPr/>
        </p:nvPicPr>
        <p:blipFill>
          <a:blip r:embed="rId8" cstate="print"/>
          <a:srcRect/>
          <a:stretch>
            <a:fillRect/>
          </a:stretch>
        </p:blipFill>
        <p:spPr bwMode="auto">
          <a:xfrm>
            <a:off x="2043002" y="1481584"/>
            <a:ext cx="614480" cy="573481"/>
          </a:xfrm>
          <a:prstGeom prst="rect">
            <a:avLst/>
          </a:prstGeom>
          <a:noFill/>
        </p:spPr>
      </p:pic>
      <p:pic>
        <p:nvPicPr>
          <p:cNvPr id="79" name="Picture 4" descr="C:\Users\Arijit\Desktop\images.jpg"/>
          <p:cNvPicPr>
            <a:picLocks noChangeAspect="1" noChangeArrowheads="1"/>
          </p:cNvPicPr>
          <p:nvPr/>
        </p:nvPicPr>
        <p:blipFill>
          <a:blip r:embed="rId9" cstate="print"/>
          <a:srcRect/>
          <a:stretch>
            <a:fillRect/>
          </a:stretch>
        </p:blipFill>
        <p:spPr bwMode="auto">
          <a:xfrm>
            <a:off x="2373679" y="2154555"/>
            <a:ext cx="552638" cy="553395"/>
          </a:xfrm>
          <a:prstGeom prst="rect">
            <a:avLst/>
          </a:prstGeom>
          <a:noFill/>
        </p:spPr>
      </p:pic>
      <p:sp>
        <p:nvSpPr>
          <p:cNvPr id="81" name="TextBox 80"/>
          <p:cNvSpPr txBox="1"/>
          <p:nvPr/>
        </p:nvSpPr>
        <p:spPr>
          <a:xfrm>
            <a:off x="4913154" y="3034654"/>
            <a:ext cx="2590800"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Financial transaction</a:t>
            </a:r>
          </a:p>
        </p:txBody>
      </p:sp>
      <p:pic>
        <p:nvPicPr>
          <p:cNvPr id="82" name="Picture 12" descr="https://encrypted-tbn0.gstatic.com/images?q=tbn:ANd9GcSBM7OjWVxOplP4UD0fOqzbVmMUms9Fv7m9T7oZbkFayu-kmxRamg"/>
          <p:cNvPicPr>
            <a:picLocks noChangeAspect="1" noChangeArrowheads="1"/>
          </p:cNvPicPr>
          <p:nvPr/>
        </p:nvPicPr>
        <p:blipFill>
          <a:blip r:embed="rId10" cstate="print"/>
          <a:srcRect/>
          <a:stretch>
            <a:fillRect/>
          </a:stretch>
        </p:blipFill>
        <p:spPr bwMode="auto">
          <a:xfrm>
            <a:off x="429992" y="2634189"/>
            <a:ext cx="381000" cy="381001"/>
          </a:xfrm>
          <a:prstGeom prst="rect">
            <a:avLst/>
          </a:prstGeom>
          <a:noFill/>
        </p:spPr>
      </p:pic>
      <p:pic>
        <p:nvPicPr>
          <p:cNvPr id="83" name="Picture 82">
            <a:extLst>
              <a:ext uri="{FF2B5EF4-FFF2-40B4-BE49-F238E27FC236}">
                <a16:creationId xmlns:a16="http://schemas.microsoft.com/office/drawing/2014/main" id="{7351BB70-58D4-A0B3-EF05-4AF0CABBD149}"/>
              </a:ext>
            </a:extLst>
          </p:cNvPr>
          <p:cNvPicPr>
            <a:picLocks noChangeAspect="1"/>
          </p:cNvPicPr>
          <p:nvPr/>
        </p:nvPicPr>
        <p:blipFill>
          <a:blip r:embed="rId11" cstate="print"/>
          <a:stretch>
            <a:fillRect/>
          </a:stretch>
        </p:blipFill>
        <p:spPr>
          <a:xfrm>
            <a:off x="5121210" y="1031229"/>
            <a:ext cx="2522732" cy="1465912"/>
          </a:xfrm>
          <a:prstGeom prst="rect">
            <a:avLst/>
          </a:prstGeom>
        </p:spPr>
      </p:pic>
      <p:sp>
        <p:nvSpPr>
          <p:cNvPr id="84" name="Rectangle 83"/>
          <p:cNvSpPr/>
          <p:nvPr/>
        </p:nvSpPr>
        <p:spPr>
          <a:xfrm>
            <a:off x="177280" y="3993640"/>
            <a:ext cx="4133463" cy="2332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dirty="0">
                <a:solidFill>
                  <a:schemeClr val="tx1"/>
                </a:solidFill>
              </a:rPr>
              <a:t>Graph database with many smaller graphs</a:t>
            </a:r>
            <a:endParaRPr lang="en-US" dirty="0">
              <a:solidFill>
                <a:schemeClr val="tx1"/>
              </a:solidFill>
            </a:endParaRPr>
          </a:p>
        </p:txBody>
      </p:sp>
      <p:sp>
        <p:nvSpPr>
          <p:cNvPr id="85" name="Rectangle 84"/>
          <p:cNvSpPr/>
          <p:nvPr/>
        </p:nvSpPr>
        <p:spPr>
          <a:xfrm>
            <a:off x="143061" y="572267"/>
            <a:ext cx="2058772" cy="2332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dirty="0">
                <a:solidFill>
                  <a:schemeClr val="tx1"/>
                </a:solidFill>
              </a:rPr>
              <a:t>One large graph</a:t>
            </a:r>
            <a:endParaRPr lang="en-US" dirty="0">
              <a:solidFill>
                <a:schemeClr val="tx1"/>
              </a:solidFill>
            </a:endParaRPr>
          </a:p>
        </p:txBody>
      </p:sp>
      <p:cxnSp>
        <p:nvCxnSpPr>
          <p:cNvPr id="86" name="Straight Connector 85"/>
          <p:cNvCxnSpPr/>
          <p:nvPr/>
        </p:nvCxnSpPr>
        <p:spPr>
          <a:xfrm>
            <a:off x="261257" y="3797562"/>
            <a:ext cx="8882743" cy="886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Down Arrow 86"/>
          <p:cNvSpPr/>
          <p:nvPr/>
        </p:nvSpPr>
        <p:spPr>
          <a:xfrm>
            <a:off x="1800808" y="3480315"/>
            <a:ext cx="289249" cy="2892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own Arrow 88"/>
          <p:cNvSpPr/>
          <p:nvPr/>
        </p:nvSpPr>
        <p:spPr>
          <a:xfrm>
            <a:off x="6047299" y="3520743"/>
            <a:ext cx="289249" cy="2892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2" descr="Ego Network Analysis — The key to enhancing Employee Social Capital | by  Togy Jose | OrgLens | Medium"/>
          <p:cNvPicPr>
            <a:picLocks noChangeAspect="1" noChangeArrowheads="1"/>
          </p:cNvPicPr>
          <p:nvPr/>
        </p:nvPicPr>
        <p:blipFill>
          <a:blip r:embed="rId12" cstate="print"/>
          <a:srcRect/>
          <a:stretch>
            <a:fillRect/>
          </a:stretch>
        </p:blipFill>
        <p:spPr bwMode="auto">
          <a:xfrm>
            <a:off x="306245" y="4320076"/>
            <a:ext cx="3183405" cy="1650064"/>
          </a:xfrm>
          <a:prstGeom prst="rect">
            <a:avLst/>
          </a:prstGeom>
          <a:noFill/>
        </p:spPr>
      </p:pic>
      <p:sp>
        <p:nvSpPr>
          <p:cNvPr id="91" name="TextBox 90"/>
          <p:cNvSpPr txBox="1"/>
          <p:nvPr/>
        </p:nvSpPr>
        <p:spPr>
          <a:xfrm>
            <a:off x="387601" y="6022229"/>
            <a:ext cx="3381950"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Ego network of individual users</a:t>
            </a:r>
          </a:p>
        </p:txBody>
      </p:sp>
      <p:sp>
        <p:nvSpPr>
          <p:cNvPr id="92" name="Oval 91"/>
          <p:cNvSpPr/>
          <p:nvPr/>
        </p:nvSpPr>
        <p:spPr>
          <a:xfrm rot="2159838">
            <a:off x="1181958" y="4331979"/>
            <a:ext cx="1396010" cy="1786746"/>
          </a:xfrm>
          <a:prstGeom prst="ellipse">
            <a:avLst/>
          </a:prstGeom>
          <a:noFill/>
          <a:ln w="317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 name="Picture 95">
            <a:extLst>
              <a:ext uri="{FF2B5EF4-FFF2-40B4-BE49-F238E27FC236}">
                <a16:creationId xmlns:a16="http://schemas.microsoft.com/office/drawing/2014/main" id="{FE832CDC-43DB-0DD1-1C96-9B22E269ED14}"/>
              </a:ext>
            </a:extLst>
          </p:cNvPr>
          <p:cNvPicPr>
            <a:picLocks noChangeAspect="1"/>
          </p:cNvPicPr>
          <p:nvPr/>
        </p:nvPicPr>
        <p:blipFill>
          <a:blip r:embed="rId13"/>
          <a:stretch>
            <a:fillRect/>
          </a:stretch>
        </p:blipFill>
        <p:spPr>
          <a:xfrm>
            <a:off x="4981195" y="4021474"/>
            <a:ext cx="3477005" cy="1030013"/>
          </a:xfrm>
          <a:prstGeom prst="rect">
            <a:avLst/>
          </a:prstGeom>
        </p:spPr>
      </p:pic>
      <p:pic>
        <p:nvPicPr>
          <p:cNvPr id="97" name="Picture 3" descr="CryptovsTokenList">
            <a:extLst>
              <a:ext uri="{FF2B5EF4-FFF2-40B4-BE49-F238E27FC236}">
                <a16:creationId xmlns:a16="http://schemas.microsoft.com/office/drawing/2014/main" id="{5F03C6F6-3F3B-0B3F-B83E-C1CFBFD7B5F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34777" y="5031873"/>
            <a:ext cx="1378255" cy="1378255"/>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97"/>
          <p:cNvSpPr txBox="1"/>
          <p:nvPr/>
        </p:nvSpPr>
        <p:spPr>
          <a:xfrm>
            <a:off x="6906372" y="5142033"/>
            <a:ext cx="1462375" cy="1200329"/>
          </a:xfrm>
          <a:prstGeom prst="rect">
            <a:avLst/>
          </a:prstGeom>
          <a:noFill/>
        </p:spPr>
        <p:txBody>
          <a:bodyPr wrap="square" rtlCol="0">
            <a:spAutoFit/>
          </a:bodyPr>
          <a:lstStyle/>
          <a:p>
            <a:pPr algn="ctr"/>
            <a:r>
              <a:rPr lang="en-SG" b="1" dirty="0">
                <a:latin typeface="Calibri" panose="020F0502020204030204" pitchFamily="34" charset="0"/>
                <a:cs typeface="Calibri" panose="020F0502020204030204" pitchFamily="34" charset="0"/>
              </a:rPr>
              <a:t>Individual token and coin networks</a:t>
            </a:r>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4110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215" y="0"/>
            <a:ext cx="8621395" cy="714375"/>
          </a:xfrm>
        </p:spPr>
        <p:txBody>
          <a:bodyPr>
            <a:normAutofit fontScale="90000"/>
          </a:bodyPr>
          <a:lstStyle/>
          <a:p>
            <a:r>
              <a:rPr lang="en-US" altLang="zh-CN" b="1" dirty="0"/>
              <a:t>What is model-slicing?</a:t>
            </a:r>
          </a:p>
        </p:txBody>
      </p:sp>
      <mc:AlternateContent xmlns:mc="http://schemas.openxmlformats.org/markup-compatibility/2006" xmlns:a14="http://schemas.microsoft.com/office/drawing/2010/main">
        <mc:Choice Requires="a14">
          <p:sp>
            <p:nvSpPr>
              <p:cNvPr id="13" name="Rectangle 12"/>
              <p:cNvSpPr/>
              <p:nvPr/>
            </p:nvSpPr>
            <p:spPr>
              <a:xfrm>
                <a:off x="285748" y="714375"/>
                <a:ext cx="8750747" cy="1638590"/>
              </a:xfrm>
              <a:prstGeom prst="rect">
                <a:avLst/>
              </a:prstGeom>
            </p:spPr>
            <p:txBody>
              <a:bodyPr wrap="square">
                <a:spAutoFit/>
              </a:bodyPr>
              <a:lstStyle/>
              <a:p>
                <a:pPr marL="342900" indent="-342900" algn="just">
                  <a:buFont typeface="Wingdings" panose="05000000000000000000" charset="0"/>
                  <a:buChar char="l"/>
                </a:pPr>
                <a:r>
                  <a:rPr lang="en-US" altLang="zh-CN" sz="2000" b="1" dirty="0">
                    <a:solidFill>
                      <a:schemeClr val="tx1"/>
                    </a:solidFill>
                  </a:rPr>
                  <a:t>From Monolithic to Layer-wise Perspective: </a:t>
                </a:r>
              </a:p>
              <a:p>
                <a:pPr marL="800100" lvl="1" indent="-342900">
                  <a:buFont typeface="Wingdings" panose="05000000000000000000" charset="0"/>
                  <a:buChar char="Ø"/>
                </a:pPr>
                <a:r>
                  <a:rPr lang="en-US" altLang="zh-CN" sz="2000" b="1" dirty="0">
                    <a:solidFill>
                      <a:schemeClr val="tx1"/>
                    </a:solidFill>
                  </a:rPr>
                  <a:t>Traditional XAI: </a:t>
                </a:r>
                <a:r>
                  <a:rPr lang="en-US" altLang="zh-CN" sz="2000" dirty="0">
                    <a:solidFill>
                      <a:schemeClr val="tx1"/>
                    </a:solidFill>
                  </a:rPr>
                  <a:t>Treats GNNs as a monolithic function </a:t>
                </a:r>
                <a14:m>
                  <m:oMath xmlns:m="http://schemas.openxmlformats.org/officeDocument/2006/math">
                    <m:r>
                      <a:rPr lang="en-US" altLang="zh-CN" sz="2000" i="1" dirty="0" smtClean="0">
                        <a:solidFill>
                          <a:schemeClr val="tx1"/>
                        </a:solidFill>
                        <a:latin typeface="Cambria Math" panose="02040503050406030204" pitchFamily="18" charset="0"/>
                      </a:rPr>
                      <m:t>𝑀</m:t>
                    </m:r>
                    <m:d>
                      <m:dPr>
                        <m:ctrlPr>
                          <a:rPr lang="en-US" altLang="zh-CN" sz="2000" i="1" dirty="0" smtClean="0">
                            <a:solidFill>
                              <a:schemeClr val="tx1"/>
                            </a:solidFill>
                            <a:latin typeface="Cambria Math" panose="02040503050406030204" pitchFamily="18" charset="0"/>
                          </a:rPr>
                        </m:ctrlPr>
                      </m:dPr>
                      <m:e>
                        <m:r>
                          <a:rPr lang="en-US" altLang="zh-CN" sz="2000" i="1" dirty="0" smtClean="0">
                            <a:solidFill>
                              <a:schemeClr val="tx1"/>
                            </a:solidFill>
                            <a:latin typeface="Cambria Math" panose="02040503050406030204" pitchFamily="18" charset="0"/>
                          </a:rPr>
                          <m:t>𝐺</m:t>
                        </m:r>
                      </m:e>
                    </m:d>
                    <m:r>
                      <a:rPr lang="en-US" altLang="zh-CN" sz="2000" i="1" dirty="0" smtClean="0">
                        <a:solidFill>
                          <a:schemeClr val="tx1"/>
                        </a:solidFill>
                        <a:latin typeface="Cambria Math" panose="02040503050406030204" pitchFamily="18" charset="0"/>
                        <a:ea typeface="Cambria Math" panose="02040503050406030204" pitchFamily="18" charset="0"/>
                      </a:rPr>
                      <m:t>→</m:t>
                    </m:r>
                    <m:r>
                      <a:rPr lang="en-US" altLang="zh-CN" sz="2000" i="1" dirty="0" smtClean="0">
                        <a:solidFill>
                          <a:schemeClr val="tx1"/>
                        </a:solidFill>
                        <a:latin typeface="Cambria Math" panose="02040503050406030204" pitchFamily="18" charset="0"/>
                      </a:rPr>
                      <m:t>𝑦</m:t>
                    </m:r>
                    <m:r>
                      <a:rPr lang="en-US" altLang="zh-CN" sz="2000" i="1" dirty="0" smtClean="0">
                        <a:solidFill>
                          <a:schemeClr val="tx1"/>
                        </a:solidFill>
                        <a:latin typeface="Cambria Math" panose="02040503050406030204" pitchFamily="18" charset="0"/>
                      </a:rPr>
                      <m:t>, </m:t>
                    </m:r>
                  </m:oMath>
                </a14:m>
                <a:r>
                  <a:rPr lang="en-US" altLang="zh-CN" sz="2000" dirty="0">
                    <a:solidFill>
                      <a:schemeClr val="tx1"/>
                    </a:solidFill>
                  </a:rPr>
                  <a:t>focusing only on the input-output relationship.</a:t>
                </a:r>
              </a:p>
              <a:p>
                <a:pPr marL="800100" lvl="1" indent="-342900">
                  <a:buFont typeface="Wingdings" panose="05000000000000000000" charset="0"/>
                  <a:buChar char="Ø"/>
                </a:pPr>
                <a:r>
                  <a:rPr lang="en-US" altLang="zh-CN" sz="2000" b="1" dirty="0"/>
                  <a:t>Model-slicing: </a:t>
                </a:r>
                <a:r>
                  <a:rPr lang="en-US" altLang="zh-CN" sz="2000" dirty="0"/>
                  <a:t>Decomposes GNNs into sequential layer blocks </a:t>
                </a:r>
                <a14:m>
                  <m:oMath xmlns:m="http://schemas.openxmlformats.org/officeDocument/2006/math">
                    <m:r>
                      <m:rPr>
                        <m:lit/>
                      </m:rPr>
                      <a:rPr lang="en-US" altLang="zh-CN" sz="2000" b="0" i="1" dirty="0" smtClean="0">
                        <a:latin typeface="Cambria Math" panose="02040503050406030204" pitchFamily="18" charset="0"/>
                      </a:rPr>
                      <m:t>{</m:t>
                    </m:r>
                    <m:sSup>
                      <m:sSupPr>
                        <m:ctrlPr>
                          <a:rPr lang="en-US" altLang="zh-CN" sz="2000" i="1" dirty="0" smtClean="0">
                            <a:latin typeface="Cambria Math" panose="02040503050406030204" pitchFamily="18" charset="0"/>
                          </a:rPr>
                        </m:ctrlPr>
                      </m:sSupPr>
                      <m:e>
                        <m:r>
                          <a:rPr lang="en-US" altLang="zh-CN" sz="2000" b="0" i="1" dirty="0" smtClean="0">
                            <a:latin typeface="Cambria Math" panose="02040503050406030204" pitchFamily="18" charset="0"/>
                          </a:rPr>
                          <m:t>𝑀</m:t>
                        </m:r>
                      </m:e>
                      <m:sup>
                        <m:r>
                          <a:rPr lang="en-US" altLang="zh-CN" sz="2000" b="0" i="1" dirty="0" smtClean="0">
                            <a:latin typeface="Cambria Math" panose="02040503050406030204" pitchFamily="18" charset="0"/>
                          </a:rPr>
                          <m:t>1</m:t>
                        </m:r>
                      </m:sup>
                    </m:sSup>
                    <m:r>
                      <a:rPr lang="en-US" altLang="zh-CN" sz="2000" b="0" i="1" dirty="0" smtClean="0">
                        <a:latin typeface="Cambria Math" panose="02040503050406030204" pitchFamily="18" charset="0"/>
                      </a:rPr>
                      <m:t>, </m:t>
                    </m:r>
                    <m:sSup>
                      <m:sSupPr>
                        <m:ctrlPr>
                          <a:rPr lang="en-US" altLang="zh-CN" sz="2000" i="1" dirty="0" smtClean="0">
                            <a:latin typeface="Cambria Math" panose="02040503050406030204" pitchFamily="18" charset="0"/>
                          </a:rPr>
                        </m:ctrlPr>
                      </m:sSupPr>
                      <m:e>
                        <m:r>
                          <a:rPr lang="en-US" altLang="zh-CN" sz="2000" b="0" i="1" dirty="0" smtClean="0">
                            <a:latin typeface="Cambria Math" panose="02040503050406030204" pitchFamily="18" charset="0"/>
                          </a:rPr>
                          <m:t>𝑀</m:t>
                        </m:r>
                      </m:e>
                      <m:sup>
                        <m:r>
                          <a:rPr lang="en-US" altLang="zh-CN" sz="2000" b="0" i="1" dirty="0" smtClean="0">
                            <a:latin typeface="Cambria Math" panose="02040503050406030204" pitchFamily="18" charset="0"/>
                          </a:rPr>
                          <m:t>2</m:t>
                        </m:r>
                      </m:sup>
                    </m:sSup>
                    <m:r>
                      <a:rPr lang="en-US" altLang="zh-CN" sz="2000" b="0" i="1" dirty="0" smtClean="0">
                        <a:latin typeface="Cambria Math" panose="02040503050406030204" pitchFamily="18" charset="0"/>
                      </a:rPr>
                      <m:t>,…, </m:t>
                    </m:r>
                    <m:sSup>
                      <m:sSupPr>
                        <m:ctrlPr>
                          <a:rPr lang="en-US" altLang="zh-CN" sz="2000" i="1" dirty="0" smtClean="0">
                            <a:latin typeface="Cambria Math" panose="02040503050406030204" pitchFamily="18" charset="0"/>
                          </a:rPr>
                        </m:ctrlPr>
                      </m:sSupPr>
                      <m:e>
                        <m:r>
                          <a:rPr lang="en-US" altLang="zh-CN" sz="2000" b="0" i="1" dirty="0" smtClean="0">
                            <a:latin typeface="Cambria Math" panose="02040503050406030204" pitchFamily="18" charset="0"/>
                          </a:rPr>
                          <m:t>𝑀</m:t>
                        </m:r>
                      </m:e>
                      <m:sup>
                        <m:r>
                          <a:rPr lang="en-US" altLang="zh-CN" sz="2000" b="0" i="1" dirty="0" smtClean="0">
                            <a:latin typeface="Cambria Math" panose="02040503050406030204" pitchFamily="18" charset="0"/>
                          </a:rPr>
                          <m:t>𝐿</m:t>
                        </m:r>
                      </m:sup>
                    </m:sSup>
                    <m:r>
                      <m:rPr>
                        <m:lit/>
                      </m:rPr>
                      <a:rPr lang="en-US" altLang="zh-CN" sz="2000" b="0" i="1" dirty="0" smtClean="0">
                        <a:latin typeface="Cambria Math" panose="02040503050406030204" pitchFamily="18" charset="0"/>
                      </a:rPr>
                      <m:t>}</m:t>
                    </m:r>
                  </m:oMath>
                </a14:m>
                <a:r>
                  <a:rPr lang="en-US" altLang="zh-CN" sz="2000" dirty="0"/>
                  <a:t> to trace the evolution of intermediate representations.</a:t>
                </a:r>
                <a:endParaRPr lang="en-US" altLang="zh-CN" sz="2000" dirty="0">
                  <a:solidFill>
                    <a:schemeClr val="tx1"/>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285748" y="714375"/>
                <a:ext cx="8750747" cy="1638590"/>
              </a:xfrm>
              <a:prstGeom prst="rect">
                <a:avLst/>
              </a:prstGeom>
              <a:blipFill rotWithShape="1">
                <a:blip r:embed="rId3"/>
                <a:stretch>
                  <a:fillRect l="-7" r="5" b="18"/>
                </a:stretch>
              </a:blipFill>
            </p:spPr>
            <p:txBody>
              <a:bodyPr/>
              <a:lstStyle/>
              <a:p>
                <a:r>
                  <a:rPr lang="zh-CN" altLang="en-US">
                    <a:noFill/>
                  </a:rPr>
                  <a:t> </a:t>
                </a:r>
              </a:p>
            </p:txBody>
          </p:sp>
        </mc:Fallback>
      </mc:AlternateContent>
      <p:pic>
        <p:nvPicPr>
          <p:cNvPr id="1027" name="Picture 3" descr="Explainable AI (XAI): Making AI Understandable to Humans"/>
          <p:cNvPicPr>
            <a:picLocks noChangeAspect="1" noChangeArrowheads="1"/>
          </p:cNvPicPr>
          <p:nvPr/>
        </p:nvPicPr>
        <p:blipFill rotWithShape="1">
          <a:blip r:embed="rId4">
            <a:extLst>
              <a:ext uri="{28A0092B-C50C-407E-A947-70E740481C1C}">
                <a14:useLocalDpi xmlns:a14="http://schemas.microsoft.com/office/drawing/2010/main" val="0"/>
              </a:ext>
            </a:extLst>
          </a:blip>
          <a:srcRect l="6496" t="22442" r="7083" b="10230"/>
          <a:stretch>
            <a:fillRect/>
          </a:stretch>
        </p:blipFill>
        <p:spPr bwMode="auto">
          <a:xfrm>
            <a:off x="107504" y="3012874"/>
            <a:ext cx="4392488" cy="18562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790" r="12669" b="53688"/>
          <a:stretch>
            <a:fillRect/>
          </a:stretch>
        </p:blipFill>
        <p:spPr bwMode="auto">
          <a:xfrm>
            <a:off x="4860032" y="2812774"/>
            <a:ext cx="3644004" cy="212839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接连接符 6"/>
          <p:cNvCxnSpPr/>
          <p:nvPr/>
        </p:nvCxnSpPr>
        <p:spPr>
          <a:xfrm>
            <a:off x="4661121" y="2702165"/>
            <a:ext cx="0" cy="238301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10" name="文本框 9"/>
              <p:cNvSpPr txBox="1"/>
              <p:nvPr/>
            </p:nvSpPr>
            <p:spPr>
              <a:xfrm>
                <a:off x="323215" y="5072186"/>
                <a:ext cx="3840067" cy="1200329"/>
              </a:xfrm>
              <a:prstGeom prst="rect">
                <a:avLst/>
              </a:prstGeom>
              <a:noFill/>
            </p:spPr>
            <p:txBody>
              <a:bodyPr wrap="square" rtlCol="0">
                <a:spAutoFit/>
              </a:bodyPr>
              <a:lstStyle/>
              <a:p>
                <a:pPr algn="just"/>
                <a:r>
                  <a:rPr lang="en-US" altLang="zh-CN" b="1" dirty="0"/>
                  <a:t>Opaque Process:</a:t>
                </a:r>
                <a14:m>
                  <m:oMath xmlns:m="http://schemas.openxmlformats.org/officeDocument/2006/math">
                    <m:r>
                      <a:rPr lang="en-US" altLang="zh-CN" b="1" i="0" dirty="0" smtClean="0">
                        <a:latin typeface="Cambria Math" panose="02040503050406030204" pitchFamily="18" charset="0"/>
                      </a:rPr>
                      <m:t> </m:t>
                    </m:r>
                  </m:oMath>
                </a14:m>
                <a:r>
                  <a:rPr lang="en-US" altLang="zh-CN" dirty="0"/>
                  <a:t>Focuses solely on the final prediction.</a:t>
                </a:r>
              </a:p>
              <a:p>
                <a:pPr algn="just"/>
                <a:r>
                  <a:rPr lang="en-US" altLang="zh-CN" b="1" dirty="0"/>
                  <a:t>Hidden Dynamics</a:t>
                </a:r>
                <a:r>
                  <a:rPr lang="en-US" altLang="zh-CN" dirty="0"/>
                  <a:t>: Internal layer trans-</a:t>
                </a:r>
              </a:p>
              <a:p>
                <a:pPr algn="just"/>
                <a:r>
                  <a:rPr lang="en-US" altLang="zh-CN" dirty="0"/>
                  <a:t>formations remain invisible.</a:t>
                </a:r>
              </a:p>
            </p:txBody>
          </p:sp>
        </mc:Choice>
        <mc:Fallback xmlns="">
          <p:sp>
            <p:nvSpPr>
              <p:cNvPr id="10" name="文本框 9"/>
              <p:cNvSpPr txBox="1">
                <a:spLocks noRot="1" noChangeAspect="1" noMove="1" noResize="1" noEditPoints="1" noAdjustHandles="1" noChangeArrowheads="1" noChangeShapeType="1" noTextEdit="1"/>
              </p:cNvSpPr>
              <p:nvPr/>
            </p:nvSpPr>
            <p:spPr>
              <a:xfrm>
                <a:off x="323215" y="5072186"/>
                <a:ext cx="3840067" cy="1200329"/>
              </a:xfrm>
              <a:prstGeom prst="rect">
                <a:avLst/>
              </a:prstGeom>
              <a:blipFill rotWithShape="1">
                <a:blip r:embed="rId6"/>
                <a:stretch>
                  <a:fillRect t="-37" r="6" b="5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p:cNvSpPr txBox="1"/>
              <p:nvPr/>
            </p:nvSpPr>
            <p:spPr>
              <a:xfrm>
                <a:off x="4572000" y="5060354"/>
                <a:ext cx="3840068" cy="1200329"/>
              </a:xfrm>
              <a:prstGeom prst="rect">
                <a:avLst/>
              </a:prstGeom>
              <a:noFill/>
            </p:spPr>
            <p:txBody>
              <a:bodyPr wrap="square" rtlCol="0">
                <a:spAutoFit/>
              </a:bodyPr>
              <a:lstStyle/>
              <a:p>
                <a:pPr algn="just"/>
                <a:r>
                  <a:rPr lang="en-US" altLang="zh-CN" b="1" dirty="0"/>
                  <a:t>Decomposed Logic: </a:t>
                </a:r>
                <a:r>
                  <a:rPr lang="en-US" altLang="zh-CN" dirty="0"/>
                  <a:t>Sequential layer blocks.</a:t>
                </a:r>
              </a:p>
              <a:p>
                <a:pPr algn="just"/>
                <a:r>
                  <a:rPr lang="en-US" altLang="zh-CN" b="1" dirty="0"/>
                  <a:t>Consistent Evaluation: </a:t>
                </a:r>
                <a:r>
                  <a:rPr lang="en-US" altLang="zh-CN" dirty="0"/>
                  <a:t>Shared classifier </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 </m:t>
                    </m:r>
                  </m:oMath>
                </a14:m>
                <a:r>
                  <a:rPr lang="en-US" altLang="zh-CN" dirty="0"/>
                  <a:t>for semantic alignment</a:t>
                </a:r>
                <a:r>
                  <a:rPr lang="en-US" altLang="zh-CN" b="1" dirty="0"/>
                  <a:t>.</a:t>
                </a:r>
                <a:endParaRPr lang="en-US" altLang="zh-CN" dirty="0"/>
              </a:p>
            </p:txBody>
          </p:sp>
        </mc:Choice>
        <mc:Fallback xmlns="">
          <p:sp>
            <p:nvSpPr>
              <p:cNvPr id="12" name="文本框 11"/>
              <p:cNvSpPr txBox="1">
                <a:spLocks noRot="1" noChangeAspect="1" noMove="1" noResize="1" noEditPoints="1" noAdjustHandles="1" noChangeArrowheads="1" noChangeShapeType="1" noTextEdit="1"/>
              </p:cNvSpPr>
              <p:nvPr/>
            </p:nvSpPr>
            <p:spPr>
              <a:xfrm>
                <a:off x="4572000" y="5060354"/>
                <a:ext cx="3840068" cy="1200329"/>
              </a:xfrm>
              <a:prstGeom prst="rect">
                <a:avLst/>
              </a:prstGeom>
              <a:blipFill>
                <a:blip r:embed="rId7"/>
                <a:stretch>
                  <a:fillRect l="-1270" t="-2538" r="-1270" b="-7107"/>
                </a:stretch>
              </a:blipFill>
            </p:spPr>
            <p:txBody>
              <a:bodyPr/>
              <a:lstStyle/>
              <a:p>
                <a:r>
                  <a:rPr lang="zh-CN" altLang="en-US">
                    <a:noFill/>
                  </a:rPr>
                  <a:t> </a:t>
                </a:r>
              </a:p>
            </p:txBody>
          </p:sp>
        </mc:Fallback>
      </mc:AlternateContent>
      <p:sp>
        <p:nvSpPr>
          <p:cNvPr id="9"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40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9E5FD-3AFF-8F1C-C94C-26F21446DB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7E01EC-ADB2-FEBD-42A9-5C3C9C033A37}"/>
              </a:ext>
            </a:extLst>
          </p:cNvPr>
          <p:cNvSpPr>
            <a:spLocks noGrp="1"/>
          </p:cNvSpPr>
          <p:nvPr>
            <p:ph type="title"/>
          </p:nvPr>
        </p:nvSpPr>
        <p:spPr>
          <a:xfrm>
            <a:off x="323215" y="0"/>
            <a:ext cx="8621395" cy="714375"/>
          </a:xfrm>
        </p:spPr>
        <p:txBody>
          <a:bodyPr>
            <a:normAutofit fontScale="90000"/>
          </a:bodyPr>
          <a:lstStyle/>
          <a:p>
            <a:r>
              <a:rPr lang="en-US" altLang="zh-CN" b="1" dirty="0"/>
              <a:t>What model slicing buys you?</a:t>
            </a:r>
          </a:p>
        </p:txBody>
      </p:sp>
      <p:sp>
        <p:nvSpPr>
          <p:cNvPr id="13" name="Rectangle 12">
            <a:extLst>
              <a:ext uri="{FF2B5EF4-FFF2-40B4-BE49-F238E27FC236}">
                <a16:creationId xmlns:a16="http://schemas.microsoft.com/office/drawing/2014/main" id="{B90548D7-69BB-F3E6-E3B5-78C376B4A9C5}"/>
              </a:ext>
            </a:extLst>
          </p:cNvPr>
          <p:cNvSpPr/>
          <p:nvPr/>
        </p:nvSpPr>
        <p:spPr>
          <a:xfrm>
            <a:off x="285749" y="714375"/>
            <a:ext cx="8658862" cy="1938992"/>
          </a:xfrm>
          <a:prstGeom prst="rect">
            <a:avLst/>
          </a:prstGeom>
        </p:spPr>
        <p:txBody>
          <a:bodyPr wrap="square">
            <a:spAutoFit/>
          </a:bodyPr>
          <a:lstStyle/>
          <a:p>
            <a:pPr marL="342900" indent="-342900" algn="just">
              <a:buFont typeface="Wingdings" panose="05000000000000000000" charset="0"/>
              <a:buChar char="l"/>
            </a:pPr>
            <a:r>
              <a:rPr lang="en-US" altLang="zh-CN" sz="2000" dirty="0"/>
              <a:t>Isolates </a:t>
            </a:r>
            <a:r>
              <a:rPr lang="en-US" altLang="zh-CN" sz="2000" i="1" dirty="0"/>
              <a:t>model-internal</a:t>
            </a:r>
            <a:r>
              <a:rPr lang="en-US" altLang="zh-CN" sz="2000" dirty="0"/>
              <a:t> causes (message paths, neurons, layers) rather than only input motifs</a:t>
            </a:r>
            <a:r>
              <a:rPr lang="en-US" altLang="zh-CN" sz="2000" b="1" dirty="0"/>
              <a:t>.</a:t>
            </a:r>
          </a:p>
          <a:p>
            <a:pPr marL="342900" indent="-342900" algn="just">
              <a:buFont typeface="Wingdings" panose="05000000000000000000" charset="0"/>
              <a:buChar char="l"/>
            </a:pPr>
            <a:r>
              <a:rPr lang="en-US" altLang="zh-CN" sz="2000" dirty="0"/>
              <a:t>Yields compact, causally-testable explanations (ablate slice then observe change).</a:t>
            </a:r>
          </a:p>
          <a:p>
            <a:pPr marL="342900" indent="-342900" algn="just">
              <a:buFont typeface="Wingdings" panose="05000000000000000000" charset="0"/>
              <a:buChar char="l"/>
            </a:pPr>
            <a:r>
              <a:rPr lang="en-US" altLang="zh-CN" sz="2000" dirty="0"/>
              <a:t>Supports multi-granular explanations (path, subgraph, neuron/channel, layer)</a:t>
            </a:r>
          </a:p>
          <a:p>
            <a:pPr marL="342900" indent="-342900" algn="just">
              <a:buFont typeface="Wingdings" panose="05000000000000000000" charset="0"/>
              <a:buChar char="l"/>
            </a:pPr>
            <a:r>
              <a:rPr lang="en-US" altLang="zh-CN" sz="2000" dirty="0"/>
              <a:t>Helps debugging and model repair (pinpoint where bad behavior arises)</a:t>
            </a:r>
            <a:endParaRPr lang="en-US" altLang="zh-CN" sz="2000" dirty="0">
              <a:solidFill>
                <a:schemeClr val="tx1"/>
              </a:solidFill>
            </a:endParaRPr>
          </a:p>
        </p:txBody>
      </p:sp>
      <p:sp>
        <p:nvSpPr>
          <p:cNvPr id="4"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41 </a:t>
            </a:r>
          </a:p>
        </p:txBody>
      </p:sp>
      <p:pic>
        <p:nvPicPr>
          <p:cNvPr id="5" name="图片 4" descr="图形用户界面&#10;&#10;AI 生成的内容可能不正确。">
            <a:extLst>
              <a:ext uri="{FF2B5EF4-FFF2-40B4-BE49-F238E27FC236}">
                <a16:creationId xmlns:a16="http://schemas.microsoft.com/office/drawing/2014/main" id="{CA78E492-E658-5550-0E1F-421CA651C0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606" y="2819400"/>
            <a:ext cx="7062788" cy="3770499"/>
          </a:xfrm>
          <a:prstGeom prst="rect">
            <a:avLst/>
          </a:prstGeom>
        </p:spPr>
      </p:pic>
    </p:spTree>
    <p:extLst>
      <p:ext uri="{BB962C8B-B14F-4D97-AF65-F5344CB8AC3E}">
        <p14:creationId xmlns:p14="http://schemas.microsoft.com/office/powerpoint/2010/main" val="4477318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215" y="0"/>
            <a:ext cx="8621395" cy="714375"/>
          </a:xfrm>
        </p:spPr>
        <p:txBody>
          <a:bodyPr>
            <a:normAutofit fontScale="90000"/>
          </a:bodyPr>
          <a:lstStyle/>
          <a:p>
            <a:r>
              <a:rPr lang="en-US" altLang="zh-CN" b="1" dirty="0"/>
              <a:t>What model slicing buys you?</a:t>
            </a:r>
          </a:p>
        </p:txBody>
      </p:sp>
      <p:sp>
        <p:nvSpPr>
          <p:cNvPr id="13" name="Rectangle 12"/>
          <p:cNvSpPr/>
          <p:nvPr/>
        </p:nvSpPr>
        <p:spPr>
          <a:xfrm>
            <a:off x="285749" y="714375"/>
            <a:ext cx="8658862" cy="1631216"/>
          </a:xfrm>
          <a:prstGeom prst="rect">
            <a:avLst/>
          </a:prstGeom>
        </p:spPr>
        <p:txBody>
          <a:bodyPr wrap="square">
            <a:spAutoFit/>
          </a:bodyPr>
          <a:lstStyle/>
          <a:p>
            <a:pPr marL="342900" indent="-342900" algn="just">
              <a:buFont typeface="Wingdings" panose="05000000000000000000" charset="0"/>
              <a:buChar char="l"/>
            </a:pPr>
            <a:r>
              <a:rPr lang="en-US" altLang="zh-CN" sz="2000" b="1" dirty="0">
                <a:solidFill>
                  <a:schemeClr val="tx1"/>
                </a:solidFill>
              </a:rPr>
              <a:t>Key Applications: </a:t>
            </a:r>
          </a:p>
          <a:p>
            <a:pPr marL="800100" lvl="1" indent="-342900">
              <a:buFont typeface="Wingdings" panose="05000000000000000000" charset="0"/>
              <a:buChar char="Ø"/>
            </a:pPr>
            <a:r>
              <a:rPr lang="en-US" altLang="zh-CN" sz="2000" b="1" dirty="0"/>
              <a:t>Model Diagnosis: </a:t>
            </a:r>
            <a:r>
              <a:rPr lang="en-US" altLang="zh-CN" sz="2000" dirty="0"/>
              <a:t>Pinpointing "When" and "Where“ by tracing layer-wise decision deviations to localize failure origins</a:t>
            </a:r>
            <a:r>
              <a:rPr lang="en-US" altLang="zh-CN" sz="2000" b="1" dirty="0"/>
              <a:t>.</a:t>
            </a:r>
            <a:endParaRPr lang="en-US" altLang="zh-CN" sz="2000" dirty="0"/>
          </a:p>
          <a:p>
            <a:pPr marL="800100" lvl="1" indent="-342900">
              <a:buFont typeface="Wingdings" panose="05000000000000000000" charset="0"/>
              <a:buChar char="Ø"/>
            </a:pPr>
            <a:r>
              <a:rPr lang="en-US" altLang="zh-CN" sz="2000" b="1" dirty="0"/>
              <a:t>Architecture Optimization</a:t>
            </a:r>
            <a:r>
              <a:rPr lang="en-US" altLang="zh-CN" sz="2000" dirty="0"/>
              <a:t>: Guidance for better design by quantifying structural redundancy to determine optimal model depth</a:t>
            </a:r>
            <a:r>
              <a:rPr lang="en-US" altLang="zh-CN" sz="2000" b="1" dirty="0"/>
              <a:t>.</a:t>
            </a:r>
            <a:endParaRPr lang="en-US" altLang="zh-CN" sz="2000" dirty="0">
              <a:solidFill>
                <a:schemeClr val="tx1"/>
              </a:solidFill>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979" y="2388700"/>
            <a:ext cx="8442041" cy="424742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215" y="0"/>
            <a:ext cx="8621395" cy="714375"/>
          </a:xfrm>
        </p:spPr>
        <p:txBody>
          <a:bodyPr>
            <a:normAutofit fontScale="90000"/>
          </a:bodyPr>
          <a:lstStyle/>
          <a:p>
            <a:r>
              <a:rPr lang="en-US" altLang="zh-CN" b="1" dirty="0"/>
              <a:t>Why it is hard?</a:t>
            </a:r>
          </a:p>
        </p:txBody>
      </p:sp>
      <p:sp>
        <p:nvSpPr>
          <p:cNvPr id="13" name="Rectangle 12"/>
          <p:cNvSpPr/>
          <p:nvPr/>
        </p:nvSpPr>
        <p:spPr>
          <a:xfrm>
            <a:off x="285748" y="714375"/>
            <a:ext cx="8858252" cy="2554545"/>
          </a:xfrm>
          <a:prstGeom prst="rect">
            <a:avLst/>
          </a:prstGeom>
        </p:spPr>
        <p:txBody>
          <a:bodyPr wrap="square">
            <a:spAutoFit/>
          </a:bodyPr>
          <a:lstStyle/>
          <a:p>
            <a:pPr marL="342900" indent="-342900" algn="just">
              <a:buFont typeface="Wingdings" panose="05000000000000000000" charset="0"/>
              <a:buChar char="l"/>
            </a:pPr>
            <a:r>
              <a:rPr lang="en-US" altLang="zh-CN" sz="2000" b="1" dirty="0"/>
              <a:t>Challenges</a:t>
            </a:r>
            <a:r>
              <a:rPr lang="en-US" altLang="zh-CN" sz="2000" b="1" dirty="0">
                <a:solidFill>
                  <a:schemeClr val="tx1"/>
                </a:solidFill>
              </a:rPr>
              <a:t>: </a:t>
            </a:r>
          </a:p>
          <a:p>
            <a:pPr marL="800100" lvl="1" indent="-342900">
              <a:buFont typeface="Wingdings" panose="05000000000000000000" charset="0"/>
              <a:buChar char="Ø"/>
            </a:pPr>
            <a:r>
              <a:rPr lang="en-US" altLang="zh-CN" sz="2000" b="1" dirty="0"/>
              <a:t>Semantic Inconsistency: </a:t>
            </a:r>
            <a:r>
              <a:rPr lang="en-US" altLang="zh-CN" sz="2000" dirty="0"/>
              <a:t>Direct layer-wise comparison is </a:t>
            </a:r>
            <a:r>
              <a:rPr lang="en-US" altLang="zh-CN" sz="2000" b="1" dirty="0"/>
              <a:t>invalid</a:t>
            </a:r>
            <a:r>
              <a:rPr lang="en-US" altLang="zh-CN" sz="2000" dirty="0"/>
              <a:t> due to </a:t>
            </a:r>
            <a:r>
              <a:rPr lang="en-US" altLang="zh-CN" sz="2000" b="1" dirty="0"/>
              <a:t>latent</a:t>
            </a:r>
            <a:r>
              <a:rPr lang="en-US" altLang="zh-CN" sz="2000" dirty="0"/>
              <a:t> </a:t>
            </a:r>
            <a:r>
              <a:rPr lang="en-US" altLang="zh-CN" sz="2000" b="1" dirty="0"/>
              <a:t>space misalignment </a:t>
            </a:r>
            <a:r>
              <a:rPr lang="en-US" altLang="zh-CN" sz="2000" dirty="0"/>
              <a:t>and distribution shifts.</a:t>
            </a:r>
            <a:endParaRPr lang="en-US" altLang="zh-CN" sz="2000" dirty="0">
              <a:solidFill>
                <a:schemeClr val="tx1"/>
              </a:solidFill>
            </a:endParaRPr>
          </a:p>
          <a:p>
            <a:pPr marL="800100" lvl="1" indent="-342900">
              <a:buFont typeface="Wingdings" panose="05000000000000000000" charset="0"/>
              <a:buChar char="Ø"/>
            </a:pPr>
            <a:r>
              <a:rPr lang="en-US" altLang="zh-CN" sz="2000" b="1" dirty="0"/>
              <a:t>Conflicting Objectives: </a:t>
            </a:r>
            <a:r>
              <a:rPr lang="en-US" altLang="zh-CN" sz="2000" dirty="0"/>
              <a:t>Balancing </a:t>
            </a:r>
            <a:r>
              <a:rPr lang="en-US" altLang="zh-CN" sz="2000" b="1" dirty="0"/>
              <a:t>prediction fidelity </a:t>
            </a:r>
            <a:r>
              <a:rPr lang="en-US" altLang="zh-CN" sz="2000" dirty="0"/>
              <a:t>and </a:t>
            </a:r>
            <a:r>
              <a:rPr lang="en-US" altLang="zh-CN" sz="2000" b="1" dirty="0"/>
              <a:t>structural diver-</a:t>
            </a:r>
            <a:r>
              <a:rPr lang="en-US" altLang="zh-CN" sz="2000" b="1" dirty="0" err="1"/>
              <a:t>sity</a:t>
            </a:r>
            <a:r>
              <a:rPr lang="en-US" altLang="zh-CN" sz="2000" dirty="0"/>
              <a:t> is difficult, often yielding </a:t>
            </a:r>
            <a:r>
              <a:rPr lang="en-US" altLang="zh-CN" sz="2000" b="1" dirty="0"/>
              <a:t>disconnected</a:t>
            </a:r>
            <a:r>
              <a:rPr lang="en-US" altLang="zh-CN" sz="2000" dirty="0"/>
              <a:t> or non-semantic subgraphs.</a:t>
            </a:r>
          </a:p>
          <a:p>
            <a:pPr marL="800100" lvl="1" indent="-342900">
              <a:buFont typeface="Wingdings" panose="05000000000000000000" charset="0"/>
              <a:buChar char="Ø"/>
            </a:pPr>
            <a:r>
              <a:rPr lang="en-US" altLang="zh-CN" sz="2000" b="1" dirty="0">
                <a:solidFill>
                  <a:schemeClr val="tx1"/>
                </a:solidFill>
              </a:rPr>
              <a:t>Combinatorial Complexity: </a:t>
            </a:r>
            <a:r>
              <a:rPr lang="en-US" altLang="zh-CN" sz="2000" dirty="0">
                <a:solidFill>
                  <a:schemeClr val="tx1"/>
                </a:solidFill>
              </a:rPr>
              <a:t>Layer-wise subgraph search is </a:t>
            </a:r>
            <a:r>
              <a:rPr lang="en-US" altLang="zh-CN" sz="2000" b="1" dirty="0">
                <a:solidFill>
                  <a:schemeClr val="tx1"/>
                </a:solidFill>
              </a:rPr>
              <a:t>NP-hard</a:t>
            </a:r>
            <a:r>
              <a:rPr lang="en-US" altLang="zh-CN" sz="2000" dirty="0">
                <a:solidFill>
                  <a:schemeClr val="tx1"/>
                </a:solidFill>
              </a:rPr>
              <a:t>, ren-</a:t>
            </a:r>
            <a:r>
              <a:rPr lang="en-US" altLang="zh-CN" sz="2000" dirty="0" err="1">
                <a:solidFill>
                  <a:schemeClr val="tx1"/>
                </a:solidFill>
              </a:rPr>
              <a:t>dering</a:t>
            </a:r>
            <a:r>
              <a:rPr lang="en-US" altLang="zh-CN" sz="2000" dirty="0">
                <a:solidFill>
                  <a:schemeClr val="tx1"/>
                </a:solidFill>
              </a:rPr>
              <a:t> iterative training-based methods </a:t>
            </a:r>
            <a:r>
              <a:rPr lang="en-US" altLang="zh-CN" sz="2000" b="1" dirty="0">
                <a:solidFill>
                  <a:schemeClr val="tx1"/>
                </a:solidFill>
              </a:rPr>
              <a:t>computationally prohibitive </a:t>
            </a:r>
            <a:r>
              <a:rPr lang="en-US" altLang="zh-CN" sz="2000" dirty="0">
                <a:solidFill>
                  <a:schemeClr val="tx1"/>
                </a:solidFill>
              </a:rPr>
              <a:t>for deep models.</a:t>
            </a: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rcRect l="902"/>
          <a:stretch>
            <a:fillRect/>
          </a:stretch>
        </p:blipFill>
        <p:spPr>
          <a:xfrm>
            <a:off x="899592" y="3140968"/>
            <a:ext cx="7912037" cy="36004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360" y="59055"/>
            <a:ext cx="8229600" cy="583565"/>
          </a:xfrm>
        </p:spPr>
        <p:txBody>
          <a:bodyPr>
            <a:normAutofit fontScale="90000"/>
          </a:bodyPr>
          <a:lstStyle/>
          <a:p>
            <a:r>
              <a:rPr lang="en-US" altLang="zh-CN" sz="3555" b="1" dirty="0"/>
              <a:t>Existing Model Slicing Attempt [VLDB 19] </a:t>
            </a:r>
          </a:p>
        </p:txBody>
      </p:sp>
      <p:sp>
        <p:nvSpPr>
          <p:cNvPr id="3" name="文本框 2"/>
          <p:cNvSpPr txBox="1"/>
          <p:nvPr/>
        </p:nvSpPr>
        <p:spPr>
          <a:xfrm>
            <a:off x="35560" y="570865"/>
            <a:ext cx="9384665" cy="337185"/>
          </a:xfrm>
          <a:prstGeom prst="rect">
            <a:avLst/>
          </a:prstGeom>
        </p:spPr>
        <p:txBody>
          <a:bodyPr wrap="square">
            <a:spAutoFit/>
          </a:bodyPr>
          <a:lstStyle/>
          <a:p>
            <a:pPr marL="0" indent="0" algn="ctr"/>
            <a:r>
              <a:rPr lang="en-US" altLang="zh-CN" sz="1600" b="0" i="1" dirty="0">
                <a:latin typeface="Times New Roman Italic" panose="02020503050405090304" charset="0"/>
                <a:ea typeface="sans-serif"/>
                <a:cs typeface="Times New Roman Italic" panose="02020503050405090304" charset="0"/>
              </a:rPr>
              <a:t>---- Model Slicing for Supporting Complex Analytics with Elastic Inference Cost and Resource Constraints</a:t>
            </a:r>
          </a:p>
        </p:txBody>
      </p:sp>
      <p:sp>
        <p:nvSpPr>
          <p:cNvPr id="7" name="文本框 6"/>
          <p:cNvSpPr txBox="1"/>
          <p:nvPr/>
        </p:nvSpPr>
        <p:spPr>
          <a:xfrm>
            <a:off x="179705" y="1052830"/>
            <a:ext cx="8933815" cy="737235"/>
          </a:xfrm>
          <a:prstGeom prst="rect">
            <a:avLst/>
          </a:prstGeom>
        </p:spPr>
        <p:txBody>
          <a:bodyPr wrap="square">
            <a:spAutoFit/>
          </a:bodyPr>
          <a:lstStyle/>
          <a:p>
            <a:pPr marL="0" indent="0"/>
            <a:r>
              <a:rPr lang="en-US" altLang="zh-CN" sz="1400" b="1" i="0" dirty="0"/>
              <a:t>Motivation: </a:t>
            </a:r>
            <a:r>
              <a:rPr lang="en-US" altLang="zh-CN" sz="1400" b="0" i="0" dirty="0"/>
              <a:t>Deep models used for complex analytics are often too heavy to run under fluctuating workloads and strict resource budgets, so we need a way to dynamically trade off accuracy and inference cost within a single model.</a:t>
            </a:r>
          </a:p>
        </p:txBody>
      </p:sp>
      <p:sp>
        <p:nvSpPr>
          <p:cNvPr id="8" name="文本框 7"/>
          <p:cNvSpPr txBox="1"/>
          <p:nvPr/>
        </p:nvSpPr>
        <p:spPr>
          <a:xfrm>
            <a:off x="180340" y="1844675"/>
            <a:ext cx="8846820" cy="1383665"/>
          </a:xfrm>
          <a:prstGeom prst="rect">
            <a:avLst/>
          </a:prstGeom>
        </p:spPr>
        <p:txBody>
          <a:bodyPr wrap="square">
            <a:spAutoFit/>
          </a:bodyPr>
          <a:lstStyle/>
          <a:p>
            <a:pPr marL="0" algn="l">
              <a:buClrTx/>
              <a:buSzTx/>
              <a:buFontTx/>
            </a:pPr>
            <a:r>
              <a:rPr lang="en-US" altLang="zh-CN" sz="1400" b="1" i="0" dirty="0"/>
              <a:t>Model Slicing </a:t>
            </a:r>
            <a:r>
              <a:rPr lang="en-US" altLang="zh-CN" sz="1400" b="0" i="0" dirty="0"/>
              <a:t>trains a network so that any prefix slice of each layer’s channels forms a valid sub-model. Concretely, channels in each layer are ordered by importance and shared across slices: a small slice uses only the first few channels, while a larger slice reuses them and adds more channels on top. </a:t>
            </a:r>
          </a:p>
          <a:p>
            <a:pPr marL="0" algn="l">
              <a:buClrTx/>
              <a:buSzTx/>
              <a:buFontTx/>
            </a:pPr>
            <a:r>
              <a:rPr lang="en-US" altLang="zh-CN" sz="1400" b="0" i="0" dirty="0"/>
              <a:t>During training, the model is jointly optimized under multiple slice widths, so that at inference time the system can select an appropriate slice size on the fly according to current latency, FLOPs, or memory constraints, without retraining or switching models.</a:t>
            </a:r>
          </a:p>
        </p:txBody>
      </p:sp>
      <p:pic>
        <p:nvPicPr>
          <p:cNvPr id="9" name="图片 8" descr="截屏2026-02-11 00.09.52"/>
          <p:cNvPicPr>
            <a:picLocks noChangeAspect="1"/>
          </p:cNvPicPr>
          <p:nvPr/>
        </p:nvPicPr>
        <p:blipFill>
          <a:blip r:embed="rId3"/>
          <a:stretch>
            <a:fillRect/>
          </a:stretch>
        </p:blipFill>
        <p:spPr>
          <a:xfrm>
            <a:off x="395605" y="3300095"/>
            <a:ext cx="3228340" cy="3444240"/>
          </a:xfrm>
          <a:prstGeom prst="rect">
            <a:avLst/>
          </a:prstGeom>
        </p:spPr>
      </p:pic>
      <p:sp>
        <p:nvSpPr>
          <p:cNvPr id="4" name="文本框 3"/>
          <p:cNvSpPr txBox="1"/>
          <p:nvPr/>
        </p:nvSpPr>
        <p:spPr>
          <a:xfrm>
            <a:off x="3851910" y="3789045"/>
            <a:ext cx="5080000" cy="2461260"/>
          </a:xfrm>
          <a:prstGeom prst="rect">
            <a:avLst/>
          </a:prstGeom>
        </p:spPr>
        <p:txBody>
          <a:bodyPr>
            <a:spAutoFit/>
          </a:bodyPr>
          <a:lstStyle/>
          <a:p>
            <a:pPr marL="0" algn="l">
              <a:buClrTx/>
              <a:buSzTx/>
              <a:buNone/>
            </a:pPr>
            <a:r>
              <a:rPr lang="en-US" altLang="zh-CN" sz="1400" b="0" i="0" dirty="0"/>
              <a:t>Left figure illustrates </a:t>
            </a:r>
            <a:r>
              <a:rPr lang="en-US" altLang="zh-CN" sz="1400" b="1" i="0" dirty="0"/>
              <a:t>the core idea</a:t>
            </a:r>
            <a:r>
              <a:rPr lang="en-US" altLang="zh-CN" sz="1400" b="0" i="0" dirty="0"/>
              <a:t> of model slicing: each layer is organized so that its channels can be sliced from left to right, yielding multiple nested sub-models. </a:t>
            </a:r>
          </a:p>
          <a:p>
            <a:pPr marL="0" algn="l">
              <a:buClrTx/>
              <a:buSzTx/>
              <a:buNone/>
            </a:pPr>
            <a:endParaRPr lang="en-US" altLang="zh-CN" sz="1400" b="0" i="0" dirty="0"/>
          </a:p>
          <a:p>
            <a:pPr marL="0" algn="l">
              <a:buClrTx/>
              <a:buSzTx/>
              <a:buNone/>
            </a:pPr>
            <a:r>
              <a:rPr lang="en-US" altLang="zh-CN" sz="1400" b="0" i="0" dirty="0"/>
              <a:t>Smaller slices (fewer channels) incur lower inference cost but reuse the same parameters as larger slices, which simply append additional channels for higher accuracy. </a:t>
            </a:r>
          </a:p>
          <a:p>
            <a:pPr marL="0" algn="l">
              <a:buClrTx/>
              <a:buSzTx/>
              <a:buNone/>
            </a:pPr>
            <a:endParaRPr lang="en-US" altLang="zh-CN" sz="1400" b="0" i="0" dirty="0"/>
          </a:p>
          <a:p>
            <a:pPr marL="0" algn="l">
              <a:buClrTx/>
              <a:buSzTx/>
              <a:buNone/>
            </a:pPr>
            <a:r>
              <a:rPr lang="en-US" altLang="zh-CN" sz="1400" b="0" i="0" dirty="0"/>
              <a:t>At runtime, the system chooses an appropriate slice according to the current resource budget.</a:t>
            </a:r>
          </a:p>
          <a:p>
            <a:pPr marL="0" algn="l">
              <a:buClrTx/>
              <a:buSzTx/>
              <a:buNone/>
            </a:pPr>
            <a:endParaRPr lang="en-US" altLang="zh-CN" sz="1400" b="0" i="0" dirty="0"/>
          </a:p>
        </p:txBody>
      </p:sp>
      <p:sp>
        <p:nvSpPr>
          <p:cNvPr id="10"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44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215" y="0"/>
            <a:ext cx="8621395" cy="714375"/>
          </a:xfrm>
        </p:spPr>
        <p:txBody>
          <a:bodyPr>
            <a:normAutofit fontScale="90000"/>
          </a:bodyPr>
          <a:lstStyle/>
          <a:p>
            <a:r>
              <a:rPr lang="en-US" altLang="zh-CN" b="1" dirty="0"/>
              <a:t>Our Work: SliceGX</a:t>
            </a:r>
          </a:p>
        </p:txBody>
      </p:sp>
      <p:sp>
        <p:nvSpPr>
          <p:cNvPr id="13" name="Rectangle 12"/>
          <p:cNvSpPr/>
          <p:nvPr/>
        </p:nvSpPr>
        <p:spPr>
          <a:xfrm>
            <a:off x="285749" y="714375"/>
            <a:ext cx="8373745" cy="1938992"/>
          </a:xfrm>
          <a:prstGeom prst="rect">
            <a:avLst/>
          </a:prstGeom>
        </p:spPr>
        <p:txBody>
          <a:bodyPr wrap="square">
            <a:spAutoFit/>
          </a:bodyPr>
          <a:lstStyle/>
          <a:p>
            <a:pPr marL="342900" indent="-342900" algn="just">
              <a:buFont typeface="Wingdings" panose="05000000000000000000" charset="0"/>
              <a:buChar char="l"/>
            </a:pPr>
            <a:r>
              <a:rPr lang="en-US" altLang="zh-CN" sz="2000" b="1" dirty="0" err="1"/>
              <a:t>SliceGX</a:t>
            </a:r>
            <a:r>
              <a:rPr lang="en-US" altLang="zh-CN" sz="2000" b="1" dirty="0"/>
              <a:t> </a:t>
            </a:r>
            <a:r>
              <a:rPr lang="en-US" altLang="zh-CN" sz="2000" b="1" dirty="0">
                <a:solidFill>
                  <a:srgbClr val="C00000"/>
                </a:solidFill>
              </a:rPr>
              <a:t>[WWW 26]</a:t>
            </a:r>
            <a:r>
              <a:rPr lang="en-US" altLang="zh-CN" sz="2000" b="1" dirty="0">
                <a:solidFill>
                  <a:schemeClr val="tx1"/>
                </a:solidFill>
              </a:rPr>
              <a:t>: </a:t>
            </a:r>
            <a:r>
              <a:rPr lang="en-US" altLang="zh-CN" sz="2000" b="1" dirty="0">
                <a:solidFill>
                  <a:srgbClr val="C00000"/>
                </a:solidFill>
              </a:rPr>
              <a:t> </a:t>
            </a:r>
            <a:r>
              <a:rPr lang="en-US" altLang="zh-CN" sz="2000" dirty="0">
                <a:solidFill>
                  <a:schemeClr val="tx1"/>
                </a:solidFill>
              </a:rPr>
              <a:t>A Layer-wise Progression</a:t>
            </a:r>
            <a:endParaRPr lang="en-US" altLang="zh-CN" sz="2000" b="1" dirty="0">
              <a:solidFill>
                <a:schemeClr val="tx1"/>
              </a:solidFill>
            </a:endParaRPr>
          </a:p>
          <a:p>
            <a:pPr marL="342900" indent="-342900" algn="just">
              <a:buFont typeface="Wingdings" panose="05000000000000000000" charset="0"/>
              <a:buChar char="l"/>
            </a:pPr>
            <a:r>
              <a:rPr lang="en-US" altLang="zh-CN" sz="2000" b="1" dirty="0">
                <a:solidFill>
                  <a:schemeClr val="tx1"/>
                </a:solidFill>
              </a:rPr>
              <a:t>Motivation: </a:t>
            </a:r>
          </a:p>
          <a:p>
            <a:pPr marL="800100" lvl="1" indent="-342900">
              <a:buFont typeface="Wingdings" panose="05000000000000000000" charset="0"/>
              <a:buChar char="Ø"/>
            </a:pPr>
            <a:r>
              <a:rPr lang="en-US" altLang="zh-CN" sz="2000" dirty="0">
                <a:solidFill>
                  <a:schemeClr val="tx1"/>
                </a:solidFill>
              </a:rPr>
              <a:t>(1) </a:t>
            </a:r>
            <a:r>
              <a:rPr lang="en-US" altLang="zh-CN" sz="2000" b="1" dirty="0">
                <a:solidFill>
                  <a:schemeClr val="tx1"/>
                </a:solidFill>
              </a:rPr>
              <a:t>Intermediate Opacity</a:t>
            </a:r>
            <a:r>
              <a:rPr lang="en-US" altLang="zh-CN" sz="2000" dirty="0">
                <a:solidFill>
                  <a:schemeClr val="tx1"/>
                </a:solidFill>
              </a:rPr>
              <a:t>: Existing methods overlook how explanations evolve across layers.</a:t>
            </a:r>
          </a:p>
          <a:p>
            <a:pPr marL="800100" lvl="1" indent="-342900">
              <a:buFont typeface="Wingdings" panose="05000000000000000000" charset="0"/>
              <a:buChar char="Ø"/>
            </a:pPr>
            <a:r>
              <a:rPr lang="en-US" altLang="zh-CN" sz="2000" dirty="0">
                <a:solidFill>
                  <a:schemeClr val="tx1"/>
                </a:solidFill>
              </a:rPr>
              <a:t>(2) </a:t>
            </a:r>
            <a:r>
              <a:rPr lang="en-US" altLang="zh-CN" sz="2000" b="1" dirty="0"/>
              <a:t>Diagnostic Gap</a:t>
            </a:r>
            <a:r>
              <a:rPr lang="en-US" altLang="zh-CN" sz="2000" dirty="0"/>
              <a:t>: Unable to pinpoint which specific layer causes model failure.</a:t>
            </a:r>
            <a:endParaRPr lang="en-US" altLang="zh-CN" sz="2000" dirty="0">
              <a:solidFill>
                <a:schemeClr val="tx1"/>
              </a:solidFill>
            </a:endParaRPr>
          </a:p>
        </p:txBody>
      </p:sp>
      <p:sp>
        <p:nvSpPr>
          <p:cNvPr id="4" name="文本框 3"/>
          <p:cNvSpPr txBox="1"/>
          <p:nvPr/>
        </p:nvSpPr>
        <p:spPr>
          <a:xfrm>
            <a:off x="0" y="6143624"/>
            <a:ext cx="9144000" cy="916940"/>
          </a:xfrm>
          <a:prstGeom prst="rect">
            <a:avLst/>
          </a:prstGeom>
          <a:noFill/>
        </p:spPr>
        <p:txBody>
          <a:bodyPr wrap="square" rtlCol="0" anchor="t">
            <a:noAutofit/>
          </a:bodyPr>
          <a:lstStyle/>
          <a:p>
            <a:pPr algn="ctr"/>
            <a:r>
              <a:rPr lang="en-US" altLang="zh-CN" dirty="0"/>
              <a:t>Generating layer-wise explanations for GNN diagnosing for </a:t>
            </a:r>
            <a:r>
              <a:rPr lang="en-US" altLang="zh-CN" i="1" dirty="0">
                <a:solidFill>
                  <a:schemeClr val="accent1"/>
                </a:solidFill>
              </a:rPr>
              <a:t>spam review</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3" y="2643039"/>
            <a:ext cx="6783146" cy="350058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45 </a:t>
            </a:r>
          </a:p>
        </p:txBody>
      </p:sp>
      <p:sp>
        <p:nvSpPr>
          <p:cNvPr id="7" name="TextBox 6"/>
          <p:cNvSpPr txBox="1"/>
          <p:nvPr/>
        </p:nvSpPr>
        <p:spPr>
          <a:xfrm>
            <a:off x="6781799" y="0"/>
            <a:ext cx="2362201" cy="938719"/>
          </a:xfrm>
          <a:prstGeom prst="rect">
            <a:avLst/>
          </a:prstGeom>
          <a:noFill/>
        </p:spPr>
        <p:txBody>
          <a:bodyPr wrap="square" rtlCol="0">
            <a:spAutoFit/>
          </a:bodyPr>
          <a:lstStyle/>
          <a:p>
            <a:r>
              <a:rPr lang="en-US" sz="1100" dirty="0" err="1"/>
              <a:t>Cibo</a:t>
            </a:r>
            <a:r>
              <a:rPr lang="en-US" sz="1100" dirty="0"/>
              <a:t> Yu, </a:t>
            </a:r>
            <a:r>
              <a:rPr lang="en-US" sz="1100" dirty="0" err="1"/>
              <a:t>Tingting</a:t>
            </a:r>
            <a:r>
              <a:rPr lang="en-US" sz="1100" dirty="0"/>
              <a:t> Zhu, </a:t>
            </a:r>
            <a:r>
              <a:rPr lang="en-US" sz="1100" dirty="0" err="1"/>
              <a:t>Tingyang</a:t>
            </a:r>
            <a:r>
              <a:rPr lang="en-US" sz="1100" dirty="0"/>
              <a:t> Chen, </a:t>
            </a:r>
            <a:r>
              <a:rPr lang="en-US" sz="1100" dirty="0" err="1"/>
              <a:t>Yinghui</a:t>
            </a:r>
            <a:r>
              <a:rPr lang="en-US" sz="1100" dirty="0"/>
              <a:t> Wu, </a:t>
            </a:r>
            <a:r>
              <a:rPr lang="en-US" sz="1100" dirty="0" err="1"/>
              <a:t>Arijit</a:t>
            </a:r>
            <a:r>
              <a:rPr lang="en-US" sz="1100" dirty="0"/>
              <a:t> Khan, and </a:t>
            </a:r>
            <a:r>
              <a:rPr lang="en-US" sz="1100" dirty="0" err="1"/>
              <a:t>Xiangyu</a:t>
            </a:r>
            <a:r>
              <a:rPr lang="en-US" sz="1100" dirty="0"/>
              <a:t> </a:t>
            </a:r>
            <a:r>
              <a:rPr lang="en-US" sz="1100" dirty="0" err="1"/>
              <a:t>Ke</a:t>
            </a:r>
            <a:r>
              <a:rPr lang="en-US" sz="1100" dirty="0"/>
              <a:t>, "</a:t>
            </a:r>
            <a:r>
              <a:rPr lang="en-US" sz="1100" dirty="0" err="1"/>
              <a:t>SliceGX</a:t>
            </a:r>
            <a:r>
              <a:rPr lang="en-US" sz="1100" dirty="0"/>
              <a:t>: Layer-wise GNN Explanation with Model-slicing", in Proc. of The Web Conference 2026.</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85750" y="714375"/>
            <a:ext cx="8572500" cy="1346473"/>
          </a:xfrm>
          <a:prstGeom prst="rect">
            <a:avLst/>
          </a:prstGeom>
        </p:spPr>
        <p:txBody>
          <a:bodyPr wrap="square">
            <a:noAutofit/>
          </a:bodyPr>
          <a:lstStyle/>
          <a:p>
            <a:pPr marL="342900" indent="-342900" algn="just">
              <a:buFont typeface="Wingdings" panose="05000000000000000000" charset="0"/>
              <a:buChar char="l"/>
            </a:pPr>
            <a:r>
              <a:rPr lang="en-US" altLang="zh-CN" sz="2000" b="1" dirty="0" err="1"/>
              <a:t>SliceGX</a:t>
            </a:r>
            <a:r>
              <a:rPr lang="en-US" altLang="zh-CN" sz="2000" b="1" dirty="0"/>
              <a:t> </a:t>
            </a:r>
            <a:r>
              <a:rPr lang="en-US" altLang="zh-CN" sz="2000" b="1" dirty="0">
                <a:solidFill>
                  <a:srgbClr val="C00000"/>
                </a:solidFill>
              </a:rPr>
              <a:t>[WWW 26]</a:t>
            </a:r>
            <a:r>
              <a:rPr lang="en-US" altLang="zh-CN" sz="2000" b="1" dirty="0"/>
              <a:t>: </a:t>
            </a:r>
            <a:r>
              <a:rPr lang="en-US" altLang="zh-CN" sz="2000" b="1" dirty="0">
                <a:solidFill>
                  <a:srgbClr val="C00000"/>
                </a:solidFill>
              </a:rPr>
              <a:t> </a:t>
            </a:r>
            <a:r>
              <a:rPr lang="en-US" altLang="zh-CN" sz="2000" dirty="0"/>
              <a:t>A Layer-wise Progression</a:t>
            </a:r>
          </a:p>
          <a:p>
            <a:pPr marL="342900" indent="-342900" algn="just">
              <a:buFont typeface="Wingdings" panose="05000000000000000000" charset="0"/>
              <a:buChar char="l"/>
            </a:pPr>
            <a:endParaRPr lang="en-US" altLang="zh-CN" sz="1000" dirty="0"/>
          </a:p>
          <a:p>
            <a:pPr algn="just"/>
            <a:r>
              <a:rPr lang="en-US" altLang="zh-CN" sz="2000" b="1" dirty="0"/>
              <a:t>Goal</a:t>
            </a:r>
            <a:r>
              <a:rPr lang="en-US" altLang="zh-CN" sz="2000" dirty="0"/>
              <a:t>: To provide </a:t>
            </a:r>
            <a:r>
              <a:rPr lang="en-US" altLang="zh-CN" sz="2000" b="1" dirty="0"/>
              <a:t>progressive</a:t>
            </a:r>
            <a:r>
              <a:rPr lang="en-US" altLang="zh-CN" sz="2000" dirty="0"/>
              <a:t>, </a:t>
            </a:r>
            <a:r>
              <a:rPr lang="en-US" altLang="zh-CN" sz="2000" b="1" dirty="0"/>
              <a:t>layer-wise </a:t>
            </a:r>
            <a:r>
              <a:rPr lang="en-US" altLang="zh-CN" sz="2000" dirty="0"/>
              <a:t>explanations for model diagnosis and architecture optimization.</a:t>
            </a:r>
          </a:p>
          <a:p>
            <a:pPr marL="342900" indent="-342900" algn="just">
              <a:buFont typeface="Wingdings" panose="05000000000000000000" charset="0"/>
              <a:buChar char="l"/>
            </a:pPr>
            <a:endParaRPr lang="en-US" altLang="zh-CN" sz="2000" b="1" dirty="0"/>
          </a:p>
        </p:txBody>
      </p:sp>
      <p:sp>
        <p:nvSpPr>
          <p:cNvPr id="4" name="文本框 3"/>
          <p:cNvSpPr txBox="1"/>
          <p:nvPr/>
        </p:nvSpPr>
        <p:spPr>
          <a:xfrm>
            <a:off x="285750" y="6144260"/>
            <a:ext cx="8807450" cy="699770"/>
          </a:xfrm>
          <a:prstGeom prst="rect">
            <a:avLst/>
          </a:prstGeom>
          <a:noFill/>
        </p:spPr>
        <p:txBody>
          <a:bodyPr wrap="square" rtlCol="0" anchor="t">
            <a:noAutofit/>
          </a:bodyPr>
          <a:lstStyle/>
          <a:p>
            <a:r>
              <a:rPr lang="en-US" altLang="zh-CN" sz="1600" dirty="0">
                <a:solidFill>
                  <a:schemeClr val="tx1"/>
                </a:solidFill>
              </a:rPr>
              <a:t>[</a:t>
            </a:r>
            <a:r>
              <a:rPr lang="en-US" altLang="zh-CN" sz="1600" dirty="0"/>
              <a:t>2</a:t>
            </a:r>
            <a:r>
              <a:rPr lang="en-US" altLang="zh-CN" sz="1600" dirty="0">
                <a:solidFill>
                  <a:schemeClr val="tx1"/>
                </a:solidFill>
              </a:rPr>
              <a:t>]</a:t>
            </a:r>
            <a:r>
              <a:rPr lang="en-US" altLang="zh-CN" sz="1600" dirty="0"/>
              <a:t> Cibo Yu, Tingting Zhu, </a:t>
            </a:r>
            <a:r>
              <a:rPr lang="en-US" altLang="zh-CN" sz="1600" dirty="0" err="1"/>
              <a:t>Tingyang</a:t>
            </a:r>
            <a:r>
              <a:rPr lang="en-US" altLang="zh-CN" sz="1600" dirty="0"/>
              <a:t> Chen, </a:t>
            </a:r>
            <a:r>
              <a:rPr lang="en-US" altLang="zh-CN" sz="1600" dirty="0" err="1"/>
              <a:t>Yinghui</a:t>
            </a:r>
            <a:r>
              <a:rPr lang="en-US" altLang="zh-CN" sz="1600" dirty="0"/>
              <a:t> Wu, Arijit Khan, and Xiangyu Ke</a:t>
            </a:r>
            <a:r>
              <a:rPr lang="en-US" altLang="zh-CN" sz="1600" dirty="0">
                <a:solidFill>
                  <a:schemeClr val="tx1"/>
                </a:solidFill>
              </a:rPr>
              <a:t>. WWW ’2026. </a:t>
            </a:r>
            <a:r>
              <a:rPr lang="en-US" altLang="zh-CN" sz="1600" b="1" dirty="0" err="1"/>
              <a:t>SliceGX</a:t>
            </a:r>
            <a:r>
              <a:rPr lang="en-US" altLang="zh-CN" sz="1600" b="1" dirty="0"/>
              <a:t>: Layer-wise GNN Explanation with Model-slicing</a:t>
            </a:r>
            <a:r>
              <a:rPr lang="en-US" altLang="zh-CN" sz="1600" b="1" i="1" dirty="0">
                <a:solidFill>
                  <a:schemeClr val="tx1"/>
                </a:solidFill>
              </a:rPr>
              <a:t>.</a:t>
            </a:r>
            <a:r>
              <a:rPr lang="en-US" altLang="zh-CN" i="1" dirty="0">
                <a:solidFill>
                  <a:schemeClr val="accent1"/>
                </a:solidFill>
              </a:rPr>
              <a:t>  </a:t>
            </a:r>
          </a:p>
        </p:txBody>
      </p:sp>
      <p:sp>
        <p:nvSpPr>
          <p:cNvPr id="8" name="文本框 7"/>
          <p:cNvSpPr txBox="1"/>
          <p:nvPr/>
        </p:nvSpPr>
        <p:spPr>
          <a:xfrm>
            <a:off x="5032284" y="2288798"/>
            <a:ext cx="3719068" cy="923330"/>
          </a:xfrm>
          <a:prstGeom prst="rect">
            <a:avLst/>
          </a:prstGeom>
          <a:noFill/>
        </p:spPr>
        <p:txBody>
          <a:bodyPr wrap="square" rtlCol="0">
            <a:spAutoFit/>
          </a:bodyPr>
          <a:lstStyle/>
          <a:p>
            <a:pPr algn="just">
              <a:spcBef>
                <a:spcPts val="600"/>
              </a:spcBef>
            </a:pPr>
            <a:r>
              <a:rPr lang="en-US" altLang="zh-CN" b="1" dirty="0"/>
              <a:t>Model-Slicing</a:t>
            </a:r>
            <a:r>
              <a:rPr lang="en-US" altLang="zh-CN" dirty="0"/>
              <a:t>: Decomposes GNNs into layer blocks to trace intermediate representation transformations.</a:t>
            </a:r>
          </a:p>
        </p:txBody>
      </p:sp>
      <p:sp>
        <p:nvSpPr>
          <p:cNvPr id="9" name="文本框 8"/>
          <p:cNvSpPr txBox="1"/>
          <p:nvPr/>
        </p:nvSpPr>
        <p:spPr>
          <a:xfrm>
            <a:off x="5032866" y="3186260"/>
            <a:ext cx="3713988" cy="1200329"/>
          </a:xfrm>
          <a:prstGeom prst="rect">
            <a:avLst/>
          </a:prstGeom>
          <a:noFill/>
        </p:spPr>
        <p:txBody>
          <a:bodyPr wrap="square" rtlCol="0" anchor="t">
            <a:spAutoFit/>
          </a:bodyPr>
          <a:lstStyle/>
          <a:p>
            <a:pPr marR="0" lvl="0" algn="just" defTabSz="914400" rtl="0" eaLnBrk="1" fontAlgn="auto" latinLnBrk="0" hangingPunct="1">
              <a:lnSpc>
                <a:spcPct val="100000"/>
              </a:lnSpc>
              <a:spcBef>
                <a:spcPts val="600"/>
              </a:spcBef>
              <a:spcAft>
                <a:spcPts val="0"/>
              </a:spcAft>
              <a:buClrTx/>
              <a:buSzTx/>
              <a:defRPr/>
            </a:pPr>
            <a:r>
              <a:rPr kumimoji="0" lang="en-US" altLang="zh-CN" sz="18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Bi-criteria Metric</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Optimizes both message-passing influence and embedding diversity to ensure high-quality, unbiased subgraphs.</a:t>
            </a:r>
          </a:p>
        </p:txBody>
      </p:sp>
      <p:sp>
        <p:nvSpPr>
          <p:cNvPr id="10" name="矩形 9"/>
          <p:cNvSpPr/>
          <p:nvPr/>
        </p:nvSpPr>
        <p:spPr>
          <a:xfrm>
            <a:off x="4928436" y="2146058"/>
            <a:ext cx="3932702" cy="3802037"/>
          </a:xfrm>
          <a:prstGeom prst="rect">
            <a:avLst/>
          </a:prstGeom>
        </p:spPr>
        <p:style>
          <a:lnRef idx="3">
            <a:schemeClr val="accent1"/>
          </a:lnRef>
          <a:fillRef idx="0">
            <a:srgbClr val="FFFFFF"/>
          </a:fillRef>
          <a:effectRef idx="0">
            <a:srgbClr val="FFFFFF"/>
          </a:effectRef>
          <a:fontRef idx="minor">
            <a:schemeClr val="tx1"/>
          </a:fontRef>
        </p:style>
        <p:txBody>
          <a:bodyPr rtlCol="0" anchor="ctr"/>
          <a:lstStyle/>
          <a:p>
            <a:pPr algn="ctr"/>
            <a:endParaRPr lang="zh-CN" altLang="en-US"/>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835" y="2060848"/>
            <a:ext cx="4452516" cy="390506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文本框 4"/>
              <p:cNvSpPr txBox="1"/>
              <p:nvPr/>
            </p:nvSpPr>
            <p:spPr>
              <a:xfrm>
                <a:off x="5037362" y="4420921"/>
                <a:ext cx="3719068" cy="1314462"/>
              </a:xfrm>
              <a:prstGeom prst="rect">
                <a:avLst/>
              </a:prstGeom>
              <a:noFill/>
            </p:spPr>
            <p:txBody>
              <a:bodyPr wrap="square" rtlCol="0" anchor="t">
                <a:spAutoFit/>
              </a:bodyPr>
              <a:lstStyle/>
              <a:p>
                <a:pPr>
                  <a:spcBef>
                    <a:spcPts val="600"/>
                  </a:spcBef>
                </a:pPr>
                <a:r>
                  <a:rPr lang="en-US" altLang="zh-CN" b="1" dirty="0"/>
                  <a:t>Post-hoc Algorithms</a:t>
                </a:r>
                <a:r>
                  <a:rPr lang="en-US" altLang="zh-CN" dirty="0"/>
                  <a:t>: Training-free generation with provable </a:t>
                </a:r>
                <a14:m>
                  <m:oMath xmlns:m="http://schemas.openxmlformats.org/officeDocument/2006/math">
                    <m:f>
                      <m:fPr>
                        <m:ctrlPr>
                          <a:rPr lang="en-US" altLang="zh-CN" i="1" dirty="0">
                            <a:latin typeface="Cambria Math" panose="02040503050406030204" pitchFamily="18" charset="0"/>
                          </a:rPr>
                        </m:ctrlPr>
                      </m:fPr>
                      <m:num>
                        <m:r>
                          <a:rPr lang="en-US" altLang="zh-CN" i="1" dirty="0">
                            <a:latin typeface="Cambria Math" panose="02040503050406030204" pitchFamily="18" charset="0"/>
                          </a:rPr>
                          <m:t>1</m:t>
                        </m:r>
                      </m:num>
                      <m:den>
                        <m:r>
                          <a:rPr lang="en-US" altLang="zh-CN" i="1" dirty="0">
                            <a:latin typeface="Cambria Math" panose="02040503050406030204" pitchFamily="18" charset="0"/>
                          </a:rPr>
                          <m:t>2</m:t>
                        </m:r>
                      </m:den>
                    </m:f>
                    <m:r>
                      <a:rPr lang="en-US" altLang="zh-CN" i="1" dirty="0">
                        <a:latin typeface="Cambria Math" panose="02040503050406030204" pitchFamily="18" charset="0"/>
                      </a:rPr>
                      <m:t>−</m:t>
                    </m:r>
                  </m:oMath>
                </a14:m>
                <a:r>
                  <a:rPr lang="en-US" altLang="zh-CN" dirty="0"/>
                  <a:t>approximation guarantees for efficient discovery.</a:t>
                </a:r>
              </a:p>
            </p:txBody>
          </p:sp>
        </mc:Choice>
        <mc:Fallback xmlns="">
          <p:sp>
            <p:nvSpPr>
              <p:cNvPr id="5" name="文本框 4"/>
              <p:cNvSpPr txBox="1">
                <a:spLocks noRot="1" noChangeAspect="1" noMove="1" noResize="1" noEditPoints="1" noAdjustHandles="1" noChangeArrowheads="1" noChangeShapeType="1" noTextEdit="1"/>
              </p:cNvSpPr>
              <p:nvPr/>
            </p:nvSpPr>
            <p:spPr>
              <a:xfrm>
                <a:off x="5037362" y="4420921"/>
                <a:ext cx="3719068" cy="1314462"/>
              </a:xfrm>
              <a:prstGeom prst="rect">
                <a:avLst/>
              </a:prstGeom>
              <a:blipFill rotWithShape="1">
                <a:blip r:embed="rId3"/>
                <a:stretch>
                  <a:fillRect l="-15" t="-4" r="11" b="5"/>
                </a:stretch>
              </a:blipFill>
            </p:spPr>
            <p:txBody>
              <a:bodyPr/>
              <a:lstStyle/>
              <a:p>
                <a:r>
                  <a:rPr lang="zh-CN" altLang="en-US">
                    <a:noFill/>
                  </a:rPr>
                  <a:t> </a:t>
                </a:r>
              </a:p>
            </p:txBody>
          </p:sp>
        </mc:Fallback>
      </mc:AlternateContent>
      <p:sp>
        <p:nvSpPr>
          <p:cNvPr id="7" name="Title 1"/>
          <p:cNvSpPr>
            <a:spLocks noGrp="1"/>
          </p:cNvSpPr>
          <p:nvPr/>
        </p:nvSpPr>
        <p:spPr>
          <a:xfrm>
            <a:off x="323215" y="0"/>
            <a:ext cx="8621395" cy="714375"/>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b="1" dirty="0"/>
              <a:t>Our Work: SliceGX</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215" y="0"/>
            <a:ext cx="8621395" cy="714375"/>
          </a:xfrm>
        </p:spPr>
        <p:txBody>
          <a:bodyPr>
            <a:normAutofit fontScale="90000"/>
          </a:bodyPr>
          <a:lstStyle/>
          <a:p>
            <a:r>
              <a:rPr lang="en-US" altLang="zh-CN" b="1" dirty="0">
                <a:sym typeface="+mn-ea"/>
              </a:rPr>
              <a:t>Our Work</a:t>
            </a:r>
            <a:endParaRPr lang="en-US" altLang="zh-CN" b="1" dirty="0"/>
          </a:p>
        </p:txBody>
      </p:sp>
      <p:sp>
        <p:nvSpPr>
          <p:cNvPr id="13" name="Rectangle 12"/>
          <p:cNvSpPr/>
          <p:nvPr/>
        </p:nvSpPr>
        <p:spPr>
          <a:xfrm>
            <a:off x="285750" y="714375"/>
            <a:ext cx="7858125" cy="2721610"/>
          </a:xfrm>
          <a:prstGeom prst="rect">
            <a:avLst/>
          </a:prstGeom>
        </p:spPr>
        <p:txBody>
          <a:bodyPr wrap="square">
            <a:noAutofit/>
          </a:bodyPr>
          <a:lstStyle/>
          <a:p>
            <a:pPr marL="342900" indent="-342900" algn="just" fontAlgn="auto">
              <a:spcAft>
                <a:spcPts val="100"/>
              </a:spcAft>
              <a:buFont typeface="Wingdings" panose="05000000000000000000" charset="0"/>
              <a:buChar char="l"/>
            </a:pPr>
            <a:r>
              <a:rPr lang="en-US" altLang="zh-CN" sz="2000" b="1" dirty="0">
                <a:solidFill>
                  <a:schemeClr val="tx1"/>
                </a:solidFill>
              </a:rPr>
              <a:t>Experiments: </a:t>
            </a:r>
          </a:p>
          <a:p>
            <a:pPr marL="800100" lvl="1" indent="-342900" algn="just" fontAlgn="auto">
              <a:spcAft>
                <a:spcPts val="100"/>
              </a:spcAft>
              <a:buFont typeface="Wingdings" panose="05000000000000000000" charset="0"/>
              <a:buChar char=""/>
            </a:pPr>
            <a:r>
              <a:rPr lang="en-US" altLang="zh-CN" sz="2000" dirty="0">
                <a:solidFill>
                  <a:schemeClr val="tx1"/>
                </a:solidFill>
              </a:rPr>
              <a:t>Fidelity+(Higher is better), Fidelity-(Lower is better)</a:t>
            </a:r>
            <a:endParaRPr lang="en-US" altLang="zh-CN" sz="2000" b="1" dirty="0">
              <a:solidFill>
                <a:schemeClr val="tx1"/>
              </a:solidFill>
            </a:endParaRPr>
          </a:p>
          <a:p>
            <a:pPr indent="0" algn="just" fontAlgn="auto">
              <a:spcAft>
                <a:spcPts val="100"/>
              </a:spcAft>
              <a:buFont typeface="Wingdings" panose="05000000000000000000" charset="0"/>
              <a:buNone/>
            </a:pPr>
            <a:endParaRPr lang="en-US" altLang="zh-CN" sz="2000" b="1" dirty="0">
              <a:solidFill>
                <a:schemeClr val="tx1"/>
              </a:solidFill>
            </a:endParaRPr>
          </a:p>
        </p:txBody>
      </p:sp>
      <p:pic>
        <p:nvPicPr>
          <p:cNvPr id="3" name="图片 2" descr="9bcbf943d57b495922290040673a1907"/>
          <p:cNvPicPr>
            <a:picLocks noChangeAspect="1"/>
          </p:cNvPicPr>
          <p:nvPr/>
        </p:nvPicPr>
        <p:blipFill>
          <a:blip r:embed="rId2"/>
          <a:stretch>
            <a:fillRect/>
          </a:stretch>
        </p:blipFill>
        <p:spPr>
          <a:xfrm>
            <a:off x="323215" y="1557020"/>
            <a:ext cx="8739505" cy="2065020"/>
          </a:xfrm>
          <a:prstGeom prst="rect">
            <a:avLst/>
          </a:prstGeom>
        </p:spPr>
      </p:pic>
      <p:pic>
        <p:nvPicPr>
          <p:cNvPr id="4" name="图片 3" descr="76b8cf237a6e7bb29c50ecc5ad6e8afd"/>
          <p:cNvPicPr>
            <a:picLocks noChangeAspect="1"/>
          </p:cNvPicPr>
          <p:nvPr/>
        </p:nvPicPr>
        <p:blipFill>
          <a:blip r:embed="rId3"/>
          <a:stretch>
            <a:fillRect/>
          </a:stretch>
        </p:blipFill>
        <p:spPr>
          <a:xfrm>
            <a:off x="395605" y="3644900"/>
            <a:ext cx="6035040" cy="3105785"/>
          </a:xfrm>
          <a:prstGeom prst="rect">
            <a:avLst/>
          </a:prstGeom>
        </p:spPr>
      </p:pic>
      <p:sp>
        <p:nvSpPr>
          <p:cNvPr id="7" name="文本框 6"/>
          <p:cNvSpPr txBox="1"/>
          <p:nvPr/>
        </p:nvSpPr>
        <p:spPr>
          <a:xfrm>
            <a:off x="6372225" y="5013325"/>
            <a:ext cx="2750820" cy="521970"/>
          </a:xfrm>
          <a:prstGeom prst="rect">
            <a:avLst/>
          </a:prstGeom>
        </p:spPr>
        <p:txBody>
          <a:bodyPr wrap="square">
            <a:spAutoFit/>
          </a:bodyPr>
          <a:lstStyle/>
          <a:p>
            <a:pPr marL="0" indent="0" algn="ctr">
              <a:spcBef>
                <a:spcPts val="200"/>
              </a:spcBef>
              <a:spcAft>
                <a:spcPts val="200"/>
              </a:spcAft>
              <a:buFont typeface="Arial" panose="020B0604020202090204"/>
              <a:buNone/>
            </a:pPr>
            <a:r>
              <a:rPr lang="en-US" altLang="zh-CN" sz="2800">
                <a:solidFill>
                  <a:srgbClr val="C00000"/>
                </a:solidFill>
                <a:cs typeface="+mn-lt"/>
              </a:rPr>
              <a:t>Efficiency</a:t>
            </a:r>
            <a:r>
              <a:rPr lang="en-US" altLang="zh-CN" sz="1400">
                <a:cs typeface="+mn-lt"/>
              </a:rPr>
              <a:t> </a:t>
            </a:r>
          </a:p>
        </p:txBody>
      </p:sp>
      <p:sp>
        <p:nvSpPr>
          <p:cNvPr id="8"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47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85750" y="714375"/>
            <a:ext cx="7858125" cy="2721610"/>
          </a:xfrm>
          <a:prstGeom prst="rect">
            <a:avLst/>
          </a:prstGeom>
        </p:spPr>
        <p:txBody>
          <a:bodyPr wrap="square">
            <a:noAutofit/>
          </a:bodyPr>
          <a:lstStyle/>
          <a:p>
            <a:pPr marL="342900" indent="-342900" algn="just" fontAlgn="auto">
              <a:spcAft>
                <a:spcPts val="100"/>
              </a:spcAft>
              <a:buFont typeface="Wingdings" panose="05000000000000000000" charset="0"/>
              <a:buChar char="l"/>
            </a:pPr>
            <a:r>
              <a:rPr lang="en-US" altLang="zh-CN" sz="2000" b="1" dirty="0"/>
              <a:t>Case study</a:t>
            </a:r>
            <a:r>
              <a:rPr lang="en-US" altLang="zh-CN" sz="2000" b="1" dirty="0">
                <a:solidFill>
                  <a:schemeClr val="tx1"/>
                </a:solidFill>
              </a:rPr>
              <a:t> (</a:t>
            </a:r>
            <a:r>
              <a:rPr lang="en-US" altLang="zh-CN" sz="2000" b="1" dirty="0"/>
              <a:t>progressive diagnose</a:t>
            </a:r>
            <a:r>
              <a:rPr lang="en-US" altLang="zh-CN" sz="2000" b="1" dirty="0">
                <a:solidFill>
                  <a:schemeClr val="tx1"/>
                </a:solidFill>
              </a:rPr>
              <a:t>)</a:t>
            </a:r>
          </a:p>
          <a:p>
            <a:pPr marL="342900" indent="-342900" algn="just" fontAlgn="auto">
              <a:spcAft>
                <a:spcPts val="100"/>
              </a:spcAft>
              <a:buFont typeface="Wingdings" panose="05000000000000000000" charset="0"/>
              <a:buChar char="l"/>
            </a:pPr>
            <a:endParaRPr lang="en-US" altLang="zh-CN" sz="2000" b="1" dirty="0">
              <a:solidFill>
                <a:schemeClr val="tx1"/>
              </a:solidFill>
            </a:endParaRPr>
          </a:p>
        </p:txBody>
      </p:sp>
      <p:sp>
        <p:nvSpPr>
          <p:cNvPr id="7" name="文本框 6"/>
          <p:cNvSpPr txBox="1"/>
          <p:nvPr/>
        </p:nvSpPr>
        <p:spPr>
          <a:xfrm>
            <a:off x="224790" y="6017895"/>
            <a:ext cx="9110980" cy="646331"/>
          </a:xfrm>
          <a:prstGeom prst="rect">
            <a:avLst/>
          </a:prstGeom>
          <a:noFill/>
        </p:spPr>
        <p:txBody>
          <a:bodyPr wrap="square" rtlCol="0" anchor="t">
            <a:spAutoFit/>
          </a:bodyPr>
          <a:lstStyle/>
          <a:p>
            <a:r>
              <a:rPr lang="en-US" altLang="zh-CN" b="1" dirty="0" err="1"/>
              <a:t>SliceGX</a:t>
            </a:r>
            <a:r>
              <a:rPr lang="en-US" altLang="zh-CN" dirty="0"/>
              <a:t> reveals how a prediction is formed </a:t>
            </a:r>
            <a:r>
              <a:rPr lang="en-US" altLang="zh-CN" b="1" dirty="0"/>
              <a:t>layer-by-layer</a:t>
            </a:r>
            <a:r>
              <a:rPr lang="en-US" altLang="zh-CN" dirty="0"/>
              <a:t>, whereas </a:t>
            </a:r>
            <a:r>
              <a:rPr lang="en-US" altLang="zh-CN" dirty="0" err="1"/>
              <a:t>SubgraphX</a:t>
            </a:r>
            <a:r>
              <a:rPr lang="en-US" altLang="zh-CN" dirty="0"/>
              <a:t> and </a:t>
            </a:r>
            <a:r>
              <a:rPr lang="en-US" altLang="zh-CN" dirty="0" err="1"/>
              <a:t>Gvex</a:t>
            </a:r>
            <a:r>
              <a:rPr lang="en-US" altLang="zh-CN" dirty="0"/>
              <a:t> only show what the final result is.</a:t>
            </a:r>
            <a:endParaRPr lang="zh-CN"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318" y="1055175"/>
            <a:ext cx="7668344" cy="496272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nvSpPr>
        <p:spPr>
          <a:xfrm>
            <a:off x="323215" y="0"/>
            <a:ext cx="8621395" cy="714375"/>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b="1" dirty="0"/>
              <a:t>Our Work: SliceGX</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215" y="0"/>
            <a:ext cx="8621395" cy="714375"/>
          </a:xfrm>
        </p:spPr>
        <p:txBody>
          <a:bodyPr>
            <a:normAutofit fontScale="90000"/>
          </a:bodyPr>
          <a:lstStyle/>
          <a:p>
            <a:r>
              <a:rPr lang="en-US" altLang="zh-CN" b="1" dirty="0"/>
              <a:t>Future Directions in Layer-wise XGNN</a:t>
            </a:r>
          </a:p>
        </p:txBody>
      </p:sp>
      <p:sp>
        <p:nvSpPr>
          <p:cNvPr id="13" name="Rectangle 12"/>
          <p:cNvSpPr/>
          <p:nvPr/>
        </p:nvSpPr>
        <p:spPr>
          <a:xfrm>
            <a:off x="285749" y="714375"/>
            <a:ext cx="8462713" cy="3754874"/>
          </a:xfrm>
          <a:prstGeom prst="rect">
            <a:avLst/>
          </a:prstGeom>
        </p:spPr>
        <p:txBody>
          <a:bodyPr wrap="square">
            <a:spAutoFit/>
          </a:bodyPr>
          <a:lstStyle/>
          <a:p>
            <a:pPr marL="342900" indent="-342900">
              <a:buFont typeface="Wingdings" panose="05000000000000000000" charset="0"/>
              <a:buChar char="l"/>
            </a:pPr>
            <a:r>
              <a:rPr lang="en-US" altLang="zh-CN" sz="2000" b="1" dirty="0"/>
              <a:t>Transferability &amp; cross-architecture slices: </a:t>
            </a:r>
            <a:r>
              <a:rPr lang="en-US" altLang="zh-CN" sz="2000" dirty="0"/>
              <a:t>Slices useful across models (e.g., move from GAT to GCN) or datasets increases reusability.</a:t>
            </a:r>
          </a:p>
          <a:p>
            <a:pPr marL="342900" indent="-342900">
              <a:buFont typeface="Wingdings" panose="05000000000000000000" charset="0"/>
              <a:buChar char="l"/>
            </a:pPr>
            <a:r>
              <a:rPr lang="en-US" altLang="zh-CN" sz="2000" b="1" dirty="0"/>
              <a:t>Slice-driven compression and pruning</a:t>
            </a:r>
            <a:r>
              <a:rPr lang="en-US" altLang="zh-CN" sz="2000" dirty="0"/>
              <a:t> : Slices reveal which paths/neurons are rarely used—useful for compression without harming task performance.</a:t>
            </a:r>
          </a:p>
          <a:p>
            <a:pPr marL="342900" indent="-342900">
              <a:buFont typeface="Wingdings" panose="05000000000000000000" charset="0"/>
              <a:buChar char="l"/>
            </a:pPr>
            <a:r>
              <a:rPr lang="en-US" altLang="zh-CN" sz="2000" b="1" dirty="0"/>
              <a:t>Fairness &amp; privacy</a:t>
            </a:r>
            <a:r>
              <a:rPr lang="en-US" altLang="zh-CN" sz="2000" dirty="0"/>
              <a:t>: Slices might expose sensitive patterns or amplify biases</a:t>
            </a:r>
          </a:p>
          <a:p>
            <a:pPr marL="342900" indent="-342900">
              <a:buFont typeface="Wingdings" panose="05000000000000000000" charset="0"/>
              <a:buChar char="l"/>
            </a:pPr>
            <a:r>
              <a:rPr lang="en-US" altLang="zh-CN" sz="2000" b="1" dirty="0"/>
              <a:t>Coalition-aware slices (for synergistic effects):</a:t>
            </a:r>
            <a:r>
              <a:rPr lang="en-US" altLang="zh-CN" sz="2000" dirty="0"/>
              <a:t> Many decisions arise from joint contributions that single-element slices miss</a:t>
            </a:r>
          </a:p>
          <a:p>
            <a:pPr marL="342900" indent="-342900">
              <a:buFont typeface="Wingdings" panose="05000000000000000000" charset="0"/>
              <a:buChar char="l"/>
            </a:pPr>
            <a:r>
              <a:rPr lang="en-US" altLang="zh-CN" sz="2000" b="1" dirty="0"/>
              <a:t>Theoretical foundations: minimality, uniqueness, and approximation bounds: </a:t>
            </a:r>
            <a:r>
              <a:rPr lang="en-US" altLang="zh-CN" sz="2000" dirty="0"/>
              <a:t>practitioners need guarantees: is a slice minimal/unique and how good are approximations?</a:t>
            </a:r>
          </a:p>
          <a:p>
            <a:pPr marL="342900" indent="-342900">
              <a:buFont typeface="Wingdings" panose="05000000000000000000" charset="0"/>
              <a:buChar char="l"/>
            </a:pPr>
            <a:r>
              <a:rPr lang="en-US" altLang="zh-CN" sz="2000" b="1" dirty="0"/>
              <a:t>Human-centered evaluation:</a:t>
            </a:r>
            <a:r>
              <a:rPr lang="en-US" altLang="zh-CN" sz="2000" dirty="0"/>
              <a:t> explainability is useful only if humans understand and can act on slices.</a:t>
            </a:r>
          </a:p>
        </p:txBody>
      </p:sp>
      <p:sp>
        <p:nvSpPr>
          <p:cNvPr id="4"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49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5 </a:t>
            </a:r>
          </a:p>
        </p:txBody>
      </p:sp>
      <p:sp>
        <p:nvSpPr>
          <p:cNvPr id="40" name="Shape 89"/>
          <p:cNvSpPr txBox="1"/>
          <p:nvPr/>
        </p:nvSpPr>
        <p:spPr>
          <a:xfrm>
            <a:off x="102809" y="11882"/>
            <a:ext cx="8888791" cy="453647"/>
          </a:xfrm>
          <a:prstGeom prst="rect">
            <a:avLst/>
          </a:prstGeom>
          <a:noFill/>
          <a:ln>
            <a:noFill/>
          </a:ln>
        </p:spPr>
        <p:txBody>
          <a:bodyPr lIns="0" tIns="0" rIns="0" bIns="0" anchor="t" anchorCtr="0">
            <a:noAutofit/>
          </a:bodyPr>
          <a:lstStyle/>
          <a:p>
            <a:pPr marL="311089" indent="-311089">
              <a:lnSpc>
                <a:spcPct val="102000"/>
              </a:lnSpc>
              <a:buClr>
                <a:srgbClr val="FF00FF"/>
              </a:buClr>
              <a:buSzPct val="25000"/>
            </a:pPr>
            <a:r>
              <a:rPr lang="en-US" sz="3266" b="1" dirty="0">
                <a:solidFill>
                  <a:srgbClr val="00B0F0"/>
                </a:solidFill>
                <a:ea typeface="Calibri"/>
                <a:cs typeface="Calibri"/>
                <a:sym typeface="Calibri"/>
              </a:rPr>
              <a:t>Graph neural network (GNN): Key idea</a:t>
            </a:r>
          </a:p>
        </p:txBody>
      </p:sp>
      <p:pic>
        <p:nvPicPr>
          <p:cNvPr id="43" name="Picture 2" descr="Related image">
            <a:extLst>
              <a:ext uri="{FF2B5EF4-FFF2-40B4-BE49-F238E27FC236}">
                <a16:creationId xmlns:a16="http://schemas.microsoft.com/office/drawing/2014/main" id="{D64F1956-515F-8BBF-35C5-AA566DAAE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20" y="610842"/>
            <a:ext cx="6039755" cy="1966432"/>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3A94CB4D-A364-84B4-1D5B-F4A055213DCD}"/>
              </a:ext>
            </a:extLst>
          </p:cNvPr>
          <p:cNvSpPr txBox="1"/>
          <p:nvPr/>
        </p:nvSpPr>
        <p:spPr>
          <a:xfrm>
            <a:off x="2152395" y="468520"/>
            <a:ext cx="288862" cy="369332"/>
          </a:xfrm>
          <a:prstGeom prst="rect">
            <a:avLst/>
          </a:prstGeom>
          <a:noFill/>
        </p:spPr>
        <p:txBody>
          <a:bodyPr wrap="none" rtlCol="0">
            <a:spAutoFit/>
          </a:bodyPr>
          <a:lstStyle/>
          <a:p>
            <a:r>
              <a:rPr lang="da-DK" dirty="0"/>
              <a:t>v</a:t>
            </a:r>
          </a:p>
        </p:txBody>
      </p:sp>
      <p:sp>
        <p:nvSpPr>
          <p:cNvPr id="56" name="TextBox 55">
            <a:extLst>
              <a:ext uri="{FF2B5EF4-FFF2-40B4-BE49-F238E27FC236}">
                <a16:creationId xmlns:a16="http://schemas.microsoft.com/office/drawing/2014/main" id="{4E18F67D-2856-5C7C-C33B-73FA4A0D1857}"/>
              </a:ext>
            </a:extLst>
          </p:cNvPr>
          <p:cNvSpPr txBox="1"/>
          <p:nvPr/>
        </p:nvSpPr>
        <p:spPr>
          <a:xfrm>
            <a:off x="2352209" y="2100510"/>
            <a:ext cx="931665" cy="369332"/>
          </a:xfrm>
          <a:prstGeom prst="rect">
            <a:avLst/>
          </a:prstGeom>
          <a:noFill/>
        </p:spPr>
        <p:txBody>
          <a:bodyPr wrap="none" rtlCol="0">
            <a:spAutoFit/>
          </a:bodyPr>
          <a:lstStyle/>
          <a:p>
            <a:r>
              <a:rPr lang="da-DK" dirty="0"/>
              <a:t>f(v) = </a:t>
            </a:r>
            <a:r>
              <a:rPr lang="da-DK" b="1" i="0" dirty="0" err="1">
                <a:solidFill>
                  <a:srgbClr val="202122"/>
                </a:solidFill>
                <a:effectLst/>
                <a:latin typeface="Nimbus Roman No9 L"/>
              </a:rPr>
              <a:t>R</a:t>
            </a:r>
            <a:r>
              <a:rPr lang="da-DK" i="0" baseline="30000" dirty="0" err="1">
                <a:solidFill>
                  <a:srgbClr val="202122"/>
                </a:solidFill>
                <a:effectLst/>
                <a:latin typeface="Nimbus Roman No9 L"/>
              </a:rPr>
              <a:t>d</a:t>
            </a:r>
            <a:endParaRPr lang="da-DK" baseline="30000" dirty="0"/>
          </a:p>
        </p:txBody>
      </p:sp>
      <p:sp>
        <p:nvSpPr>
          <p:cNvPr id="57" name="TextBox 56">
            <a:extLst>
              <a:ext uri="{FF2B5EF4-FFF2-40B4-BE49-F238E27FC236}">
                <a16:creationId xmlns:a16="http://schemas.microsoft.com/office/drawing/2014/main" id="{B2539F44-1B32-4878-65E7-A39A9F0BE0E6}"/>
              </a:ext>
            </a:extLst>
          </p:cNvPr>
          <p:cNvSpPr txBox="1"/>
          <p:nvPr/>
        </p:nvSpPr>
        <p:spPr>
          <a:xfrm>
            <a:off x="3270956" y="2351912"/>
            <a:ext cx="3053978" cy="307777"/>
          </a:xfrm>
          <a:prstGeom prst="rect">
            <a:avLst/>
          </a:prstGeom>
          <a:noFill/>
        </p:spPr>
        <p:txBody>
          <a:bodyPr wrap="none" rtlCol="0">
            <a:spAutoFit/>
          </a:bodyPr>
          <a:lstStyle/>
          <a:p>
            <a:r>
              <a:rPr lang="da-DK" sz="1400" b="1" dirty="0"/>
              <a:t>Representation learning or </a:t>
            </a:r>
            <a:r>
              <a:rPr lang="da-DK" sz="1400" b="1" dirty="0" err="1"/>
              <a:t>embedding</a:t>
            </a:r>
            <a:endParaRPr lang="da-DK" sz="1400" b="1" dirty="0"/>
          </a:p>
        </p:txBody>
      </p:sp>
      <p:sp>
        <p:nvSpPr>
          <p:cNvPr id="58" name="Rectangle 57">
            <a:extLst>
              <a:ext uri="{FF2B5EF4-FFF2-40B4-BE49-F238E27FC236}">
                <a16:creationId xmlns:a16="http://schemas.microsoft.com/office/drawing/2014/main" id="{63709975-4FE5-7014-BDC1-F4F1494AF9BB}"/>
              </a:ext>
            </a:extLst>
          </p:cNvPr>
          <p:cNvSpPr/>
          <p:nvPr/>
        </p:nvSpPr>
        <p:spPr>
          <a:xfrm>
            <a:off x="155575" y="2944418"/>
            <a:ext cx="4035425" cy="2000548"/>
          </a:xfrm>
          <a:prstGeom prst="rect">
            <a:avLst/>
          </a:prstGeom>
        </p:spPr>
        <p:txBody>
          <a:bodyPr wrap="square">
            <a:spAutoFit/>
          </a:bodyPr>
          <a:lstStyle/>
          <a:p>
            <a:pPr>
              <a:buFont typeface="Arial" pitchFamily="34" charset="0"/>
              <a:buChar char="•"/>
            </a:pPr>
            <a:r>
              <a:rPr lang="en-US" dirty="0"/>
              <a:t> End-to-end learning </a:t>
            </a:r>
            <a:r>
              <a:rPr lang="da-DK" b="0" i="0" dirty="0">
                <a:solidFill>
                  <a:srgbClr val="202122"/>
                </a:solidFill>
                <a:effectLst/>
                <a:latin typeface="Arial" panose="020B0604020202020204" pitchFamily="34" charset="0"/>
              </a:rPr>
              <a:t>→</a:t>
            </a:r>
          </a:p>
          <a:p>
            <a:pPr>
              <a:buFont typeface="Arial" pitchFamily="34" charset="0"/>
              <a:buChar char="•"/>
            </a:pPr>
            <a:endParaRPr lang="en-US" sz="800" dirty="0"/>
          </a:p>
          <a:p>
            <a:pPr>
              <a:buFont typeface="Arial" pitchFamily="34" charset="0"/>
              <a:buChar char="•"/>
            </a:pPr>
            <a:r>
              <a:rPr lang="en-US" dirty="0"/>
              <a:t> Task-independent </a:t>
            </a:r>
            <a:r>
              <a:rPr lang="en-SG" dirty="0">
                <a:solidFill>
                  <a:schemeClr val="tx1"/>
                </a:solidFill>
              </a:rPr>
              <a:t>/ task-dependent learning.</a:t>
            </a:r>
          </a:p>
          <a:p>
            <a:pPr>
              <a:buFont typeface="Arial" pitchFamily="34" charset="0"/>
              <a:buChar char="•"/>
            </a:pPr>
            <a:endParaRPr lang="en-SG" sz="800" dirty="0">
              <a:solidFill>
                <a:schemeClr val="tx1"/>
              </a:solidFill>
            </a:endParaRPr>
          </a:p>
          <a:p>
            <a:pPr>
              <a:buFont typeface="Arial" pitchFamily="34" charset="0"/>
              <a:buChar char="•"/>
            </a:pPr>
            <a:r>
              <a:rPr lang="en-SG" dirty="0"/>
              <a:t> Can capture graph structure and node, edge features.</a:t>
            </a:r>
            <a:endParaRPr lang="en-US" dirty="0"/>
          </a:p>
          <a:p>
            <a:pPr>
              <a:buFont typeface="Arial" pitchFamily="34" charset="0"/>
              <a:buChar char="•"/>
            </a:pPr>
            <a:endParaRPr lang="en-SG" dirty="0"/>
          </a:p>
        </p:txBody>
      </p:sp>
      <p:pic>
        <p:nvPicPr>
          <p:cNvPr id="61" name="Picture 60">
            <a:extLst>
              <a:ext uri="{FF2B5EF4-FFF2-40B4-BE49-F238E27FC236}">
                <a16:creationId xmlns:a16="http://schemas.microsoft.com/office/drawing/2014/main" id="{05FEDF4A-3756-8964-EB8A-C6BD31AAA899}"/>
              </a:ext>
            </a:extLst>
          </p:cNvPr>
          <p:cNvPicPr>
            <a:picLocks noChangeAspect="1"/>
          </p:cNvPicPr>
          <p:nvPr/>
        </p:nvPicPr>
        <p:blipFill>
          <a:blip r:embed="rId3"/>
          <a:stretch>
            <a:fillRect/>
          </a:stretch>
        </p:blipFill>
        <p:spPr>
          <a:xfrm>
            <a:off x="2574901" y="2924039"/>
            <a:ext cx="955040" cy="419888"/>
          </a:xfrm>
          <a:prstGeom prst="rect">
            <a:avLst/>
          </a:prstGeom>
        </p:spPr>
      </p:pic>
      <p:sp>
        <p:nvSpPr>
          <p:cNvPr id="62" name="Right Arrow 4">
            <a:extLst>
              <a:ext uri="{FF2B5EF4-FFF2-40B4-BE49-F238E27FC236}">
                <a16:creationId xmlns:a16="http://schemas.microsoft.com/office/drawing/2014/main" id="{B533B14A-CDAF-6211-AF79-FC68D470DC90}"/>
              </a:ext>
            </a:extLst>
          </p:cNvPr>
          <p:cNvSpPr/>
          <p:nvPr/>
        </p:nvSpPr>
        <p:spPr>
          <a:xfrm>
            <a:off x="6008407" y="1825250"/>
            <a:ext cx="601130" cy="26289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80D75A96-9CA3-BEE6-E7E3-8215586CA158}"/>
              </a:ext>
            </a:extLst>
          </p:cNvPr>
          <p:cNvSpPr txBox="1"/>
          <p:nvPr/>
        </p:nvSpPr>
        <p:spPr>
          <a:xfrm>
            <a:off x="6697399" y="1371600"/>
            <a:ext cx="2446601" cy="1169551"/>
          </a:xfrm>
          <a:prstGeom prst="rect">
            <a:avLst/>
          </a:prstGeom>
          <a:noFill/>
        </p:spPr>
        <p:txBody>
          <a:bodyPr wrap="square" rtlCol="0">
            <a:spAutoFit/>
          </a:bodyPr>
          <a:lstStyle/>
          <a:p>
            <a:r>
              <a:rPr lang="en-US" sz="1400" b="1" dirty="0"/>
              <a:t>Downstream tasks </a:t>
            </a:r>
            <a:r>
              <a:rPr lang="en-US" sz="1400" dirty="0"/>
              <a:t>(e.g., graph and node classification,</a:t>
            </a:r>
          </a:p>
          <a:p>
            <a:r>
              <a:rPr lang="en-US" sz="1400" dirty="0"/>
              <a:t>recommendation, link prediction, question answering)</a:t>
            </a:r>
          </a:p>
        </p:txBody>
      </p:sp>
      <p:sp>
        <p:nvSpPr>
          <p:cNvPr id="64" name="Rectangle 63">
            <a:extLst>
              <a:ext uri="{FF2B5EF4-FFF2-40B4-BE49-F238E27FC236}">
                <a16:creationId xmlns:a16="http://schemas.microsoft.com/office/drawing/2014/main" id="{10BEB2E8-0EFC-478D-EE8C-145DCB825487}"/>
              </a:ext>
            </a:extLst>
          </p:cNvPr>
          <p:cNvSpPr/>
          <p:nvPr/>
        </p:nvSpPr>
        <p:spPr>
          <a:xfrm>
            <a:off x="176567" y="4706620"/>
            <a:ext cx="4277894" cy="2463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dirty="0">
                <a:solidFill>
                  <a:schemeClr val="tx1"/>
                </a:solidFill>
              </a:rPr>
              <a:t>Graph Convolutional Neural Network (GCN)</a:t>
            </a:r>
            <a:endParaRPr lang="en-US" dirty="0">
              <a:solidFill>
                <a:schemeClr val="tx1"/>
              </a:solidFill>
            </a:endParaRPr>
          </a:p>
        </p:txBody>
      </p:sp>
      <p:sp>
        <p:nvSpPr>
          <p:cNvPr id="65" name="TextBox 64">
            <a:extLst>
              <a:ext uri="{FF2B5EF4-FFF2-40B4-BE49-F238E27FC236}">
                <a16:creationId xmlns:a16="http://schemas.microsoft.com/office/drawing/2014/main" id="{5F61D8DD-7DD0-53CB-0630-8CE27E442497}"/>
              </a:ext>
            </a:extLst>
          </p:cNvPr>
          <p:cNvSpPr txBox="1"/>
          <p:nvPr/>
        </p:nvSpPr>
        <p:spPr>
          <a:xfrm>
            <a:off x="7205495" y="5684458"/>
            <a:ext cx="1862305" cy="369332"/>
          </a:xfrm>
          <a:prstGeom prst="rect">
            <a:avLst/>
          </a:prstGeom>
          <a:noFill/>
        </p:spPr>
        <p:txBody>
          <a:bodyPr wrap="none" rtlCol="0">
            <a:spAutoFit/>
          </a:bodyPr>
          <a:lstStyle/>
          <a:p>
            <a:r>
              <a:rPr lang="da-DK" b="1" dirty="0" err="1"/>
              <a:t>Technique</a:t>
            </a:r>
            <a:r>
              <a:rPr lang="da-DK" b="1" dirty="0"/>
              <a:t> in GCN</a:t>
            </a:r>
          </a:p>
        </p:txBody>
      </p:sp>
      <p:sp>
        <p:nvSpPr>
          <p:cNvPr id="66" name="Oval 65">
            <a:extLst>
              <a:ext uri="{FF2B5EF4-FFF2-40B4-BE49-F238E27FC236}">
                <a16:creationId xmlns:a16="http://schemas.microsoft.com/office/drawing/2014/main" id="{51119332-9EB5-6FAD-5ECD-25A741EE737E}"/>
              </a:ext>
            </a:extLst>
          </p:cNvPr>
          <p:cNvSpPr/>
          <p:nvPr/>
        </p:nvSpPr>
        <p:spPr>
          <a:xfrm>
            <a:off x="5428407" y="3491345"/>
            <a:ext cx="231109" cy="228434"/>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7" name="Oval 66">
            <a:extLst>
              <a:ext uri="{FF2B5EF4-FFF2-40B4-BE49-F238E27FC236}">
                <a16:creationId xmlns:a16="http://schemas.microsoft.com/office/drawing/2014/main" id="{7FDDD916-7972-09DB-CD18-84A7B34AFCB9}"/>
              </a:ext>
            </a:extLst>
          </p:cNvPr>
          <p:cNvSpPr/>
          <p:nvPr/>
        </p:nvSpPr>
        <p:spPr>
          <a:xfrm>
            <a:off x="4702785" y="4031836"/>
            <a:ext cx="231109" cy="228434"/>
          </a:xfrm>
          <a:prstGeom prst="ellipse">
            <a:avLst/>
          </a:prstGeom>
          <a:solidFill>
            <a:schemeClr val="accent4"/>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8" name="Oval 67">
            <a:extLst>
              <a:ext uri="{FF2B5EF4-FFF2-40B4-BE49-F238E27FC236}">
                <a16:creationId xmlns:a16="http://schemas.microsoft.com/office/drawing/2014/main" id="{F00E10E7-1042-6A42-1940-C8C6F3645B42}"/>
              </a:ext>
            </a:extLst>
          </p:cNvPr>
          <p:cNvSpPr/>
          <p:nvPr/>
        </p:nvSpPr>
        <p:spPr>
          <a:xfrm>
            <a:off x="6011608" y="4170415"/>
            <a:ext cx="231109" cy="228434"/>
          </a:xfrm>
          <a:prstGeom prst="ellipse">
            <a:avLst/>
          </a:prstGeom>
          <a:solidFill>
            <a:schemeClr val="accent6"/>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9" name="Oval 68">
            <a:extLst>
              <a:ext uri="{FF2B5EF4-FFF2-40B4-BE49-F238E27FC236}">
                <a16:creationId xmlns:a16="http://schemas.microsoft.com/office/drawing/2014/main" id="{9953F919-8A61-B4B9-46C3-6AF921C0B490}"/>
              </a:ext>
            </a:extLst>
          </p:cNvPr>
          <p:cNvSpPr/>
          <p:nvPr/>
        </p:nvSpPr>
        <p:spPr>
          <a:xfrm>
            <a:off x="5603467" y="5119435"/>
            <a:ext cx="231109" cy="228434"/>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7" name="Oval 76">
            <a:extLst>
              <a:ext uri="{FF2B5EF4-FFF2-40B4-BE49-F238E27FC236}">
                <a16:creationId xmlns:a16="http://schemas.microsoft.com/office/drawing/2014/main" id="{48D0ED10-7617-5651-CB3D-F3F2477A3FCB}"/>
              </a:ext>
            </a:extLst>
          </p:cNvPr>
          <p:cNvSpPr/>
          <p:nvPr/>
        </p:nvSpPr>
        <p:spPr>
          <a:xfrm>
            <a:off x="6314995" y="4818780"/>
            <a:ext cx="231109" cy="22843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0" name="Oval 79">
            <a:extLst>
              <a:ext uri="{FF2B5EF4-FFF2-40B4-BE49-F238E27FC236}">
                <a16:creationId xmlns:a16="http://schemas.microsoft.com/office/drawing/2014/main" id="{33F84CF1-D11F-55B4-BDBE-2AEF45CA8687}"/>
              </a:ext>
            </a:extLst>
          </p:cNvPr>
          <p:cNvSpPr/>
          <p:nvPr/>
        </p:nvSpPr>
        <p:spPr>
          <a:xfrm>
            <a:off x="4599702" y="4764441"/>
            <a:ext cx="231109" cy="228434"/>
          </a:xfrm>
          <a:prstGeom prst="ellipse">
            <a:avLst/>
          </a:prstGeom>
          <a:solidFill>
            <a:schemeClr val="accent1">
              <a:lumMod val="75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8" name="Straight Connector 87">
            <a:extLst>
              <a:ext uri="{FF2B5EF4-FFF2-40B4-BE49-F238E27FC236}">
                <a16:creationId xmlns:a16="http://schemas.microsoft.com/office/drawing/2014/main" id="{137C48E0-68A2-1AA6-ADB9-7C1EF82F4A38}"/>
              </a:ext>
            </a:extLst>
          </p:cNvPr>
          <p:cNvCxnSpPr>
            <a:stCxn id="67" idx="4"/>
            <a:endCxn id="80" idx="0"/>
          </p:cNvCxnSpPr>
          <p:nvPr/>
        </p:nvCxnSpPr>
        <p:spPr>
          <a:xfrm flipH="1">
            <a:off x="4715257" y="4260270"/>
            <a:ext cx="103083" cy="5041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F825BFA-4639-AAF3-E3F6-422067A18174}"/>
              </a:ext>
            </a:extLst>
          </p:cNvPr>
          <p:cNvCxnSpPr>
            <a:stCxn id="67" idx="7"/>
            <a:endCxn id="66" idx="2"/>
          </p:cNvCxnSpPr>
          <p:nvPr/>
        </p:nvCxnSpPr>
        <p:spPr>
          <a:xfrm flipV="1">
            <a:off x="4900049" y="3605562"/>
            <a:ext cx="528358" cy="4597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503CBBF-7281-718D-4782-CFF5E79F3C44}"/>
              </a:ext>
            </a:extLst>
          </p:cNvPr>
          <p:cNvCxnSpPr>
            <a:stCxn id="66" idx="5"/>
            <a:endCxn id="68" idx="1"/>
          </p:cNvCxnSpPr>
          <p:nvPr/>
        </p:nvCxnSpPr>
        <p:spPr>
          <a:xfrm>
            <a:off x="5625671" y="3686326"/>
            <a:ext cx="419782" cy="5175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C7FB9ED-546D-148D-5AD7-76C0365AB8A3}"/>
              </a:ext>
            </a:extLst>
          </p:cNvPr>
          <p:cNvCxnSpPr>
            <a:stCxn id="67" idx="5"/>
            <a:endCxn id="68" idx="2"/>
          </p:cNvCxnSpPr>
          <p:nvPr/>
        </p:nvCxnSpPr>
        <p:spPr>
          <a:xfrm>
            <a:off x="4900049" y="4226817"/>
            <a:ext cx="1111559" cy="578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8837AEAA-FFD9-4DAB-3218-434E35AB983E}"/>
              </a:ext>
            </a:extLst>
          </p:cNvPr>
          <p:cNvCxnSpPr>
            <a:stCxn id="68" idx="4"/>
            <a:endCxn id="69" idx="0"/>
          </p:cNvCxnSpPr>
          <p:nvPr/>
        </p:nvCxnSpPr>
        <p:spPr>
          <a:xfrm flipH="1">
            <a:off x="5719022" y="4398849"/>
            <a:ext cx="408141" cy="7205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D9209AA-7250-791D-0301-10803E9033F6}"/>
              </a:ext>
            </a:extLst>
          </p:cNvPr>
          <p:cNvCxnSpPr>
            <a:stCxn id="68" idx="5"/>
            <a:endCxn id="77" idx="0"/>
          </p:cNvCxnSpPr>
          <p:nvPr/>
        </p:nvCxnSpPr>
        <p:spPr>
          <a:xfrm>
            <a:off x="6208872" y="4365396"/>
            <a:ext cx="221678" cy="4533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920571A-D18B-4F17-157B-19AE6F05C7A4}"/>
              </a:ext>
            </a:extLst>
          </p:cNvPr>
          <p:cNvCxnSpPr>
            <a:stCxn id="69" idx="6"/>
            <a:endCxn id="77" idx="3"/>
          </p:cNvCxnSpPr>
          <p:nvPr/>
        </p:nvCxnSpPr>
        <p:spPr>
          <a:xfrm flipV="1">
            <a:off x="5834576" y="5013761"/>
            <a:ext cx="514264" cy="2198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2371857F-59D2-8755-7174-10B8B946C373}"/>
              </a:ext>
            </a:extLst>
          </p:cNvPr>
          <p:cNvSpPr txBox="1"/>
          <p:nvPr/>
        </p:nvSpPr>
        <p:spPr>
          <a:xfrm>
            <a:off x="5404880" y="3430261"/>
            <a:ext cx="296876" cy="338554"/>
          </a:xfrm>
          <a:prstGeom prst="rect">
            <a:avLst/>
          </a:prstGeom>
          <a:noFill/>
        </p:spPr>
        <p:txBody>
          <a:bodyPr wrap="none" rtlCol="0">
            <a:spAutoFit/>
          </a:bodyPr>
          <a:lstStyle/>
          <a:p>
            <a:r>
              <a:rPr lang="da-DK" sz="1600" dirty="0"/>
              <a:t>B</a:t>
            </a:r>
          </a:p>
        </p:txBody>
      </p:sp>
      <p:sp>
        <p:nvSpPr>
          <p:cNvPr id="103" name="TextBox 102">
            <a:extLst>
              <a:ext uri="{FF2B5EF4-FFF2-40B4-BE49-F238E27FC236}">
                <a16:creationId xmlns:a16="http://schemas.microsoft.com/office/drawing/2014/main" id="{6FFF3A7F-A108-700D-C631-0AFFDAF54FB6}"/>
              </a:ext>
            </a:extLst>
          </p:cNvPr>
          <p:cNvSpPr txBox="1"/>
          <p:nvPr/>
        </p:nvSpPr>
        <p:spPr>
          <a:xfrm>
            <a:off x="4671232" y="3958343"/>
            <a:ext cx="303288" cy="338554"/>
          </a:xfrm>
          <a:prstGeom prst="rect">
            <a:avLst/>
          </a:prstGeom>
          <a:noFill/>
        </p:spPr>
        <p:txBody>
          <a:bodyPr wrap="none" rtlCol="0">
            <a:spAutoFit/>
          </a:bodyPr>
          <a:lstStyle/>
          <a:p>
            <a:r>
              <a:rPr lang="da-DK" sz="1600" dirty="0"/>
              <a:t>A</a:t>
            </a:r>
          </a:p>
        </p:txBody>
      </p:sp>
      <p:sp>
        <p:nvSpPr>
          <p:cNvPr id="104" name="TextBox 103">
            <a:extLst>
              <a:ext uri="{FF2B5EF4-FFF2-40B4-BE49-F238E27FC236}">
                <a16:creationId xmlns:a16="http://schemas.microsoft.com/office/drawing/2014/main" id="{81695EC9-1844-6E26-0843-D32654CCD3F8}"/>
              </a:ext>
            </a:extLst>
          </p:cNvPr>
          <p:cNvSpPr txBox="1"/>
          <p:nvPr/>
        </p:nvSpPr>
        <p:spPr>
          <a:xfrm>
            <a:off x="4572000" y="4709711"/>
            <a:ext cx="311304" cy="338554"/>
          </a:xfrm>
          <a:prstGeom prst="rect">
            <a:avLst/>
          </a:prstGeom>
          <a:noFill/>
        </p:spPr>
        <p:txBody>
          <a:bodyPr wrap="none" rtlCol="0">
            <a:spAutoFit/>
          </a:bodyPr>
          <a:lstStyle/>
          <a:p>
            <a:r>
              <a:rPr lang="da-DK" sz="1600" dirty="0"/>
              <a:t>D</a:t>
            </a:r>
          </a:p>
        </p:txBody>
      </p:sp>
      <p:sp>
        <p:nvSpPr>
          <p:cNvPr id="105" name="TextBox 104">
            <a:extLst>
              <a:ext uri="{FF2B5EF4-FFF2-40B4-BE49-F238E27FC236}">
                <a16:creationId xmlns:a16="http://schemas.microsoft.com/office/drawing/2014/main" id="{6A8E4354-B108-CE67-4D30-63C373C84748}"/>
              </a:ext>
            </a:extLst>
          </p:cNvPr>
          <p:cNvSpPr txBox="1"/>
          <p:nvPr/>
        </p:nvSpPr>
        <p:spPr>
          <a:xfrm>
            <a:off x="5982580" y="4100109"/>
            <a:ext cx="293670" cy="338554"/>
          </a:xfrm>
          <a:prstGeom prst="rect">
            <a:avLst/>
          </a:prstGeom>
          <a:noFill/>
        </p:spPr>
        <p:txBody>
          <a:bodyPr wrap="none" rtlCol="0">
            <a:spAutoFit/>
          </a:bodyPr>
          <a:lstStyle/>
          <a:p>
            <a:r>
              <a:rPr lang="da-DK" sz="1600" dirty="0"/>
              <a:t>C</a:t>
            </a:r>
          </a:p>
        </p:txBody>
      </p:sp>
      <p:sp>
        <p:nvSpPr>
          <p:cNvPr id="106" name="TextBox 105">
            <a:extLst>
              <a:ext uri="{FF2B5EF4-FFF2-40B4-BE49-F238E27FC236}">
                <a16:creationId xmlns:a16="http://schemas.microsoft.com/office/drawing/2014/main" id="{DBD32F09-3AA5-310F-8042-CE26E7D7A705}"/>
              </a:ext>
            </a:extLst>
          </p:cNvPr>
          <p:cNvSpPr txBox="1"/>
          <p:nvPr/>
        </p:nvSpPr>
        <p:spPr>
          <a:xfrm>
            <a:off x="5571456" y="5057037"/>
            <a:ext cx="285656" cy="338554"/>
          </a:xfrm>
          <a:prstGeom prst="rect">
            <a:avLst/>
          </a:prstGeom>
          <a:noFill/>
        </p:spPr>
        <p:txBody>
          <a:bodyPr wrap="none" rtlCol="0">
            <a:spAutoFit/>
          </a:bodyPr>
          <a:lstStyle/>
          <a:p>
            <a:r>
              <a:rPr lang="da-DK" sz="1600" dirty="0"/>
              <a:t>E</a:t>
            </a:r>
          </a:p>
        </p:txBody>
      </p:sp>
      <p:sp>
        <p:nvSpPr>
          <p:cNvPr id="107" name="TextBox 106">
            <a:extLst>
              <a:ext uri="{FF2B5EF4-FFF2-40B4-BE49-F238E27FC236}">
                <a16:creationId xmlns:a16="http://schemas.microsoft.com/office/drawing/2014/main" id="{49736718-6739-A774-C4E4-C2F2D550E0EC}"/>
              </a:ext>
            </a:extLst>
          </p:cNvPr>
          <p:cNvSpPr txBox="1"/>
          <p:nvPr/>
        </p:nvSpPr>
        <p:spPr>
          <a:xfrm>
            <a:off x="6294471" y="4752239"/>
            <a:ext cx="279244" cy="338554"/>
          </a:xfrm>
          <a:prstGeom prst="rect">
            <a:avLst/>
          </a:prstGeom>
          <a:noFill/>
        </p:spPr>
        <p:txBody>
          <a:bodyPr wrap="none" rtlCol="0">
            <a:spAutoFit/>
          </a:bodyPr>
          <a:lstStyle/>
          <a:p>
            <a:r>
              <a:rPr lang="da-DK" sz="1600" dirty="0"/>
              <a:t>F</a:t>
            </a:r>
          </a:p>
        </p:txBody>
      </p:sp>
      <p:sp>
        <p:nvSpPr>
          <p:cNvPr id="108" name="TextBox 107">
            <a:extLst>
              <a:ext uri="{FF2B5EF4-FFF2-40B4-BE49-F238E27FC236}">
                <a16:creationId xmlns:a16="http://schemas.microsoft.com/office/drawing/2014/main" id="{B147E810-D1E6-FB01-3C3B-F2A5F43410DA}"/>
              </a:ext>
            </a:extLst>
          </p:cNvPr>
          <p:cNvSpPr txBox="1"/>
          <p:nvPr/>
        </p:nvSpPr>
        <p:spPr>
          <a:xfrm>
            <a:off x="4671623" y="5445478"/>
            <a:ext cx="1295291" cy="369332"/>
          </a:xfrm>
          <a:prstGeom prst="rect">
            <a:avLst/>
          </a:prstGeom>
          <a:noFill/>
        </p:spPr>
        <p:txBody>
          <a:bodyPr wrap="none" rtlCol="0">
            <a:spAutoFit/>
          </a:bodyPr>
          <a:lstStyle/>
          <a:p>
            <a:r>
              <a:rPr lang="da-DK" b="1" dirty="0"/>
              <a:t>Input </a:t>
            </a:r>
            <a:r>
              <a:rPr lang="da-DK" b="1" dirty="0" err="1"/>
              <a:t>graph</a:t>
            </a:r>
            <a:endParaRPr lang="da-DK" b="1" dirty="0"/>
          </a:p>
        </p:txBody>
      </p:sp>
      <p:sp>
        <p:nvSpPr>
          <p:cNvPr id="109" name="Oval 108">
            <a:extLst>
              <a:ext uri="{FF2B5EF4-FFF2-40B4-BE49-F238E27FC236}">
                <a16:creationId xmlns:a16="http://schemas.microsoft.com/office/drawing/2014/main" id="{9834114F-C488-5DB8-8E03-90587E1AAB81}"/>
              </a:ext>
            </a:extLst>
          </p:cNvPr>
          <p:cNvSpPr/>
          <p:nvPr/>
        </p:nvSpPr>
        <p:spPr>
          <a:xfrm>
            <a:off x="6542038" y="4325111"/>
            <a:ext cx="231109" cy="228434"/>
          </a:xfrm>
          <a:prstGeom prst="ellipse">
            <a:avLst/>
          </a:prstGeom>
          <a:solidFill>
            <a:schemeClr val="accent4"/>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 name="Oval 109">
            <a:extLst>
              <a:ext uri="{FF2B5EF4-FFF2-40B4-BE49-F238E27FC236}">
                <a16:creationId xmlns:a16="http://schemas.microsoft.com/office/drawing/2014/main" id="{E4DAD3F4-9275-177E-7DE7-4A7932A2B376}"/>
              </a:ext>
            </a:extLst>
          </p:cNvPr>
          <p:cNvSpPr/>
          <p:nvPr/>
        </p:nvSpPr>
        <p:spPr>
          <a:xfrm>
            <a:off x="7636256" y="3293542"/>
            <a:ext cx="231109" cy="228434"/>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 name="Oval 110">
            <a:extLst>
              <a:ext uri="{FF2B5EF4-FFF2-40B4-BE49-F238E27FC236}">
                <a16:creationId xmlns:a16="http://schemas.microsoft.com/office/drawing/2014/main" id="{058C2E38-A906-83AD-C2F4-1AB4CCFB8A5C}"/>
              </a:ext>
            </a:extLst>
          </p:cNvPr>
          <p:cNvSpPr/>
          <p:nvPr/>
        </p:nvSpPr>
        <p:spPr>
          <a:xfrm>
            <a:off x="7661921" y="4302468"/>
            <a:ext cx="231109" cy="228434"/>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2" name="Oval 111">
            <a:extLst>
              <a:ext uri="{FF2B5EF4-FFF2-40B4-BE49-F238E27FC236}">
                <a16:creationId xmlns:a16="http://schemas.microsoft.com/office/drawing/2014/main" id="{75AD7080-46F0-0862-7DCD-A80BAD4C7939}"/>
              </a:ext>
            </a:extLst>
          </p:cNvPr>
          <p:cNvSpPr/>
          <p:nvPr/>
        </p:nvSpPr>
        <p:spPr>
          <a:xfrm>
            <a:off x="7661920" y="5172405"/>
            <a:ext cx="231109" cy="228434"/>
          </a:xfrm>
          <a:prstGeom prst="ellipse">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3" name="Oval 112">
            <a:extLst>
              <a:ext uri="{FF2B5EF4-FFF2-40B4-BE49-F238E27FC236}">
                <a16:creationId xmlns:a16="http://schemas.microsoft.com/office/drawing/2014/main" id="{74537D05-3D9E-E7C0-BB87-A856DFC3FABE}"/>
              </a:ext>
            </a:extLst>
          </p:cNvPr>
          <p:cNvSpPr/>
          <p:nvPr/>
        </p:nvSpPr>
        <p:spPr>
          <a:xfrm>
            <a:off x="8726010" y="2833400"/>
            <a:ext cx="231109" cy="228434"/>
          </a:xfrm>
          <a:prstGeom prst="ellipse">
            <a:avLst/>
          </a:prstGeom>
          <a:solidFill>
            <a:schemeClr val="accent4"/>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4" name="Oval 113">
            <a:extLst>
              <a:ext uri="{FF2B5EF4-FFF2-40B4-BE49-F238E27FC236}">
                <a16:creationId xmlns:a16="http://schemas.microsoft.com/office/drawing/2014/main" id="{B51599E1-23E8-3FDD-DA34-E700BD1EAAAA}"/>
              </a:ext>
            </a:extLst>
          </p:cNvPr>
          <p:cNvSpPr/>
          <p:nvPr/>
        </p:nvSpPr>
        <p:spPr>
          <a:xfrm>
            <a:off x="8758112" y="3232050"/>
            <a:ext cx="231109" cy="228434"/>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5" name="Oval 114">
            <a:extLst>
              <a:ext uri="{FF2B5EF4-FFF2-40B4-BE49-F238E27FC236}">
                <a16:creationId xmlns:a16="http://schemas.microsoft.com/office/drawing/2014/main" id="{5CA0F2A0-EABA-AFE9-F0E1-B10675C05384}"/>
              </a:ext>
            </a:extLst>
          </p:cNvPr>
          <p:cNvSpPr/>
          <p:nvPr/>
        </p:nvSpPr>
        <p:spPr>
          <a:xfrm>
            <a:off x="8758113" y="3915877"/>
            <a:ext cx="231109" cy="228434"/>
          </a:xfrm>
          <a:prstGeom prst="ellipse">
            <a:avLst/>
          </a:prstGeom>
          <a:solidFill>
            <a:schemeClr val="accent4"/>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6" name="Oval 115">
            <a:extLst>
              <a:ext uri="{FF2B5EF4-FFF2-40B4-BE49-F238E27FC236}">
                <a16:creationId xmlns:a16="http://schemas.microsoft.com/office/drawing/2014/main" id="{67D58167-49F6-A508-BDF2-B39A7100785E}"/>
              </a:ext>
            </a:extLst>
          </p:cNvPr>
          <p:cNvSpPr/>
          <p:nvPr/>
        </p:nvSpPr>
        <p:spPr>
          <a:xfrm>
            <a:off x="8764333" y="4265779"/>
            <a:ext cx="231109" cy="228434"/>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7" name="Oval 116">
            <a:extLst>
              <a:ext uri="{FF2B5EF4-FFF2-40B4-BE49-F238E27FC236}">
                <a16:creationId xmlns:a16="http://schemas.microsoft.com/office/drawing/2014/main" id="{8A3AE6E1-2AE8-BAF6-EB17-7399C5822297}"/>
              </a:ext>
            </a:extLst>
          </p:cNvPr>
          <p:cNvSpPr/>
          <p:nvPr/>
        </p:nvSpPr>
        <p:spPr>
          <a:xfrm>
            <a:off x="8764332" y="4574304"/>
            <a:ext cx="231109" cy="228434"/>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8" name="Oval 117">
            <a:extLst>
              <a:ext uri="{FF2B5EF4-FFF2-40B4-BE49-F238E27FC236}">
                <a16:creationId xmlns:a16="http://schemas.microsoft.com/office/drawing/2014/main" id="{4E465A0B-0304-2C0D-2EAC-9C74395E85BA}"/>
              </a:ext>
            </a:extLst>
          </p:cNvPr>
          <p:cNvSpPr/>
          <p:nvPr/>
        </p:nvSpPr>
        <p:spPr>
          <a:xfrm>
            <a:off x="8758113" y="4870985"/>
            <a:ext cx="231109" cy="22843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 name="Oval 118">
            <a:extLst>
              <a:ext uri="{FF2B5EF4-FFF2-40B4-BE49-F238E27FC236}">
                <a16:creationId xmlns:a16="http://schemas.microsoft.com/office/drawing/2014/main" id="{AE3E5DCD-8065-71EA-937B-057A561AF6AD}"/>
              </a:ext>
            </a:extLst>
          </p:cNvPr>
          <p:cNvSpPr/>
          <p:nvPr/>
        </p:nvSpPr>
        <p:spPr>
          <a:xfrm>
            <a:off x="8758113" y="5413725"/>
            <a:ext cx="231109" cy="228434"/>
          </a:xfrm>
          <a:prstGeom prst="ellipse">
            <a:avLst/>
          </a:prstGeom>
          <a:solidFill>
            <a:schemeClr val="accent4"/>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 name="Rectangle 119">
            <a:extLst>
              <a:ext uri="{FF2B5EF4-FFF2-40B4-BE49-F238E27FC236}">
                <a16:creationId xmlns:a16="http://schemas.microsoft.com/office/drawing/2014/main" id="{9BFA9350-AD87-9021-0C17-ACD7A4D16D1E}"/>
              </a:ext>
            </a:extLst>
          </p:cNvPr>
          <p:cNvSpPr/>
          <p:nvPr/>
        </p:nvSpPr>
        <p:spPr>
          <a:xfrm>
            <a:off x="8138082" y="3118883"/>
            <a:ext cx="392306" cy="387485"/>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00" dirty="0" err="1">
                <a:solidFill>
                  <a:schemeClr val="tx1"/>
                </a:solidFill>
              </a:rPr>
              <a:t>agg</a:t>
            </a:r>
            <a:endParaRPr lang="da-DK" sz="1000" dirty="0">
              <a:solidFill>
                <a:schemeClr val="tx1"/>
              </a:solidFill>
            </a:endParaRPr>
          </a:p>
        </p:txBody>
      </p:sp>
      <p:sp>
        <p:nvSpPr>
          <p:cNvPr id="121" name="Rectangle 120">
            <a:extLst>
              <a:ext uri="{FF2B5EF4-FFF2-40B4-BE49-F238E27FC236}">
                <a16:creationId xmlns:a16="http://schemas.microsoft.com/office/drawing/2014/main" id="{A0C3CFE6-E414-27B3-3C95-D6A067C885D7}"/>
              </a:ext>
            </a:extLst>
          </p:cNvPr>
          <p:cNvSpPr/>
          <p:nvPr/>
        </p:nvSpPr>
        <p:spPr>
          <a:xfrm>
            <a:off x="8131493" y="4199201"/>
            <a:ext cx="392306" cy="387485"/>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00">
                <a:solidFill>
                  <a:schemeClr val="tx1"/>
                </a:solidFill>
              </a:rPr>
              <a:t>agg</a:t>
            </a:r>
            <a:endParaRPr lang="da-DK" sz="1000" dirty="0">
              <a:solidFill>
                <a:schemeClr val="tx1"/>
              </a:solidFill>
            </a:endParaRPr>
          </a:p>
        </p:txBody>
      </p:sp>
      <p:sp>
        <p:nvSpPr>
          <p:cNvPr id="122" name="Rectangle 121">
            <a:extLst>
              <a:ext uri="{FF2B5EF4-FFF2-40B4-BE49-F238E27FC236}">
                <a16:creationId xmlns:a16="http://schemas.microsoft.com/office/drawing/2014/main" id="{D12CF868-8642-56C9-6295-A415351E636F}"/>
              </a:ext>
            </a:extLst>
          </p:cNvPr>
          <p:cNvSpPr/>
          <p:nvPr/>
        </p:nvSpPr>
        <p:spPr>
          <a:xfrm>
            <a:off x="8129418" y="5225392"/>
            <a:ext cx="392306" cy="387485"/>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00">
                <a:solidFill>
                  <a:schemeClr val="tx1"/>
                </a:solidFill>
              </a:rPr>
              <a:t>agg</a:t>
            </a:r>
            <a:endParaRPr lang="da-DK" sz="1000" dirty="0">
              <a:solidFill>
                <a:schemeClr val="tx1"/>
              </a:solidFill>
            </a:endParaRPr>
          </a:p>
        </p:txBody>
      </p:sp>
      <p:sp>
        <p:nvSpPr>
          <p:cNvPr id="123" name="Rectangle 122">
            <a:extLst>
              <a:ext uri="{FF2B5EF4-FFF2-40B4-BE49-F238E27FC236}">
                <a16:creationId xmlns:a16="http://schemas.microsoft.com/office/drawing/2014/main" id="{52EF4BD5-57C8-1FDA-D2A8-E1679000CD2E}"/>
              </a:ext>
            </a:extLst>
          </p:cNvPr>
          <p:cNvSpPr/>
          <p:nvPr/>
        </p:nvSpPr>
        <p:spPr>
          <a:xfrm>
            <a:off x="6924604" y="4245585"/>
            <a:ext cx="461974" cy="38748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00" dirty="0">
                <a:solidFill>
                  <a:schemeClr val="tx1"/>
                </a:solidFill>
              </a:rPr>
              <a:t>com</a:t>
            </a:r>
          </a:p>
        </p:txBody>
      </p:sp>
      <p:cxnSp>
        <p:nvCxnSpPr>
          <p:cNvPr id="124" name="Straight Connector 123">
            <a:extLst>
              <a:ext uri="{FF2B5EF4-FFF2-40B4-BE49-F238E27FC236}">
                <a16:creationId xmlns:a16="http://schemas.microsoft.com/office/drawing/2014/main" id="{ED8D6C1A-FD79-F6D4-6DE1-B24A7B6A1B23}"/>
              </a:ext>
            </a:extLst>
          </p:cNvPr>
          <p:cNvCxnSpPr>
            <a:cxnSpLocks/>
            <a:stCxn id="113" idx="2"/>
            <a:endCxn id="120" idx="3"/>
          </p:cNvCxnSpPr>
          <p:nvPr/>
        </p:nvCxnSpPr>
        <p:spPr>
          <a:xfrm flipH="1">
            <a:off x="8530388" y="2947617"/>
            <a:ext cx="195622" cy="365009"/>
          </a:xfrm>
          <a:prstGeom prst="line">
            <a:avLst/>
          </a:prstGeom>
          <a:ln w="15875">
            <a:solidFill>
              <a:schemeClr val="tx1"/>
            </a:solidFill>
            <a:headEnd type="none"/>
            <a:tailEnd type="arrow"/>
          </a:ln>
        </p:spPr>
        <p:style>
          <a:lnRef idx="1">
            <a:schemeClr val="dk1"/>
          </a:lnRef>
          <a:fillRef idx="0">
            <a:schemeClr val="dk1"/>
          </a:fillRef>
          <a:effectRef idx="0">
            <a:schemeClr val="dk1"/>
          </a:effectRef>
          <a:fontRef idx="minor">
            <a:schemeClr val="tx1"/>
          </a:fontRef>
        </p:style>
      </p:cxnSp>
      <p:cxnSp>
        <p:nvCxnSpPr>
          <p:cNvPr id="125" name="Straight Connector 124">
            <a:extLst>
              <a:ext uri="{FF2B5EF4-FFF2-40B4-BE49-F238E27FC236}">
                <a16:creationId xmlns:a16="http://schemas.microsoft.com/office/drawing/2014/main" id="{BA07B176-B139-273D-6391-F117BAA99320}"/>
              </a:ext>
            </a:extLst>
          </p:cNvPr>
          <p:cNvCxnSpPr>
            <a:stCxn id="114" idx="2"/>
            <a:endCxn id="120" idx="3"/>
          </p:cNvCxnSpPr>
          <p:nvPr/>
        </p:nvCxnSpPr>
        <p:spPr>
          <a:xfrm flipH="1" flipV="1">
            <a:off x="8530388" y="3312626"/>
            <a:ext cx="227724" cy="33641"/>
          </a:xfrm>
          <a:prstGeom prst="line">
            <a:avLst/>
          </a:prstGeom>
          <a:ln w="1587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0B8859EE-2675-6319-6A60-F1226BCA17BA}"/>
              </a:ext>
            </a:extLst>
          </p:cNvPr>
          <p:cNvCxnSpPr>
            <a:stCxn id="115" idx="2"/>
            <a:endCxn id="121" idx="3"/>
          </p:cNvCxnSpPr>
          <p:nvPr/>
        </p:nvCxnSpPr>
        <p:spPr>
          <a:xfrm flipH="1">
            <a:off x="8523799" y="4030094"/>
            <a:ext cx="234314" cy="362850"/>
          </a:xfrm>
          <a:prstGeom prst="line">
            <a:avLst/>
          </a:prstGeom>
          <a:ln w="15875">
            <a:solidFill>
              <a:schemeClr val="tx1"/>
            </a:solidFill>
            <a:headEnd type="none"/>
            <a:tailEnd type="arrow"/>
          </a:ln>
        </p:spPr>
        <p:style>
          <a:lnRef idx="1">
            <a:schemeClr val="dk1"/>
          </a:lnRef>
          <a:fillRef idx="0">
            <a:schemeClr val="dk1"/>
          </a:fillRef>
          <a:effectRef idx="0">
            <a:schemeClr val="dk1"/>
          </a:effectRef>
          <a:fontRef idx="minor">
            <a:schemeClr val="tx1"/>
          </a:fontRef>
        </p:style>
      </p:cxnSp>
      <p:cxnSp>
        <p:nvCxnSpPr>
          <p:cNvPr id="127" name="Straight Connector 126">
            <a:extLst>
              <a:ext uri="{FF2B5EF4-FFF2-40B4-BE49-F238E27FC236}">
                <a16:creationId xmlns:a16="http://schemas.microsoft.com/office/drawing/2014/main" id="{79A120F8-14A7-536C-357D-CA7CC0916684}"/>
              </a:ext>
            </a:extLst>
          </p:cNvPr>
          <p:cNvCxnSpPr>
            <a:stCxn id="116" idx="2"/>
            <a:endCxn id="121" idx="3"/>
          </p:cNvCxnSpPr>
          <p:nvPr/>
        </p:nvCxnSpPr>
        <p:spPr>
          <a:xfrm flipH="1">
            <a:off x="8523799" y="4379996"/>
            <a:ext cx="240534" cy="12948"/>
          </a:xfrm>
          <a:prstGeom prst="line">
            <a:avLst/>
          </a:prstGeom>
          <a:ln w="1587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15248D64-B4E6-1E90-EA6F-CEE947B60C3A}"/>
              </a:ext>
            </a:extLst>
          </p:cNvPr>
          <p:cNvCxnSpPr>
            <a:stCxn id="117" idx="2"/>
            <a:endCxn id="121" idx="3"/>
          </p:cNvCxnSpPr>
          <p:nvPr/>
        </p:nvCxnSpPr>
        <p:spPr>
          <a:xfrm flipH="1" flipV="1">
            <a:off x="8523799" y="4392944"/>
            <a:ext cx="240533" cy="2955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766AAD0-34CD-FAB7-906B-6B47F1DBC710}"/>
              </a:ext>
            </a:extLst>
          </p:cNvPr>
          <p:cNvCxnSpPr>
            <a:stCxn id="118" idx="2"/>
            <a:endCxn id="121" idx="3"/>
          </p:cNvCxnSpPr>
          <p:nvPr/>
        </p:nvCxnSpPr>
        <p:spPr>
          <a:xfrm flipH="1" flipV="1">
            <a:off x="8523799" y="4392944"/>
            <a:ext cx="234314" cy="592258"/>
          </a:xfrm>
          <a:prstGeom prst="line">
            <a:avLst/>
          </a:prstGeom>
          <a:ln w="1587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578D8D2D-E610-DAFB-B068-8A2C59F502A6}"/>
              </a:ext>
            </a:extLst>
          </p:cNvPr>
          <p:cNvCxnSpPr>
            <a:stCxn id="119" idx="1"/>
            <a:endCxn id="122" idx="3"/>
          </p:cNvCxnSpPr>
          <p:nvPr/>
        </p:nvCxnSpPr>
        <p:spPr>
          <a:xfrm flipH="1" flipV="1">
            <a:off x="8521724" y="5419135"/>
            <a:ext cx="270234" cy="28043"/>
          </a:xfrm>
          <a:prstGeom prst="line">
            <a:avLst/>
          </a:prstGeom>
          <a:ln w="1587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0C80530C-95C6-D594-A21D-844E1827976F}"/>
              </a:ext>
            </a:extLst>
          </p:cNvPr>
          <p:cNvCxnSpPr>
            <a:stCxn id="120" idx="1"/>
            <a:endCxn id="110" idx="6"/>
          </p:cNvCxnSpPr>
          <p:nvPr/>
        </p:nvCxnSpPr>
        <p:spPr>
          <a:xfrm flipH="1">
            <a:off x="7867365" y="3312626"/>
            <a:ext cx="270717" cy="95133"/>
          </a:xfrm>
          <a:prstGeom prst="line">
            <a:avLst/>
          </a:prstGeom>
          <a:ln w="1587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24982947-752B-EC2D-90BE-C528F563675A}"/>
              </a:ext>
            </a:extLst>
          </p:cNvPr>
          <p:cNvCxnSpPr>
            <a:stCxn id="121" idx="1"/>
            <a:endCxn id="111" idx="6"/>
          </p:cNvCxnSpPr>
          <p:nvPr/>
        </p:nvCxnSpPr>
        <p:spPr>
          <a:xfrm flipH="1">
            <a:off x="7893030" y="4392944"/>
            <a:ext cx="238463" cy="23741"/>
          </a:xfrm>
          <a:prstGeom prst="line">
            <a:avLst/>
          </a:prstGeom>
          <a:ln w="1587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8E79DA04-43F3-5755-5B9D-BB29B08C0157}"/>
              </a:ext>
            </a:extLst>
          </p:cNvPr>
          <p:cNvCxnSpPr>
            <a:stCxn id="122" idx="1"/>
            <a:endCxn id="112" idx="6"/>
          </p:cNvCxnSpPr>
          <p:nvPr/>
        </p:nvCxnSpPr>
        <p:spPr>
          <a:xfrm flipH="1" flipV="1">
            <a:off x="7893029" y="5286622"/>
            <a:ext cx="236389" cy="132513"/>
          </a:xfrm>
          <a:prstGeom prst="line">
            <a:avLst/>
          </a:prstGeom>
          <a:ln w="1587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466BF424-B08D-1790-8B7B-2C2EEE26869D}"/>
              </a:ext>
            </a:extLst>
          </p:cNvPr>
          <p:cNvCxnSpPr>
            <a:cxnSpLocks/>
            <a:stCxn id="110" idx="3"/>
            <a:endCxn id="123" idx="3"/>
          </p:cNvCxnSpPr>
          <p:nvPr/>
        </p:nvCxnSpPr>
        <p:spPr>
          <a:xfrm flipH="1">
            <a:off x="7386578" y="3488523"/>
            <a:ext cx="283523" cy="950805"/>
          </a:xfrm>
          <a:prstGeom prst="line">
            <a:avLst/>
          </a:prstGeom>
          <a:ln w="1587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AA4FDDEA-028D-B8A9-074A-F8CFD0B6FD98}"/>
              </a:ext>
            </a:extLst>
          </p:cNvPr>
          <p:cNvCxnSpPr>
            <a:cxnSpLocks/>
            <a:stCxn id="111" idx="2"/>
            <a:endCxn id="123" idx="3"/>
          </p:cNvCxnSpPr>
          <p:nvPr/>
        </p:nvCxnSpPr>
        <p:spPr>
          <a:xfrm flipH="1">
            <a:off x="7386578" y="4416685"/>
            <a:ext cx="275343" cy="22643"/>
          </a:xfrm>
          <a:prstGeom prst="line">
            <a:avLst/>
          </a:prstGeom>
          <a:ln w="1587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A9154075-77D3-A7D7-68A5-87A05F6E7D7B}"/>
              </a:ext>
            </a:extLst>
          </p:cNvPr>
          <p:cNvCxnSpPr>
            <a:cxnSpLocks/>
            <a:stCxn id="112" idx="2"/>
            <a:endCxn id="123" idx="3"/>
          </p:cNvCxnSpPr>
          <p:nvPr/>
        </p:nvCxnSpPr>
        <p:spPr>
          <a:xfrm flipH="1" flipV="1">
            <a:off x="7386578" y="4439328"/>
            <a:ext cx="275342" cy="847294"/>
          </a:xfrm>
          <a:prstGeom prst="line">
            <a:avLst/>
          </a:prstGeom>
          <a:ln w="1587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E0D80B3-BD54-9476-AE73-93E0530B3596}"/>
              </a:ext>
            </a:extLst>
          </p:cNvPr>
          <p:cNvCxnSpPr>
            <a:cxnSpLocks/>
            <a:stCxn id="123" idx="1"/>
            <a:endCxn id="109" idx="6"/>
          </p:cNvCxnSpPr>
          <p:nvPr/>
        </p:nvCxnSpPr>
        <p:spPr>
          <a:xfrm flipH="1">
            <a:off x="6773147" y="4439328"/>
            <a:ext cx="151457" cy="0"/>
          </a:xfrm>
          <a:prstGeom prst="line">
            <a:avLst/>
          </a:prstGeom>
          <a:ln w="1587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38" name="TextBox 137">
            <a:extLst>
              <a:ext uri="{FF2B5EF4-FFF2-40B4-BE49-F238E27FC236}">
                <a16:creationId xmlns:a16="http://schemas.microsoft.com/office/drawing/2014/main" id="{0C656D5C-BFBB-8498-1C32-627C7EE150CB}"/>
              </a:ext>
            </a:extLst>
          </p:cNvPr>
          <p:cNvSpPr txBox="1"/>
          <p:nvPr/>
        </p:nvSpPr>
        <p:spPr>
          <a:xfrm>
            <a:off x="7598622" y="3235647"/>
            <a:ext cx="296876" cy="338554"/>
          </a:xfrm>
          <a:prstGeom prst="rect">
            <a:avLst/>
          </a:prstGeom>
          <a:noFill/>
        </p:spPr>
        <p:txBody>
          <a:bodyPr wrap="none" rtlCol="0">
            <a:spAutoFit/>
          </a:bodyPr>
          <a:lstStyle/>
          <a:p>
            <a:r>
              <a:rPr lang="da-DK" sz="1600" dirty="0"/>
              <a:t>B</a:t>
            </a:r>
          </a:p>
        </p:txBody>
      </p:sp>
      <p:sp>
        <p:nvSpPr>
          <p:cNvPr id="139" name="TextBox 138">
            <a:extLst>
              <a:ext uri="{FF2B5EF4-FFF2-40B4-BE49-F238E27FC236}">
                <a16:creationId xmlns:a16="http://schemas.microsoft.com/office/drawing/2014/main" id="{FD93D576-DF92-FB25-2831-4AB3FA738141}"/>
              </a:ext>
            </a:extLst>
          </p:cNvPr>
          <p:cNvSpPr txBox="1"/>
          <p:nvPr/>
        </p:nvSpPr>
        <p:spPr>
          <a:xfrm>
            <a:off x="8725228" y="4210480"/>
            <a:ext cx="296876" cy="338554"/>
          </a:xfrm>
          <a:prstGeom prst="rect">
            <a:avLst/>
          </a:prstGeom>
          <a:noFill/>
        </p:spPr>
        <p:txBody>
          <a:bodyPr wrap="none" rtlCol="0">
            <a:spAutoFit/>
          </a:bodyPr>
          <a:lstStyle/>
          <a:p>
            <a:r>
              <a:rPr lang="da-DK" sz="1600" dirty="0"/>
              <a:t>B</a:t>
            </a:r>
          </a:p>
        </p:txBody>
      </p:sp>
      <p:sp>
        <p:nvSpPr>
          <p:cNvPr id="140" name="TextBox 139">
            <a:extLst>
              <a:ext uri="{FF2B5EF4-FFF2-40B4-BE49-F238E27FC236}">
                <a16:creationId xmlns:a16="http://schemas.microsoft.com/office/drawing/2014/main" id="{C93D3F4A-8891-4B1E-5E6D-C74278CF9D17}"/>
              </a:ext>
            </a:extLst>
          </p:cNvPr>
          <p:cNvSpPr txBox="1"/>
          <p:nvPr/>
        </p:nvSpPr>
        <p:spPr>
          <a:xfrm>
            <a:off x="6517525" y="4265779"/>
            <a:ext cx="303288" cy="338554"/>
          </a:xfrm>
          <a:prstGeom prst="rect">
            <a:avLst/>
          </a:prstGeom>
          <a:noFill/>
        </p:spPr>
        <p:txBody>
          <a:bodyPr wrap="none" rtlCol="0">
            <a:spAutoFit/>
          </a:bodyPr>
          <a:lstStyle/>
          <a:p>
            <a:r>
              <a:rPr lang="da-DK" sz="1600" dirty="0"/>
              <a:t>A</a:t>
            </a:r>
          </a:p>
        </p:txBody>
      </p:sp>
      <p:sp>
        <p:nvSpPr>
          <p:cNvPr id="141" name="TextBox 140">
            <a:extLst>
              <a:ext uri="{FF2B5EF4-FFF2-40B4-BE49-F238E27FC236}">
                <a16:creationId xmlns:a16="http://schemas.microsoft.com/office/drawing/2014/main" id="{7304612F-C93F-5D67-8939-ACA4DA0CB617}"/>
              </a:ext>
            </a:extLst>
          </p:cNvPr>
          <p:cNvSpPr txBox="1"/>
          <p:nvPr/>
        </p:nvSpPr>
        <p:spPr>
          <a:xfrm>
            <a:off x="7602470" y="4251158"/>
            <a:ext cx="293670" cy="338554"/>
          </a:xfrm>
          <a:prstGeom prst="rect">
            <a:avLst/>
          </a:prstGeom>
          <a:noFill/>
        </p:spPr>
        <p:txBody>
          <a:bodyPr wrap="none" rtlCol="0">
            <a:spAutoFit/>
          </a:bodyPr>
          <a:lstStyle/>
          <a:p>
            <a:r>
              <a:rPr lang="da-DK" sz="1600" dirty="0"/>
              <a:t>C</a:t>
            </a:r>
          </a:p>
        </p:txBody>
      </p:sp>
      <p:sp>
        <p:nvSpPr>
          <p:cNvPr id="142" name="TextBox 141">
            <a:extLst>
              <a:ext uri="{FF2B5EF4-FFF2-40B4-BE49-F238E27FC236}">
                <a16:creationId xmlns:a16="http://schemas.microsoft.com/office/drawing/2014/main" id="{02BE3E00-020C-3F5F-2170-9C477BF20680}"/>
              </a:ext>
            </a:extLst>
          </p:cNvPr>
          <p:cNvSpPr txBox="1"/>
          <p:nvPr/>
        </p:nvSpPr>
        <p:spPr>
          <a:xfrm>
            <a:off x="7640984" y="5123686"/>
            <a:ext cx="311304" cy="338554"/>
          </a:xfrm>
          <a:prstGeom prst="rect">
            <a:avLst/>
          </a:prstGeom>
          <a:noFill/>
        </p:spPr>
        <p:txBody>
          <a:bodyPr wrap="none" rtlCol="0">
            <a:spAutoFit/>
          </a:bodyPr>
          <a:lstStyle/>
          <a:p>
            <a:r>
              <a:rPr lang="da-DK" sz="1600" dirty="0"/>
              <a:t>D</a:t>
            </a:r>
          </a:p>
        </p:txBody>
      </p:sp>
      <p:sp>
        <p:nvSpPr>
          <p:cNvPr id="143" name="TextBox 142">
            <a:extLst>
              <a:ext uri="{FF2B5EF4-FFF2-40B4-BE49-F238E27FC236}">
                <a16:creationId xmlns:a16="http://schemas.microsoft.com/office/drawing/2014/main" id="{9051B72D-E2E7-E874-4407-E5700D98FD0F}"/>
              </a:ext>
            </a:extLst>
          </p:cNvPr>
          <p:cNvSpPr txBox="1"/>
          <p:nvPr/>
        </p:nvSpPr>
        <p:spPr>
          <a:xfrm>
            <a:off x="8692153" y="2787513"/>
            <a:ext cx="303288" cy="338554"/>
          </a:xfrm>
          <a:prstGeom prst="rect">
            <a:avLst/>
          </a:prstGeom>
          <a:noFill/>
        </p:spPr>
        <p:txBody>
          <a:bodyPr wrap="none" rtlCol="0">
            <a:spAutoFit/>
          </a:bodyPr>
          <a:lstStyle/>
          <a:p>
            <a:r>
              <a:rPr lang="da-DK" sz="1600" dirty="0"/>
              <a:t>A</a:t>
            </a:r>
          </a:p>
        </p:txBody>
      </p:sp>
      <p:sp>
        <p:nvSpPr>
          <p:cNvPr id="144" name="TextBox 143">
            <a:extLst>
              <a:ext uri="{FF2B5EF4-FFF2-40B4-BE49-F238E27FC236}">
                <a16:creationId xmlns:a16="http://schemas.microsoft.com/office/drawing/2014/main" id="{B6C0277E-3E53-4F51-77CE-6DFFE46D9341}"/>
              </a:ext>
            </a:extLst>
          </p:cNvPr>
          <p:cNvSpPr txBox="1"/>
          <p:nvPr/>
        </p:nvSpPr>
        <p:spPr>
          <a:xfrm>
            <a:off x="8725228" y="3155625"/>
            <a:ext cx="293670" cy="338554"/>
          </a:xfrm>
          <a:prstGeom prst="rect">
            <a:avLst/>
          </a:prstGeom>
          <a:noFill/>
        </p:spPr>
        <p:txBody>
          <a:bodyPr wrap="none" rtlCol="0">
            <a:spAutoFit/>
          </a:bodyPr>
          <a:lstStyle/>
          <a:p>
            <a:r>
              <a:rPr lang="da-DK" sz="1600" dirty="0"/>
              <a:t>C</a:t>
            </a:r>
          </a:p>
        </p:txBody>
      </p:sp>
      <p:sp>
        <p:nvSpPr>
          <p:cNvPr id="145" name="TextBox 144">
            <a:extLst>
              <a:ext uri="{FF2B5EF4-FFF2-40B4-BE49-F238E27FC236}">
                <a16:creationId xmlns:a16="http://schemas.microsoft.com/office/drawing/2014/main" id="{6B2D5A80-7E54-C4D5-37A7-9107527E7D05}"/>
              </a:ext>
            </a:extLst>
          </p:cNvPr>
          <p:cNvSpPr txBox="1"/>
          <p:nvPr/>
        </p:nvSpPr>
        <p:spPr>
          <a:xfrm>
            <a:off x="8722024" y="3853701"/>
            <a:ext cx="303288" cy="338554"/>
          </a:xfrm>
          <a:prstGeom prst="rect">
            <a:avLst/>
          </a:prstGeom>
          <a:noFill/>
        </p:spPr>
        <p:txBody>
          <a:bodyPr wrap="none" rtlCol="0">
            <a:spAutoFit/>
          </a:bodyPr>
          <a:lstStyle/>
          <a:p>
            <a:r>
              <a:rPr lang="da-DK" sz="1600" dirty="0"/>
              <a:t>A</a:t>
            </a:r>
          </a:p>
        </p:txBody>
      </p:sp>
      <p:sp>
        <p:nvSpPr>
          <p:cNvPr id="146" name="TextBox 145">
            <a:extLst>
              <a:ext uri="{FF2B5EF4-FFF2-40B4-BE49-F238E27FC236}">
                <a16:creationId xmlns:a16="http://schemas.microsoft.com/office/drawing/2014/main" id="{895DFF72-B4F3-4930-952D-F86B7A30D2D7}"/>
              </a:ext>
            </a:extLst>
          </p:cNvPr>
          <p:cNvSpPr txBox="1"/>
          <p:nvPr/>
        </p:nvSpPr>
        <p:spPr>
          <a:xfrm>
            <a:off x="8739656" y="4521617"/>
            <a:ext cx="285656" cy="338554"/>
          </a:xfrm>
          <a:prstGeom prst="rect">
            <a:avLst/>
          </a:prstGeom>
          <a:noFill/>
        </p:spPr>
        <p:txBody>
          <a:bodyPr wrap="none" rtlCol="0">
            <a:spAutoFit/>
          </a:bodyPr>
          <a:lstStyle/>
          <a:p>
            <a:r>
              <a:rPr lang="da-DK" sz="1600" dirty="0"/>
              <a:t>E</a:t>
            </a:r>
          </a:p>
        </p:txBody>
      </p:sp>
      <p:sp>
        <p:nvSpPr>
          <p:cNvPr id="147" name="TextBox 146">
            <a:extLst>
              <a:ext uri="{FF2B5EF4-FFF2-40B4-BE49-F238E27FC236}">
                <a16:creationId xmlns:a16="http://schemas.microsoft.com/office/drawing/2014/main" id="{E2D2CE14-5D53-4296-F771-5B628F4765E0}"/>
              </a:ext>
            </a:extLst>
          </p:cNvPr>
          <p:cNvSpPr txBox="1"/>
          <p:nvPr/>
        </p:nvSpPr>
        <p:spPr>
          <a:xfrm>
            <a:off x="8750007" y="4820822"/>
            <a:ext cx="279244" cy="338554"/>
          </a:xfrm>
          <a:prstGeom prst="rect">
            <a:avLst/>
          </a:prstGeom>
          <a:noFill/>
        </p:spPr>
        <p:txBody>
          <a:bodyPr wrap="none" rtlCol="0">
            <a:spAutoFit/>
          </a:bodyPr>
          <a:lstStyle/>
          <a:p>
            <a:r>
              <a:rPr lang="da-DK" sz="1600" dirty="0"/>
              <a:t>F</a:t>
            </a:r>
          </a:p>
        </p:txBody>
      </p:sp>
      <p:sp>
        <p:nvSpPr>
          <p:cNvPr id="148" name="TextBox 147">
            <a:extLst>
              <a:ext uri="{FF2B5EF4-FFF2-40B4-BE49-F238E27FC236}">
                <a16:creationId xmlns:a16="http://schemas.microsoft.com/office/drawing/2014/main" id="{4024E775-1369-E260-6674-2DF44B9B912D}"/>
              </a:ext>
            </a:extLst>
          </p:cNvPr>
          <p:cNvSpPr txBox="1"/>
          <p:nvPr/>
        </p:nvSpPr>
        <p:spPr>
          <a:xfrm>
            <a:off x="8722024" y="5335704"/>
            <a:ext cx="303288" cy="338554"/>
          </a:xfrm>
          <a:prstGeom prst="rect">
            <a:avLst/>
          </a:prstGeom>
          <a:noFill/>
        </p:spPr>
        <p:txBody>
          <a:bodyPr wrap="none" rtlCol="0">
            <a:spAutoFit/>
          </a:bodyPr>
          <a:lstStyle/>
          <a:p>
            <a:r>
              <a:rPr lang="da-DK" sz="1600" dirty="0"/>
              <a:t>A</a:t>
            </a:r>
          </a:p>
        </p:txBody>
      </p:sp>
      <p:sp>
        <p:nvSpPr>
          <p:cNvPr id="149" name="TextBox 148">
            <a:extLst>
              <a:ext uri="{FF2B5EF4-FFF2-40B4-BE49-F238E27FC236}">
                <a16:creationId xmlns:a16="http://schemas.microsoft.com/office/drawing/2014/main" id="{33BF4108-FBE9-338C-6C9C-6142CF74FE67}"/>
              </a:ext>
            </a:extLst>
          </p:cNvPr>
          <p:cNvSpPr txBox="1"/>
          <p:nvPr/>
        </p:nvSpPr>
        <p:spPr>
          <a:xfrm>
            <a:off x="5036023" y="6078512"/>
            <a:ext cx="4031777" cy="276999"/>
          </a:xfrm>
          <a:prstGeom prst="rect">
            <a:avLst/>
          </a:prstGeom>
          <a:noFill/>
        </p:spPr>
        <p:txBody>
          <a:bodyPr wrap="square">
            <a:spAutoFit/>
          </a:bodyPr>
          <a:lstStyle/>
          <a:p>
            <a:r>
              <a:rPr lang="da-DK" sz="1200" b="1" i="0" dirty="0">
                <a:effectLst/>
              </a:rPr>
              <a:t>Representation Learning on Networks (WWW </a:t>
            </a:r>
            <a:r>
              <a:rPr lang="da-DK" sz="1200" b="1" i="0" dirty="0" err="1">
                <a:effectLst/>
              </a:rPr>
              <a:t>Tutorial</a:t>
            </a:r>
            <a:r>
              <a:rPr lang="da-DK" sz="1200" b="1" i="0" dirty="0">
                <a:effectLst/>
              </a:rPr>
              <a:t>, 2018)</a:t>
            </a:r>
            <a:endParaRPr lang="da-DK" sz="1200" b="1" dirty="0"/>
          </a:p>
        </p:txBody>
      </p:sp>
      <p:sp>
        <p:nvSpPr>
          <p:cNvPr id="150" name="Left Brace 149">
            <a:extLst>
              <a:ext uri="{FF2B5EF4-FFF2-40B4-BE49-F238E27FC236}">
                <a16:creationId xmlns:a16="http://schemas.microsoft.com/office/drawing/2014/main" id="{6374280B-AA8A-0D81-EC99-6DCCDF00CE5A}"/>
              </a:ext>
            </a:extLst>
          </p:cNvPr>
          <p:cNvSpPr/>
          <p:nvPr/>
        </p:nvSpPr>
        <p:spPr>
          <a:xfrm rot="5400000" flipH="1">
            <a:off x="4477060" y="-1733861"/>
            <a:ext cx="189880" cy="8839200"/>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151" name="TextBox 150">
            <a:extLst>
              <a:ext uri="{FF2B5EF4-FFF2-40B4-BE49-F238E27FC236}">
                <a16:creationId xmlns:a16="http://schemas.microsoft.com/office/drawing/2014/main" id="{0ABE3FBB-71EE-47DF-3231-DFC7D1731B28}"/>
              </a:ext>
            </a:extLst>
          </p:cNvPr>
          <p:cNvSpPr txBox="1"/>
          <p:nvPr/>
        </p:nvSpPr>
        <p:spPr>
          <a:xfrm>
            <a:off x="3581400" y="2734451"/>
            <a:ext cx="2368534" cy="307777"/>
          </a:xfrm>
          <a:prstGeom prst="rect">
            <a:avLst/>
          </a:prstGeom>
          <a:noFill/>
        </p:spPr>
        <p:txBody>
          <a:bodyPr wrap="none" rtlCol="0">
            <a:spAutoFit/>
          </a:bodyPr>
          <a:lstStyle/>
          <a:p>
            <a:r>
              <a:rPr lang="da-DK" sz="1400" b="1" dirty="0"/>
              <a:t>Learning </a:t>
            </a:r>
            <a:r>
              <a:rPr lang="da-DK" sz="1400" b="1" dirty="0" err="1"/>
              <a:t>could</a:t>
            </a:r>
            <a:r>
              <a:rPr lang="da-DK" sz="1400" b="1" dirty="0"/>
              <a:t> </a:t>
            </a:r>
            <a:r>
              <a:rPr lang="da-DK" sz="1400" b="1" dirty="0" err="1"/>
              <a:t>be</a:t>
            </a:r>
            <a:r>
              <a:rPr lang="da-DK" sz="1400" b="1" dirty="0"/>
              <a:t> end-to-end</a:t>
            </a:r>
          </a:p>
        </p:txBody>
      </p:sp>
      <p:sp>
        <p:nvSpPr>
          <p:cNvPr id="152" name="Rectangle 151">
            <a:extLst>
              <a:ext uri="{FF2B5EF4-FFF2-40B4-BE49-F238E27FC236}">
                <a16:creationId xmlns:a16="http://schemas.microsoft.com/office/drawing/2014/main" id="{63709975-4FE5-7014-BDC1-F4F1494AF9BB}"/>
              </a:ext>
            </a:extLst>
          </p:cNvPr>
          <p:cNvSpPr/>
          <p:nvPr/>
        </p:nvSpPr>
        <p:spPr>
          <a:xfrm>
            <a:off x="158679" y="5105400"/>
            <a:ext cx="4184721" cy="646331"/>
          </a:xfrm>
          <a:prstGeom prst="rect">
            <a:avLst/>
          </a:prstGeom>
        </p:spPr>
        <p:txBody>
          <a:bodyPr wrap="square">
            <a:spAutoFit/>
          </a:bodyPr>
          <a:lstStyle/>
          <a:p>
            <a:pPr>
              <a:buFont typeface="Arial" pitchFamily="34" charset="0"/>
              <a:buChar char="•"/>
            </a:pPr>
            <a:r>
              <a:rPr lang="en-US" dirty="0"/>
              <a:t> Massage passing to use aggregation and combine functions repeated several times. </a:t>
            </a:r>
            <a:endParaRPr lang="en-SG" dirty="0"/>
          </a:p>
        </p:txBody>
      </p:sp>
      <p:pic>
        <p:nvPicPr>
          <p:cNvPr id="153" name="Picture 2"/>
          <p:cNvPicPr>
            <a:picLocks noChangeAspect="1" noChangeArrowheads="1"/>
          </p:cNvPicPr>
          <p:nvPr/>
        </p:nvPicPr>
        <p:blipFill>
          <a:blip r:embed="rId4"/>
          <a:srcRect/>
          <a:stretch>
            <a:fillRect/>
          </a:stretch>
        </p:blipFill>
        <p:spPr bwMode="auto">
          <a:xfrm>
            <a:off x="297446" y="5807075"/>
            <a:ext cx="3314700" cy="441325"/>
          </a:xfrm>
          <a:prstGeom prst="rect">
            <a:avLst/>
          </a:prstGeom>
          <a:noFill/>
          <a:ln w="9525">
            <a:noFill/>
            <a:miter lim="800000"/>
            <a:headEnd/>
            <a:tailEnd/>
          </a:ln>
          <a:effectLst/>
        </p:spPr>
      </p:pic>
      <p:pic>
        <p:nvPicPr>
          <p:cNvPr id="154" name="Picture 3"/>
          <p:cNvPicPr>
            <a:picLocks noChangeAspect="1" noChangeArrowheads="1"/>
          </p:cNvPicPr>
          <p:nvPr/>
        </p:nvPicPr>
        <p:blipFill>
          <a:blip r:embed="rId5"/>
          <a:srcRect/>
          <a:stretch>
            <a:fillRect/>
          </a:stretch>
        </p:blipFill>
        <p:spPr bwMode="auto">
          <a:xfrm>
            <a:off x="278688" y="6286500"/>
            <a:ext cx="3779838" cy="419100"/>
          </a:xfrm>
          <a:prstGeom prst="rect">
            <a:avLst/>
          </a:prstGeom>
          <a:noFill/>
          <a:ln w="9525">
            <a:noFill/>
            <a:miter lim="800000"/>
            <a:headEnd/>
            <a:tailEnd/>
          </a:ln>
          <a:effectLst/>
        </p:spPr>
      </p:pic>
    </p:spTree>
    <p:extLst>
      <p:ext uri="{BB962C8B-B14F-4D97-AF65-F5344CB8AC3E}">
        <p14:creationId xmlns:p14="http://schemas.microsoft.com/office/powerpoint/2010/main" val="9241107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5C01E-A714-3DD6-2616-0CC2D3F73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BE65A-FCFD-0B64-39CE-2F1D27E20A70}"/>
              </a:ext>
            </a:extLst>
          </p:cNvPr>
          <p:cNvSpPr>
            <a:spLocks noGrp="1"/>
          </p:cNvSpPr>
          <p:nvPr>
            <p:ph type="title"/>
          </p:nvPr>
        </p:nvSpPr>
        <p:spPr>
          <a:xfrm>
            <a:off x="1799529" y="1447800"/>
            <a:ext cx="5591871" cy="1143000"/>
          </a:xfrm>
        </p:spPr>
        <p:txBody>
          <a:bodyPr>
            <a:normAutofit/>
          </a:bodyPr>
          <a:lstStyle/>
          <a:p>
            <a:r>
              <a:rPr lang="en-US" b="1" dirty="0"/>
              <a:t>Robust Explanation</a:t>
            </a:r>
          </a:p>
        </p:txBody>
      </p:sp>
      <p:sp>
        <p:nvSpPr>
          <p:cNvPr id="4" name="Title 1">
            <a:extLst>
              <a:ext uri="{FF2B5EF4-FFF2-40B4-BE49-F238E27FC236}">
                <a16:creationId xmlns:a16="http://schemas.microsoft.com/office/drawing/2014/main" id="{605A0D0E-443F-938C-A83E-8E0DB7052398}"/>
              </a:ext>
            </a:extLst>
          </p:cNvPr>
          <p:cNvSpPr txBox="1">
            <a:spLocks/>
          </p:cNvSpPr>
          <p:nvPr/>
        </p:nvSpPr>
        <p:spPr>
          <a:xfrm>
            <a:off x="440432" y="4495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p>
        </p:txBody>
      </p:sp>
      <p:sp>
        <p:nvSpPr>
          <p:cNvPr id="6" name="Title 1">
            <a:extLst>
              <a:ext uri="{FF2B5EF4-FFF2-40B4-BE49-F238E27FC236}">
                <a16:creationId xmlns:a16="http://schemas.microsoft.com/office/drawing/2014/main" id="{220BE65A-FCFD-0B64-39CE-2F1D27E20A70}"/>
              </a:ext>
            </a:extLst>
          </p:cNvPr>
          <p:cNvSpPr txBox="1">
            <a:spLocks/>
          </p:cNvSpPr>
          <p:nvPr/>
        </p:nvSpPr>
        <p:spPr>
          <a:xfrm>
            <a:off x="1981200" y="3429000"/>
            <a:ext cx="5591871"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err="1">
                <a:ln>
                  <a:noFill/>
                </a:ln>
                <a:solidFill>
                  <a:schemeClr val="tx1"/>
                </a:solidFill>
                <a:effectLst/>
                <a:uLnTx/>
                <a:uFillTx/>
                <a:latin typeface="+mj-lt"/>
                <a:ea typeface="+mj-ea"/>
                <a:cs typeface="+mj-cs"/>
              </a:rPr>
              <a:t>Yinghui</a:t>
            </a:r>
            <a:r>
              <a:rPr kumimoji="0" lang="en-US" sz="4400" b="0" i="0" u="none" strike="noStrike" kern="1200" cap="none" spc="0" normalizeH="0" baseline="0" noProof="0" dirty="0">
                <a:ln>
                  <a:noFill/>
                </a:ln>
                <a:solidFill>
                  <a:schemeClr val="tx1"/>
                </a:solidFill>
                <a:effectLst/>
                <a:uLnTx/>
                <a:uFillTx/>
                <a:latin typeface="+mj-lt"/>
                <a:ea typeface="+mj-ea"/>
                <a:cs typeface="+mj-cs"/>
              </a:rPr>
              <a:t> Wu</a:t>
            </a:r>
          </a:p>
        </p:txBody>
      </p:sp>
      <p:sp>
        <p:nvSpPr>
          <p:cNvPr id="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50</a:t>
            </a:r>
          </a:p>
        </p:txBody>
      </p:sp>
      <p:pic>
        <p:nvPicPr>
          <p:cNvPr id="8" name="Picture 2" descr="@GNN-Explainers"/>
          <p:cNvPicPr>
            <a:picLocks noChangeAspect="1" noChangeArrowheads="1"/>
          </p:cNvPicPr>
          <p:nvPr/>
        </p:nvPicPr>
        <p:blipFill>
          <a:blip r:embed="rId2"/>
          <a:srcRect/>
          <a:stretch>
            <a:fillRect/>
          </a:stretch>
        </p:blipFill>
        <p:spPr bwMode="auto">
          <a:xfrm>
            <a:off x="7239000" y="0"/>
            <a:ext cx="1905000" cy="1905000"/>
          </a:xfrm>
          <a:prstGeom prst="rect">
            <a:avLst/>
          </a:prstGeom>
          <a:noFill/>
        </p:spPr>
      </p:pic>
      <p:pic>
        <p:nvPicPr>
          <p:cNvPr id="9" name="Picture 3"/>
          <p:cNvPicPr>
            <a:picLocks noChangeAspect="1" noChangeArrowheads="1"/>
          </p:cNvPicPr>
          <p:nvPr/>
        </p:nvPicPr>
        <p:blipFill>
          <a:blip r:embed="rId3"/>
          <a:srcRect/>
          <a:stretch>
            <a:fillRect/>
          </a:stretch>
        </p:blipFill>
        <p:spPr bwMode="auto">
          <a:xfrm>
            <a:off x="3962400" y="4648200"/>
            <a:ext cx="1501775" cy="1493837"/>
          </a:xfrm>
          <a:prstGeom prst="rect">
            <a:avLst/>
          </a:prstGeom>
          <a:noFill/>
          <a:ln w="9525">
            <a:noFill/>
            <a:miter lim="800000"/>
            <a:headEnd/>
            <a:tailEnd/>
          </a:ln>
          <a:effectLst/>
        </p:spPr>
      </p:pic>
    </p:spTree>
    <p:extLst>
      <p:ext uri="{BB962C8B-B14F-4D97-AF65-F5344CB8AC3E}">
        <p14:creationId xmlns:p14="http://schemas.microsoft.com/office/powerpoint/2010/main" val="1257326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105D27-8E39-6876-EF55-40BEAD5C5DBD}"/>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nSpc>
                <a:spcPct val="90000"/>
              </a:lnSpc>
            </a:pPr>
            <a:r>
              <a:rPr lang="en-US" altLang="zh-CN" sz="2800" kern="1200">
                <a:solidFill>
                  <a:schemeClr val="bg1"/>
                </a:solidFill>
                <a:latin typeface="+mj-lt"/>
                <a:ea typeface="+mj-ea"/>
                <a:cs typeface="+mj-cs"/>
              </a:rPr>
              <a:t>GNN Explanation: A general recipe</a:t>
            </a:r>
            <a:endParaRPr lang="en-US" sz="2800" kern="1200">
              <a:solidFill>
                <a:schemeClr val="bg1"/>
              </a:solidFill>
              <a:latin typeface="+mj-lt"/>
              <a:ea typeface="+mj-ea"/>
              <a:cs typeface="+mj-cs"/>
            </a:endParaRPr>
          </a:p>
        </p:txBody>
      </p:sp>
      <p:pic>
        <p:nvPicPr>
          <p:cNvPr id="5" name="Picture 4" descr="A diagram of a model&#10;&#10;AI-generated content may be incorrect.">
            <a:extLst>
              <a:ext uri="{FF2B5EF4-FFF2-40B4-BE49-F238E27FC236}">
                <a16:creationId xmlns:a16="http://schemas.microsoft.com/office/drawing/2014/main" id="{2A2CC48F-09B5-C3D7-0D62-437F45170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166" y="1675227"/>
            <a:ext cx="7323667" cy="4394199"/>
          </a:xfrm>
          <a:prstGeom prst="rect">
            <a:avLst/>
          </a:prstGeom>
        </p:spPr>
      </p:pic>
      <p:sp>
        <p:nvSpPr>
          <p:cNvPr id="6"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51 </a:t>
            </a:r>
          </a:p>
        </p:txBody>
      </p:sp>
    </p:spTree>
    <p:extLst>
      <p:ext uri="{BB962C8B-B14F-4D97-AF65-F5344CB8AC3E}">
        <p14:creationId xmlns:p14="http://schemas.microsoft.com/office/powerpoint/2010/main" val="19905437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7C994C-AA98-8882-9E8B-DE9AF80C5BD4}"/>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nSpc>
                <a:spcPct val="90000"/>
              </a:lnSpc>
            </a:pPr>
            <a:r>
              <a:rPr lang="en-US" altLang="zh-CN" sz="2800" kern="1200" dirty="0">
                <a:solidFill>
                  <a:schemeClr val="bg1"/>
                </a:solidFill>
                <a:latin typeface="+mj-lt"/>
                <a:ea typeface="+mj-ea"/>
                <a:cs typeface="+mj-cs"/>
              </a:rPr>
              <a:t>A taxonomy of SOTA</a:t>
            </a:r>
            <a:r>
              <a:rPr lang="zh-CN" altLang="en-US" sz="2800" kern="1200" dirty="0">
                <a:solidFill>
                  <a:schemeClr val="bg1"/>
                </a:solidFill>
                <a:latin typeface="+mj-lt"/>
                <a:ea typeface="+mj-ea"/>
                <a:cs typeface="+mj-cs"/>
              </a:rPr>
              <a:t> </a:t>
            </a:r>
            <a:r>
              <a:rPr lang="en-US" altLang="zh-CN" sz="2800" kern="1200" dirty="0">
                <a:solidFill>
                  <a:schemeClr val="bg1"/>
                </a:solidFill>
                <a:latin typeface="+mj-lt"/>
                <a:ea typeface="+mj-ea"/>
                <a:cs typeface="+mj-cs"/>
              </a:rPr>
              <a:t>GNN Explainers</a:t>
            </a:r>
            <a:endParaRPr lang="en-US" sz="2800" kern="1200" dirty="0">
              <a:solidFill>
                <a:schemeClr val="bg1"/>
              </a:solidFill>
              <a:latin typeface="+mj-lt"/>
              <a:ea typeface="+mj-ea"/>
              <a:cs typeface="+mj-cs"/>
            </a:endParaRPr>
          </a:p>
        </p:txBody>
      </p:sp>
      <p:pic>
        <p:nvPicPr>
          <p:cNvPr id="5" name="Picture 4" descr="A diagram of a method&#10;&#10;AI-generated content may be incorrect.">
            <a:extLst>
              <a:ext uri="{FF2B5EF4-FFF2-40B4-BE49-F238E27FC236}">
                <a16:creationId xmlns:a16="http://schemas.microsoft.com/office/drawing/2014/main" id="{10041665-CB72-8111-EF5A-47908B301C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271" y="1675227"/>
            <a:ext cx="7675456" cy="4394199"/>
          </a:xfrm>
          <a:prstGeom prst="rect">
            <a:avLst/>
          </a:prstGeom>
        </p:spPr>
      </p:pic>
      <p:sp>
        <p:nvSpPr>
          <p:cNvPr id="6"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52 </a:t>
            </a:r>
          </a:p>
        </p:txBody>
      </p:sp>
    </p:spTree>
    <p:extLst>
      <p:ext uri="{BB962C8B-B14F-4D97-AF65-F5344CB8AC3E}">
        <p14:creationId xmlns:p14="http://schemas.microsoft.com/office/powerpoint/2010/main" val="23361892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7B8E6-CA6E-155F-CBA9-43DBDEDF0B92}"/>
              </a:ext>
            </a:extLst>
          </p:cNvPr>
          <p:cNvSpPr>
            <a:spLocks noGrp="1"/>
          </p:cNvSpPr>
          <p:nvPr>
            <p:ph type="title"/>
          </p:nvPr>
        </p:nvSpPr>
        <p:spPr/>
        <p:txBody>
          <a:bodyPr>
            <a:normAutofit/>
          </a:bodyPr>
          <a:lstStyle/>
          <a:p>
            <a:pPr algn="l"/>
            <a:r>
              <a:rPr lang="en-US" sz="4000" dirty="0"/>
              <a:t>Robust GNN Explanation</a:t>
            </a:r>
          </a:p>
        </p:txBody>
      </p:sp>
      <p:pic>
        <p:nvPicPr>
          <p:cNvPr id="4" name="Google Shape;95;p23">
            <a:extLst>
              <a:ext uri="{FF2B5EF4-FFF2-40B4-BE49-F238E27FC236}">
                <a16:creationId xmlns:a16="http://schemas.microsoft.com/office/drawing/2014/main" id="{A2570B4E-0579-8C3C-72E7-507AFD677BEE}"/>
              </a:ext>
            </a:extLst>
          </p:cNvPr>
          <p:cNvPicPr preferRelativeResize="0"/>
          <p:nvPr/>
        </p:nvPicPr>
        <p:blipFill>
          <a:blip r:embed="rId3">
            <a:alphaModFix/>
          </a:blip>
          <a:stretch>
            <a:fillRect/>
          </a:stretch>
        </p:blipFill>
        <p:spPr>
          <a:xfrm>
            <a:off x="1547664" y="4103995"/>
            <a:ext cx="5782617" cy="1896616"/>
          </a:xfrm>
          <a:prstGeom prst="rect">
            <a:avLst/>
          </a:prstGeom>
          <a:noFill/>
          <a:ln>
            <a:noFill/>
          </a:ln>
        </p:spPr>
      </p:pic>
      <p:sp>
        <p:nvSpPr>
          <p:cNvPr id="5" name="Google Shape;99;p23">
            <a:extLst>
              <a:ext uri="{FF2B5EF4-FFF2-40B4-BE49-F238E27FC236}">
                <a16:creationId xmlns:a16="http://schemas.microsoft.com/office/drawing/2014/main" id="{0E66A711-B5FF-D473-DE64-DDE10C88F1C6}"/>
              </a:ext>
            </a:extLst>
          </p:cNvPr>
          <p:cNvSpPr txBox="1"/>
          <p:nvPr/>
        </p:nvSpPr>
        <p:spPr>
          <a:xfrm>
            <a:off x="505199" y="1699240"/>
            <a:ext cx="8231400" cy="1785000"/>
          </a:xfrm>
          <a:prstGeom prst="rect">
            <a:avLst/>
          </a:prstGeom>
          <a:noFill/>
          <a:ln>
            <a:noFill/>
          </a:ln>
        </p:spPr>
        <p:txBody>
          <a:bodyPr spcFirstLastPara="1" wrap="square" lIns="91425" tIns="91425" rIns="91425" bIns="91425" anchor="t" anchorCtr="0">
            <a:noAutofit/>
          </a:bodyPr>
          <a:lstStyle/>
          <a:p>
            <a:pPr marL="457200" lvl="0" indent="-317500" algn="just" rtl="0">
              <a:spcBef>
                <a:spcPts val="0"/>
              </a:spcBef>
              <a:spcAft>
                <a:spcPts val="0"/>
              </a:spcAft>
              <a:buSzPts val="1400"/>
              <a:buChar char="●"/>
            </a:pPr>
            <a:r>
              <a:rPr lang="en" sz="2000" b="1" i="1" u="sng" dirty="0"/>
              <a:t>“Black-Box” GNNs</a:t>
            </a:r>
            <a:r>
              <a:rPr lang="en" sz="2000" dirty="0"/>
              <a:t>: </a:t>
            </a:r>
            <a:endParaRPr sz="2000" dirty="0"/>
          </a:p>
          <a:p>
            <a:pPr marL="914400" lvl="1" indent="-317500" algn="just" rtl="0">
              <a:spcBef>
                <a:spcPts val="0"/>
              </a:spcBef>
              <a:spcAft>
                <a:spcPts val="0"/>
              </a:spcAft>
              <a:buSzPts val="1400"/>
              <a:buChar char="○"/>
            </a:pPr>
            <a:r>
              <a:rPr lang="en" sz="2000" dirty="0"/>
              <a:t>The inference of GNN models are black-box.</a:t>
            </a:r>
            <a:endParaRPr sz="2000" dirty="0"/>
          </a:p>
          <a:p>
            <a:pPr marL="914400" lvl="1" indent="-317500" algn="just" rtl="0">
              <a:spcBef>
                <a:spcPts val="0"/>
              </a:spcBef>
              <a:spcAft>
                <a:spcPts val="0"/>
              </a:spcAft>
              <a:buSzPts val="1400"/>
              <a:buChar char="○"/>
            </a:pPr>
            <a:r>
              <a:rPr lang="en" sz="2000" dirty="0">
                <a:solidFill>
                  <a:schemeClr val="dk1"/>
                </a:solidFill>
              </a:rPr>
              <a:t>Hard to understand which part of the input causes the results.</a:t>
            </a:r>
            <a:r>
              <a:rPr lang="en" sz="2000" dirty="0"/>
              <a:t> </a:t>
            </a:r>
            <a:endParaRPr sz="2000" dirty="0"/>
          </a:p>
          <a:p>
            <a:pPr marL="0" lvl="0" indent="0" algn="just" rtl="0">
              <a:spcBef>
                <a:spcPts val="0"/>
              </a:spcBef>
              <a:spcAft>
                <a:spcPts val="0"/>
              </a:spcAft>
              <a:buNone/>
            </a:pPr>
            <a:endParaRPr sz="2000" dirty="0"/>
          </a:p>
          <a:p>
            <a:pPr marL="457200" lvl="0" indent="-317500" algn="just" rtl="0">
              <a:spcBef>
                <a:spcPts val="0"/>
              </a:spcBef>
              <a:spcAft>
                <a:spcPts val="0"/>
              </a:spcAft>
              <a:buClr>
                <a:schemeClr val="dk1"/>
              </a:buClr>
              <a:buSzPts val="1400"/>
              <a:buChar char="●"/>
            </a:pPr>
            <a:r>
              <a:rPr lang="en" sz="2000" b="1" i="1" u="sng" dirty="0">
                <a:solidFill>
                  <a:schemeClr val="dk1"/>
                </a:solidFill>
              </a:rPr>
              <a:t>“Explainability”</a:t>
            </a:r>
            <a:r>
              <a:rPr lang="en" sz="2000" dirty="0">
                <a:solidFill>
                  <a:schemeClr val="dk1"/>
                </a:solidFill>
              </a:rPr>
              <a:t>:</a:t>
            </a:r>
            <a:endParaRPr sz="2000" dirty="0">
              <a:solidFill>
                <a:schemeClr val="dk1"/>
              </a:solidFill>
            </a:endParaRPr>
          </a:p>
          <a:p>
            <a:pPr marL="914400" lvl="1" indent="-317500" algn="just" rtl="0">
              <a:spcBef>
                <a:spcPts val="0"/>
              </a:spcBef>
              <a:spcAft>
                <a:spcPts val="0"/>
              </a:spcAft>
              <a:buClr>
                <a:schemeClr val="dk1"/>
              </a:buClr>
              <a:buSzPts val="1400"/>
              <a:buChar char="○"/>
            </a:pPr>
            <a:r>
              <a:rPr lang="en" sz="2000" dirty="0">
                <a:solidFill>
                  <a:schemeClr val="dk1"/>
                </a:solidFill>
              </a:rPr>
              <a:t>Domain experts requires reliable predictions.</a:t>
            </a:r>
            <a:endParaRPr sz="2000" dirty="0">
              <a:solidFill>
                <a:schemeClr val="dk1"/>
              </a:solidFill>
            </a:endParaRPr>
          </a:p>
          <a:p>
            <a:pPr marL="914400" lvl="1" indent="-317500" algn="just" rtl="0">
              <a:spcBef>
                <a:spcPts val="0"/>
              </a:spcBef>
              <a:spcAft>
                <a:spcPts val="0"/>
              </a:spcAft>
              <a:buClr>
                <a:schemeClr val="dk1"/>
              </a:buClr>
              <a:buSzPts val="1400"/>
              <a:buChar char="○"/>
            </a:pPr>
            <a:r>
              <a:rPr lang="en" sz="2000" dirty="0">
                <a:solidFill>
                  <a:schemeClr val="dk1"/>
                </a:solidFill>
              </a:rPr>
              <a:t>Highly related to trustworthy challenges. </a:t>
            </a:r>
            <a:endParaRPr sz="2000" dirty="0">
              <a:solidFill>
                <a:schemeClr val="dk1"/>
              </a:solidFill>
            </a:endParaRPr>
          </a:p>
        </p:txBody>
      </p:sp>
      <p:sp>
        <p:nvSpPr>
          <p:cNvPr id="6"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53 </a:t>
            </a:r>
          </a:p>
        </p:txBody>
      </p:sp>
      <p:sp>
        <p:nvSpPr>
          <p:cNvPr id="7" name="Rectangle 6"/>
          <p:cNvSpPr/>
          <p:nvPr/>
        </p:nvSpPr>
        <p:spPr>
          <a:xfrm>
            <a:off x="5867400" y="0"/>
            <a:ext cx="3276600" cy="769441"/>
          </a:xfrm>
          <a:prstGeom prst="rect">
            <a:avLst/>
          </a:prstGeom>
        </p:spPr>
        <p:txBody>
          <a:bodyPr wrap="square">
            <a:spAutoFit/>
          </a:bodyPr>
          <a:lstStyle/>
          <a:p>
            <a:r>
              <a:rPr lang="en-US" sz="1100" dirty="0" err="1"/>
              <a:t>Dazhuo</a:t>
            </a:r>
            <a:r>
              <a:rPr lang="en-US" sz="1100" dirty="0"/>
              <a:t> </a:t>
            </a:r>
            <a:r>
              <a:rPr lang="en-US" sz="1100" dirty="0" err="1"/>
              <a:t>Qiu</a:t>
            </a:r>
            <a:r>
              <a:rPr lang="en-US" sz="1100" dirty="0"/>
              <a:t>, </a:t>
            </a:r>
            <a:r>
              <a:rPr lang="en-US" sz="1100" dirty="0" err="1"/>
              <a:t>Mengying</a:t>
            </a:r>
            <a:r>
              <a:rPr lang="en-US" sz="1100" dirty="0"/>
              <a:t> Wang, </a:t>
            </a:r>
            <a:r>
              <a:rPr lang="en-US" sz="1100" dirty="0" err="1"/>
              <a:t>Arijit</a:t>
            </a:r>
            <a:r>
              <a:rPr lang="en-US" sz="1100" dirty="0"/>
              <a:t> Khan, and </a:t>
            </a:r>
            <a:r>
              <a:rPr lang="en-US" sz="1100" dirty="0" err="1"/>
              <a:t>Yinghui</a:t>
            </a:r>
            <a:r>
              <a:rPr lang="en-US" sz="1100" dirty="0"/>
              <a:t> Wu, "Generating Robust Counterfactual Witnesses for Graph Neural Networks", in Proc. of IEEE International Conference on Data Engineering 2024.</a:t>
            </a:r>
          </a:p>
        </p:txBody>
      </p:sp>
    </p:spTree>
    <p:extLst>
      <p:ext uri="{BB962C8B-B14F-4D97-AF65-F5344CB8AC3E}">
        <p14:creationId xmlns:p14="http://schemas.microsoft.com/office/powerpoint/2010/main" val="14383441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4131F-E58E-9823-5843-DC246F075635}"/>
              </a:ext>
            </a:extLst>
          </p:cNvPr>
          <p:cNvSpPr>
            <a:spLocks noGrp="1"/>
          </p:cNvSpPr>
          <p:nvPr>
            <p:ph type="title"/>
          </p:nvPr>
        </p:nvSpPr>
        <p:spPr/>
        <p:txBody>
          <a:bodyPr>
            <a:normAutofit/>
          </a:bodyPr>
          <a:lstStyle/>
          <a:p>
            <a:r>
              <a:rPr lang="en-US" sz="3600" dirty="0"/>
              <a:t>The need for Robust Explanation</a:t>
            </a:r>
          </a:p>
        </p:txBody>
      </p:sp>
      <p:sp>
        <p:nvSpPr>
          <p:cNvPr id="4" name="Google Shape;521;p28">
            <a:extLst>
              <a:ext uri="{FF2B5EF4-FFF2-40B4-BE49-F238E27FC236}">
                <a16:creationId xmlns:a16="http://schemas.microsoft.com/office/drawing/2014/main" id="{3956D4C4-1869-254E-B094-CF08776A1A3E}"/>
              </a:ext>
            </a:extLst>
          </p:cNvPr>
          <p:cNvSpPr txBox="1"/>
          <p:nvPr/>
        </p:nvSpPr>
        <p:spPr>
          <a:xfrm>
            <a:off x="381229" y="1772816"/>
            <a:ext cx="4965297" cy="3516900"/>
          </a:xfrm>
          <a:prstGeom prst="rect">
            <a:avLst/>
          </a:prstGeom>
          <a:noFill/>
          <a:ln>
            <a:noFill/>
          </a:ln>
        </p:spPr>
        <p:txBody>
          <a:bodyPr spcFirstLastPara="1" wrap="square" lIns="91425" tIns="91425" rIns="91425" bIns="91425" anchor="t" anchorCtr="0">
            <a:noAutofit/>
          </a:bodyPr>
          <a:lstStyle/>
          <a:p>
            <a:pPr marL="457200" lvl="0" indent="-317500" algn="just" rtl="0">
              <a:spcBef>
                <a:spcPts val="0"/>
              </a:spcBef>
              <a:spcAft>
                <a:spcPts val="0"/>
              </a:spcAft>
              <a:buSzPts val="1400"/>
              <a:buChar char="●"/>
            </a:pPr>
            <a:r>
              <a:rPr lang="en" sz="2400" b="1" i="1" u="sng" dirty="0"/>
              <a:t>Factual Explanation (Witness)</a:t>
            </a:r>
            <a:r>
              <a:rPr lang="en" sz="2400" dirty="0"/>
              <a:t>: </a:t>
            </a:r>
            <a:endParaRPr sz="2400" dirty="0"/>
          </a:p>
          <a:p>
            <a:pPr marL="914400" lvl="1" indent="-317500" algn="just" rtl="0">
              <a:spcBef>
                <a:spcPts val="0"/>
              </a:spcBef>
              <a:spcAft>
                <a:spcPts val="0"/>
              </a:spcAft>
              <a:buSzPts val="1400"/>
              <a:buChar char="○"/>
            </a:pPr>
            <a:r>
              <a:rPr lang="en" sz="2400" dirty="0"/>
              <a:t>M(v, G) = M(v, G𝗌) = 𝑙</a:t>
            </a:r>
            <a:endParaRPr sz="2400" dirty="0"/>
          </a:p>
          <a:p>
            <a:pPr marL="0" lvl="0" indent="0" algn="just" rtl="0">
              <a:spcBef>
                <a:spcPts val="0"/>
              </a:spcBef>
              <a:spcAft>
                <a:spcPts val="0"/>
              </a:spcAft>
              <a:buNone/>
            </a:pPr>
            <a:endParaRPr sz="2400" dirty="0"/>
          </a:p>
          <a:p>
            <a:pPr marL="457200" lvl="0" indent="-317500" algn="just" rtl="0">
              <a:spcBef>
                <a:spcPts val="0"/>
              </a:spcBef>
              <a:spcAft>
                <a:spcPts val="0"/>
              </a:spcAft>
              <a:buSzPts val="1400"/>
              <a:buChar char="●"/>
            </a:pPr>
            <a:r>
              <a:rPr lang="en" sz="2400" b="1" i="1" u="sng" dirty="0"/>
              <a:t>Counterfactual Explanation (CW)</a:t>
            </a:r>
            <a:r>
              <a:rPr lang="en" sz="2400" dirty="0"/>
              <a:t>:</a:t>
            </a:r>
            <a:endParaRPr sz="2400" dirty="0"/>
          </a:p>
          <a:p>
            <a:pPr marL="914400" lvl="1" indent="-317500" algn="just" rtl="0">
              <a:spcBef>
                <a:spcPts val="0"/>
              </a:spcBef>
              <a:spcAft>
                <a:spcPts val="0"/>
              </a:spcAft>
              <a:buSzPts val="1400"/>
              <a:buChar char="○"/>
            </a:pPr>
            <a:r>
              <a:rPr lang="en" sz="2400" dirty="0"/>
              <a:t>M(v, G) ≠ M(v, G\G</a:t>
            </a:r>
            <a:r>
              <a:rPr lang="en" sz="2400" dirty="0">
                <a:solidFill>
                  <a:schemeClr val="dk1"/>
                </a:solidFill>
              </a:rPr>
              <a:t>𝗌</a:t>
            </a:r>
            <a:r>
              <a:rPr lang="en" sz="2400" dirty="0"/>
              <a:t>) </a:t>
            </a:r>
            <a:r>
              <a:rPr lang="en" sz="2400" dirty="0">
                <a:solidFill>
                  <a:schemeClr val="dk1"/>
                </a:solidFill>
              </a:rPr>
              <a:t>≠ 𝑙</a:t>
            </a:r>
            <a:endParaRPr sz="2400" dirty="0">
              <a:solidFill>
                <a:schemeClr val="dk1"/>
              </a:solidFill>
            </a:endParaRPr>
          </a:p>
          <a:p>
            <a:pPr marL="0" lvl="0" indent="0" algn="just" rtl="0">
              <a:spcBef>
                <a:spcPts val="0"/>
              </a:spcBef>
              <a:spcAft>
                <a:spcPts val="0"/>
              </a:spcAft>
              <a:buNone/>
            </a:pPr>
            <a:endParaRPr sz="2400" dirty="0">
              <a:solidFill>
                <a:schemeClr val="dk1"/>
              </a:solidFill>
            </a:endParaRPr>
          </a:p>
          <a:p>
            <a:pPr marL="457200" lvl="0" indent="-317500" algn="just" rtl="0">
              <a:spcBef>
                <a:spcPts val="0"/>
              </a:spcBef>
              <a:spcAft>
                <a:spcPts val="0"/>
              </a:spcAft>
              <a:buClr>
                <a:schemeClr val="dk1"/>
              </a:buClr>
              <a:buSzPts val="1400"/>
              <a:buChar char="●"/>
            </a:pPr>
            <a:r>
              <a:rPr lang="en-US" sz="2000" i="1" u="sng" dirty="0">
                <a:solidFill>
                  <a:srgbClr val="FF0000"/>
                </a:solidFill>
              </a:rPr>
              <a:t>Robust Explanation</a:t>
            </a:r>
            <a:r>
              <a:rPr lang="en-US" sz="2000" dirty="0">
                <a:solidFill>
                  <a:srgbClr val="FF0000"/>
                </a:solidFill>
              </a:rPr>
              <a:t>: </a:t>
            </a:r>
          </a:p>
          <a:p>
            <a:pPr marL="914400" lvl="1" indent="-317500" algn="just" rtl="0">
              <a:spcBef>
                <a:spcPts val="0"/>
              </a:spcBef>
              <a:spcAft>
                <a:spcPts val="0"/>
              </a:spcAft>
              <a:buClr>
                <a:schemeClr val="dk1"/>
              </a:buClr>
              <a:buSzPts val="1400"/>
              <a:buChar char="○"/>
            </a:pPr>
            <a:r>
              <a:rPr lang="en-US" sz="2000" dirty="0">
                <a:solidFill>
                  <a:srgbClr val="FF0000"/>
                </a:solidFill>
              </a:rPr>
              <a:t>G𝗌 should remain a </a:t>
            </a:r>
            <a:r>
              <a:rPr lang="en-US" sz="2000" i="1" dirty="0">
                <a:solidFill>
                  <a:srgbClr val="FF0000"/>
                </a:solidFill>
              </a:rPr>
              <a:t>consistent</a:t>
            </a:r>
            <a:r>
              <a:rPr lang="en-US" sz="2000" dirty="0">
                <a:solidFill>
                  <a:srgbClr val="FF0000"/>
                </a:solidFill>
              </a:rPr>
              <a:t>, </a:t>
            </a:r>
            <a:r>
              <a:rPr lang="en-US" sz="2000" i="1" dirty="0">
                <a:solidFill>
                  <a:srgbClr val="FF0000"/>
                </a:solidFill>
              </a:rPr>
              <a:t>stable</a:t>
            </a:r>
            <a:r>
              <a:rPr lang="en-US" sz="2000" dirty="0">
                <a:solidFill>
                  <a:srgbClr val="FF0000"/>
                </a:solidFill>
              </a:rPr>
              <a:t> structure under various disturbance. </a:t>
            </a:r>
          </a:p>
          <a:p>
            <a:pPr marL="0" lvl="0" indent="0" algn="just" rtl="0">
              <a:spcBef>
                <a:spcPts val="0"/>
              </a:spcBef>
              <a:spcAft>
                <a:spcPts val="0"/>
              </a:spcAft>
              <a:buNone/>
            </a:pPr>
            <a:endParaRPr sz="2400" dirty="0">
              <a:solidFill>
                <a:schemeClr val="dk1"/>
              </a:solidFill>
            </a:endParaRPr>
          </a:p>
        </p:txBody>
      </p:sp>
      <p:pic>
        <p:nvPicPr>
          <p:cNvPr id="5" name="Google Shape;525;p28">
            <a:extLst>
              <a:ext uri="{FF2B5EF4-FFF2-40B4-BE49-F238E27FC236}">
                <a16:creationId xmlns:a16="http://schemas.microsoft.com/office/drawing/2014/main" id="{2F5389AB-C5C5-B60D-7024-0CC6C2798A0E}"/>
              </a:ext>
            </a:extLst>
          </p:cNvPr>
          <p:cNvPicPr preferRelativeResize="0"/>
          <p:nvPr/>
        </p:nvPicPr>
        <p:blipFill>
          <a:blip r:embed="rId2">
            <a:alphaModFix/>
          </a:blip>
          <a:stretch>
            <a:fillRect/>
          </a:stretch>
        </p:blipFill>
        <p:spPr>
          <a:xfrm>
            <a:off x="5676530" y="2171016"/>
            <a:ext cx="3038725" cy="2720526"/>
          </a:xfrm>
          <a:prstGeom prst="rect">
            <a:avLst/>
          </a:prstGeom>
          <a:noFill/>
          <a:ln>
            <a:noFill/>
          </a:ln>
        </p:spPr>
      </p:pic>
      <p:sp>
        <p:nvSpPr>
          <p:cNvPr id="6"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54 </a:t>
            </a:r>
          </a:p>
        </p:txBody>
      </p:sp>
    </p:spTree>
    <p:extLst>
      <p:ext uri="{BB962C8B-B14F-4D97-AF65-F5344CB8AC3E}">
        <p14:creationId xmlns:p14="http://schemas.microsoft.com/office/powerpoint/2010/main" val="40695342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DBDB-8883-B001-B386-247850EBBDEB}"/>
              </a:ext>
            </a:extLst>
          </p:cNvPr>
          <p:cNvSpPr>
            <a:spLocks noGrp="1"/>
          </p:cNvSpPr>
          <p:nvPr>
            <p:ph type="title"/>
          </p:nvPr>
        </p:nvSpPr>
        <p:spPr/>
        <p:txBody>
          <a:bodyPr>
            <a:normAutofit/>
          </a:bodyPr>
          <a:lstStyle/>
          <a:p>
            <a:r>
              <a:rPr lang="en-US" sz="4000" dirty="0"/>
              <a:t>Multicriteria GNN Explanation</a:t>
            </a:r>
          </a:p>
        </p:txBody>
      </p:sp>
      <p:sp>
        <p:nvSpPr>
          <p:cNvPr id="5" name="Rectangle 4">
            <a:extLst>
              <a:ext uri="{FF2B5EF4-FFF2-40B4-BE49-F238E27FC236}">
                <a16:creationId xmlns:a16="http://schemas.microsoft.com/office/drawing/2014/main" id="{77BC1948-9661-65C8-8E0A-341B764D0DBB}"/>
              </a:ext>
            </a:extLst>
          </p:cNvPr>
          <p:cNvSpPr/>
          <p:nvPr/>
        </p:nvSpPr>
        <p:spPr>
          <a:xfrm>
            <a:off x="3180049" y="5509270"/>
            <a:ext cx="3869740" cy="9361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We should consider all three aspects</a:t>
            </a:r>
          </a:p>
        </p:txBody>
      </p:sp>
      <p:sp>
        <p:nvSpPr>
          <p:cNvPr id="8" name="Google Shape;521;p28">
            <a:extLst>
              <a:ext uri="{FF2B5EF4-FFF2-40B4-BE49-F238E27FC236}">
                <a16:creationId xmlns:a16="http://schemas.microsoft.com/office/drawing/2014/main" id="{628AA478-C765-E016-E503-C90F7C61D68E}"/>
              </a:ext>
            </a:extLst>
          </p:cNvPr>
          <p:cNvSpPr txBox="1"/>
          <p:nvPr/>
        </p:nvSpPr>
        <p:spPr>
          <a:xfrm>
            <a:off x="683568" y="1939030"/>
            <a:ext cx="4992962" cy="3516900"/>
          </a:xfrm>
          <a:prstGeom prst="rect">
            <a:avLst/>
          </a:prstGeom>
          <a:noFill/>
          <a:ln>
            <a:noFill/>
          </a:ln>
        </p:spPr>
        <p:txBody>
          <a:bodyPr spcFirstLastPara="1" wrap="square" lIns="91425" tIns="91425" rIns="91425" bIns="91425" anchor="t" anchorCtr="0">
            <a:noAutofit/>
          </a:bodyPr>
          <a:lstStyle/>
          <a:p>
            <a:pPr marL="457200" lvl="0" indent="-317500" algn="just" rtl="0">
              <a:spcBef>
                <a:spcPts val="0"/>
              </a:spcBef>
              <a:spcAft>
                <a:spcPts val="0"/>
              </a:spcAft>
              <a:buSzPts val="1400"/>
              <a:buChar char="●"/>
            </a:pPr>
            <a:r>
              <a:rPr lang="en" sz="2400" b="1" i="1" u="sng" dirty="0"/>
              <a:t>Factual Explanation (Witness)</a:t>
            </a:r>
            <a:r>
              <a:rPr lang="en" sz="2400" dirty="0"/>
              <a:t>: </a:t>
            </a:r>
            <a:endParaRPr sz="2400" dirty="0"/>
          </a:p>
          <a:p>
            <a:pPr marL="914400" lvl="1" indent="-317500" algn="just" rtl="0">
              <a:spcBef>
                <a:spcPts val="0"/>
              </a:spcBef>
              <a:spcAft>
                <a:spcPts val="0"/>
              </a:spcAft>
              <a:buSzPts val="1400"/>
              <a:buChar char="○"/>
            </a:pPr>
            <a:r>
              <a:rPr lang="en" sz="2400" dirty="0"/>
              <a:t>M(v, G) = M(v, G𝗌) = 𝑙</a:t>
            </a:r>
            <a:endParaRPr sz="2400" dirty="0"/>
          </a:p>
          <a:p>
            <a:pPr marL="0" lvl="0" indent="0" algn="just" rtl="0">
              <a:spcBef>
                <a:spcPts val="0"/>
              </a:spcBef>
              <a:spcAft>
                <a:spcPts val="0"/>
              </a:spcAft>
              <a:buNone/>
            </a:pPr>
            <a:endParaRPr sz="2400" dirty="0"/>
          </a:p>
          <a:p>
            <a:pPr marL="457200" lvl="0" indent="-317500" algn="just" rtl="0">
              <a:spcBef>
                <a:spcPts val="0"/>
              </a:spcBef>
              <a:spcAft>
                <a:spcPts val="0"/>
              </a:spcAft>
              <a:buSzPts val="1400"/>
              <a:buChar char="●"/>
            </a:pPr>
            <a:r>
              <a:rPr lang="en" sz="2400" b="1" i="1" u="sng" dirty="0"/>
              <a:t>Counterfactual Explanation (CW)</a:t>
            </a:r>
            <a:r>
              <a:rPr lang="en" sz="2400" dirty="0"/>
              <a:t>:</a:t>
            </a:r>
            <a:endParaRPr sz="2400" dirty="0"/>
          </a:p>
          <a:p>
            <a:pPr marL="914400" lvl="1" indent="-317500" algn="just" rtl="0">
              <a:spcBef>
                <a:spcPts val="0"/>
              </a:spcBef>
              <a:spcAft>
                <a:spcPts val="0"/>
              </a:spcAft>
              <a:buSzPts val="1400"/>
              <a:buChar char="○"/>
            </a:pPr>
            <a:r>
              <a:rPr lang="en" sz="2400" dirty="0"/>
              <a:t>M(v, G) ≠ M(v, G\G</a:t>
            </a:r>
            <a:r>
              <a:rPr lang="en" sz="2400" dirty="0">
                <a:solidFill>
                  <a:schemeClr val="dk1"/>
                </a:solidFill>
              </a:rPr>
              <a:t>𝗌</a:t>
            </a:r>
            <a:r>
              <a:rPr lang="en" sz="2400" dirty="0"/>
              <a:t>) </a:t>
            </a:r>
            <a:r>
              <a:rPr lang="en" sz="2400" dirty="0">
                <a:solidFill>
                  <a:schemeClr val="dk1"/>
                </a:solidFill>
              </a:rPr>
              <a:t>≠ 𝑙</a:t>
            </a:r>
            <a:endParaRPr sz="2400" dirty="0">
              <a:solidFill>
                <a:schemeClr val="dk1"/>
              </a:solidFill>
            </a:endParaRPr>
          </a:p>
          <a:p>
            <a:pPr marL="0" lvl="0" indent="0" algn="just" rtl="0">
              <a:spcBef>
                <a:spcPts val="0"/>
              </a:spcBef>
              <a:spcAft>
                <a:spcPts val="0"/>
              </a:spcAft>
              <a:buNone/>
            </a:pPr>
            <a:endParaRPr sz="2400" dirty="0">
              <a:solidFill>
                <a:schemeClr val="dk1"/>
              </a:solidFill>
            </a:endParaRPr>
          </a:p>
          <a:p>
            <a:pPr marL="457200" lvl="0" indent="-317500" algn="just" rtl="0">
              <a:spcBef>
                <a:spcPts val="0"/>
              </a:spcBef>
              <a:spcAft>
                <a:spcPts val="0"/>
              </a:spcAft>
              <a:buClr>
                <a:schemeClr val="dk1"/>
              </a:buClr>
              <a:buSzPts val="1400"/>
              <a:buChar char="●"/>
            </a:pPr>
            <a:r>
              <a:rPr lang="en-US" sz="2400" b="1" i="1" u="sng" dirty="0">
                <a:solidFill>
                  <a:schemeClr val="dk1"/>
                </a:solidFill>
              </a:rPr>
              <a:t>Robust Explanation</a:t>
            </a:r>
            <a:r>
              <a:rPr lang="en" sz="2400" b="1" i="1" u="sng" dirty="0">
                <a:solidFill>
                  <a:schemeClr val="dk1"/>
                </a:solidFill>
              </a:rPr>
              <a:t> (k-RCW)</a:t>
            </a:r>
            <a:r>
              <a:rPr lang="en-US" sz="2400" dirty="0">
                <a:solidFill>
                  <a:schemeClr val="dk1"/>
                </a:solidFill>
              </a:rPr>
              <a:t>: </a:t>
            </a:r>
          </a:p>
          <a:p>
            <a:pPr marL="914400" lvl="1" indent="-317500" algn="just" rtl="0">
              <a:spcBef>
                <a:spcPts val="0"/>
              </a:spcBef>
              <a:spcAft>
                <a:spcPts val="0"/>
              </a:spcAft>
              <a:buClr>
                <a:schemeClr val="dk1"/>
              </a:buClr>
              <a:buSzPts val="1400"/>
              <a:buChar char="○"/>
            </a:pPr>
            <a:r>
              <a:rPr lang="en-US" sz="2400" dirty="0">
                <a:solidFill>
                  <a:schemeClr val="dk1"/>
                </a:solidFill>
              </a:rPr>
              <a:t>G𝗌 remains </a:t>
            </a:r>
          </a:p>
          <a:p>
            <a:pPr marL="596900" lvl="1" algn="just" rtl="0">
              <a:spcBef>
                <a:spcPts val="0"/>
              </a:spcBef>
              <a:spcAft>
                <a:spcPts val="0"/>
              </a:spcAft>
              <a:buClr>
                <a:schemeClr val="dk1"/>
              </a:buClr>
              <a:buSzPts val="1400"/>
            </a:pPr>
            <a:r>
              <a:rPr lang="en-US" sz="2400" dirty="0">
                <a:solidFill>
                  <a:schemeClr val="dk1"/>
                </a:solidFill>
              </a:rPr>
              <a:t>consistent under k-disturbance. </a:t>
            </a:r>
          </a:p>
          <a:p>
            <a:pPr marL="0" lvl="0" indent="0" algn="just" rtl="0">
              <a:spcBef>
                <a:spcPts val="0"/>
              </a:spcBef>
              <a:spcAft>
                <a:spcPts val="0"/>
              </a:spcAft>
              <a:buNone/>
            </a:pPr>
            <a:endParaRPr sz="2400" dirty="0">
              <a:solidFill>
                <a:schemeClr val="dk1"/>
              </a:solidFill>
            </a:endParaRPr>
          </a:p>
        </p:txBody>
      </p:sp>
      <p:pic>
        <p:nvPicPr>
          <p:cNvPr id="9" name="Google Shape;525;p28">
            <a:extLst>
              <a:ext uri="{FF2B5EF4-FFF2-40B4-BE49-F238E27FC236}">
                <a16:creationId xmlns:a16="http://schemas.microsoft.com/office/drawing/2014/main" id="{EB2BB46E-590B-D87D-BC59-E2600F86303E}"/>
              </a:ext>
            </a:extLst>
          </p:cNvPr>
          <p:cNvPicPr preferRelativeResize="0"/>
          <p:nvPr/>
        </p:nvPicPr>
        <p:blipFill>
          <a:blip r:embed="rId2">
            <a:alphaModFix/>
          </a:blip>
          <a:stretch>
            <a:fillRect/>
          </a:stretch>
        </p:blipFill>
        <p:spPr>
          <a:xfrm>
            <a:off x="5676530" y="2171016"/>
            <a:ext cx="3038725" cy="2720526"/>
          </a:xfrm>
          <a:prstGeom prst="rect">
            <a:avLst/>
          </a:prstGeom>
          <a:noFill/>
          <a:ln>
            <a:noFill/>
          </a:ln>
        </p:spPr>
      </p:pic>
      <p:sp>
        <p:nvSpPr>
          <p:cNvPr id="6"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55 </a:t>
            </a:r>
          </a:p>
        </p:txBody>
      </p:sp>
    </p:spTree>
    <p:extLst>
      <p:ext uri="{BB962C8B-B14F-4D97-AF65-F5344CB8AC3E}">
        <p14:creationId xmlns:p14="http://schemas.microsoft.com/office/powerpoint/2010/main" val="29305215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84412-2E6F-596E-A982-E62B5D376FBB}"/>
              </a:ext>
            </a:extLst>
          </p:cNvPr>
          <p:cNvSpPr>
            <a:spLocks noGrp="1"/>
          </p:cNvSpPr>
          <p:nvPr>
            <p:ph type="title"/>
          </p:nvPr>
        </p:nvSpPr>
        <p:spPr/>
        <p:txBody>
          <a:bodyPr>
            <a:noAutofit/>
          </a:bodyPr>
          <a:lstStyle/>
          <a:p>
            <a:r>
              <a:rPr lang="en-US" sz="3200" dirty="0"/>
              <a:t>Need for Robust Explanations: Cyberattacks</a:t>
            </a:r>
          </a:p>
        </p:txBody>
      </p:sp>
      <p:sp>
        <p:nvSpPr>
          <p:cNvPr id="3" name="Content Placeholder 2">
            <a:extLst>
              <a:ext uri="{FF2B5EF4-FFF2-40B4-BE49-F238E27FC236}">
                <a16:creationId xmlns:a16="http://schemas.microsoft.com/office/drawing/2014/main" id="{91F1143E-3AF4-E011-53DB-8F43E82A1092}"/>
              </a:ext>
            </a:extLst>
          </p:cNvPr>
          <p:cNvSpPr>
            <a:spLocks noGrp="1"/>
          </p:cNvSpPr>
          <p:nvPr>
            <p:ph idx="1"/>
          </p:nvPr>
        </p:nvSpPr>
        <p:spPr>
          <a:xfrm>
            <a:off x="457200" y="1268760"/>
            <a:ext cx="8229600" cy="4525963"/>
          </a:xfrm>
        </p:spPr>
        <p:txBody>
          <a:bodyPr>
            <a:normAutofit/>
          </a:bodyPr>
          <a:lstStyle/>
          <a:p>
            <a:r>
              <a:rPr lang="en-US" sz="2400" dirty="0"/>
              <a:t>Interpreting cyberattacks under agile attacking strategies </a:t>
            </a:r>
          </a:p>
        </p:txBody>
      </p:sp>
      <p:pic>
        <p:nvPicPr>
          <p:cNvPr id="4" name="Picture 3">
            <a:extLst>
              <a:ext uri="{FF2B5EF4-FFF2-40B4-BE49-F238E27FC236}">
                <a16:creationId xmlns:a16="http://schemas.microsoft.com/office/drawing/2014/main" id="{EBE6EDE8-DEF2-4A9B-CC45-CA6F28F2C4EF}"/>
              </a:ext>
            </a:extLst>
          </p:cNvPr>
          <p:cNvPicPr>
            <a:picLocks noChangeAspect="1"/>
          </p:cNvPicPr>
          <p:nvPr/>
        </p:nvPicPr>
        <p:blipFill>
          <a:blip r:embed="rId2"/>
          <a:stretch>
            <a:fillRect/>
          </a:stretch>
        </p:blipFill>
        <p:spPr>
          <a:xfrm>
            <a:off x="430339" y="1988840"/>
            <a:ext cx="8693663" cy="4314440"/>
          </a:xfrm>
          <a:prstGeom prst="rect">
            <a:avLst/>
          </a:prstGeom>
        </p:spPr>
      </p:pic>
      <p:sp>
        <p:nvSpPr>
          <p:cNvPr id="5"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56 </a:t>
            </a:r>
          </a:p>
        </p:txBody>
      </p:sp>
    </p:spTree>
    <p:extLst>
      <p:ext uri="{BB962C8B-B14F-4D97-AF65-F5344CB8AC3E}">
        <p14:creationId xmlns:p14="http://schemas.microsoft.com/office/powerpoint/2010/main" val="40945463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1A919-9BE9-3D3E-DC19-783B488EE6D7}"/>
              </a:ext>
            </a:extLst>
          </p:cNvPr>
          <p:cNvSpPr>
            <a:spLocks noGrp="1"/>
          </p:cNvSpPr>
          <p:nvPr>
            <p:ph type="title"/>
          </p:nvPr>
        </p:nvSpPr>
        <p:spPr/>
        <p:txBody>
          <a:bodyPr/>
          <a:lstStyle/>
          <a:p>
            <a:r>
              <a:rPr lang="en-US" dirty="0"/>
              <a:t>Verification problem</a:t>
            </a:r>
          </a:p>
        </p:txBody>
      </p:sp>
      <p:pic>
        <p:nvPicPr>
          <p:cNvPr id="4" name="Picture 3">
            <a:extLst>
              <a:ext uri="{FF2B5EF4-FFF2-40B4-BE49-F238E27FC236}">
                <a16:creationId xmlns:a16="http://schemas.microsoft.com/office/drawing/2014/main" id="{9CE28DEB-EF09-B500-3CB7-5B4B490F6ADB}"/>
              </a:ext>
            </a:extLst>
          </p:cNvPr>
          <p:cNvPicPr>
            <a:picLocks noChangeAspect="1"/>
          </p:cNvPicPr>
          <p:nvPr/>
        </p:nvPicPr>
        <p:blipFill>
          <a:blip r:embed="rId2"/>
          <a:stretch>
            <a:fillRect/>
          </a:stretch>
        </p:blipFill>
        <p:spPr>
          <a:xfrm>
            <a:off x="323528" y="1524082"/>
            <a:ext cx="8178799" cy="3557777"/>
          </a:xfrm>
          <a:prstGeom prst="rect">
            <a:avLst/>
          </a:prstGeom>
        </p:spPr>
      </p:pic>
      <p:pic>
        <p:nvPicPr>
          <p:cNvPr id="5" name="Picture 4">
            <a:extLst>
              <a:ext uri="{FF2B5EF4-FFF2-40B4-BE49-F238E27FC236}">
                <a16:creationId xmlns:a16="http://schemas.microsoft.com/office/drawing/2014/main" id="{108563BD-5FC7-DC06-1782-D31BABDD21B6}"/>
              </a:ext>
            </a:extLst>
          </p:cNvPr>
          <p:cNvPicPr>
            <a:picLocks noChangeAspect="1"/>
          </p:cNvPicPr>
          <p:nvPr/>
        </p:nvPicPr>
        <p:blipFill>
          <a:blip r:embed="rId3"/>
          <a:stretch>
            <a:fillRect/>
          </a:stretch>
        </p:blipFill>
        <p:spPr>
          <a:xfrm>
            <a:off x="2627784" y="5081858"/>
            <a:ext cx="4218362" cy="1443485"/>
          </a:xfrm>
          <a:prstGeom prst="rect">
            <a:avLst/>
          </a:prstGeom>
        </p:spPr>
      </p:pic>
      <p:sp>
        <p:nvSpPr>
          <p:cNvPr id="6"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57 </a:t>
            </a:r>
          </a:p>
        </p:txBody>
      </p:sp>
    </p:spTree>
    <p:extLst>
      <p:ext uri="{BB962C8B-B14F-4D97-AF65-F5344CB8AC3E}">
        <p14:creationId xmlns:p14="http://schemas.microsoft.com/office/powerpoint/2010/main" val="356816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3CAF0-1C74-3C15-593B-BCC9DB0E1904}"/>
              </a:ext>
            </a:extLst>
          </p:cNvPr>
          <p:cNvSpPr>
            <a:spLocks noGrp="1"/>
          </p:cNvSpPr>
          <p:nvPr>
            <p:ph type="title"/>
          </p:nvPr>
        </p:nvSpPr>
        <p:spPr/>
        <p:txBody>
          <a:bodyPr/>
          <a:lstStyle/>
          <a:p>
            <a:r>
              <a:rPr lang="en-US" dirty="0"/>
              <a:t>Generation problem</a:t>
            </a:r>
          </a:p>
        </p:txBody>
      </p:sp>
      <p:sp>
        <p:nvSpPr>
          <p:cNvPr id="4" name="Google Shape;664;p39">
            <a:extLst>
              <a:ext uri="{FF2B5EF4-FFF2-40B4-BE49-F238E27FC236}">
                <a16:creationId xmlns:a16="http://schemas.microsoft.com/office/drawing/2014/main" id="{C9BE0817-C3CA-FBE5-250A-604363FCDBEF}"/>
              </a:ext>
            </a:extLst>
          </p:cNvPr>
          <p:cNvSpPr txBox="1">
            <a:spLocks noGrp="1"/>
          </p:cNvSpPr>
          <p:nvPr>
            <p:ph idx="1"/>
          </p:nvPr>
        </p:nvSpPr>
        <p:spPr>
          <a:xfrm>
            <a:off x="323528" y="1628800"/>
            <a:ext cx="5122912" cy="4525963"/>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2400" b="1" i="1" u="sng" dirty="0"/>
              <a:t>Expand</a:t>
            </a:r>
            <a:r>
              <a:rPr lang="en" sz="2400" dirty="0"/>
              <a:t>: </a:t>
            </a:r>
            <a:endParaRPr sz="2400" dirty="0"/>
          </a:p>
          <a:p>
            <a:pPr marL="914400" lvl="1" indent="-317500" algn="l" rtl="0">
              <a:spcBef>
                <a:spcPts val="0"/>
              </a:spcBef>
              <a:spcAft>
                <a:spcPts val="0"/>
              </a:spcAft>
              <a:buSzPts val="1400"/>
              <a:buChar char="○"/>
            </a:pPr>
            <a:r>
              <a:rPr lang="en" sz="2000" dirty="0"/>
              <a:t>Includes node pairs that most likely to change its label if “flipped”. </a:t>
            </a:r>
            <a:endParaRPr sz="2000" dirty="0"/>
          </a:p>
          <a:p>
            <a:pPr marL="914400" lvl="1" indent="-317500" algn="l" rtl="0">
              <a:spcBef>
                <a:spcPts val="0"/>
              </a:spcBef>
              <a:spcAft>
                <a:spcPts val="0"/>
              </a:spcAft>
              <a:buSzPts val="1400"/>
              <a:buChar char="○"/>
            </a:pPr>
            <a:r>
              <a:rPr lang="en" sz="2000" dirty="0"/>
              <a:t>Augment the subgraph (initialized with test nodes) with edges that minimize the worst-case margin. </a:t>
            </a:r>
          </a:p>
          <a:p>
            <a:pPr marL="914400" lvl="1" indent="-317500" algn="l" rtl="0">
              <a:spcBef>
                <a:spcPts val="0"/>
              </a:spcBef>
              <a:spcAft>
                <a:spcPts val="0"/>
              </a:spcAft>
              <a:buSzPts val="1400"/>
              <a:buChar char="○"/>
            </a:pPr>
            <a:endParaRPr sz="2000" dirty="0"/>
          </a:p>
          <a:p>
            <a:pPr marL="457200" lvl="0" indent="-317500" algn="l" rtl="0">
              <a:spcBef>
                <a:spcPts val="0"/>
              </a:spcBef>
              <a:spcAft>
                <a:spcPts val="0"/>
              </a:spcAft>
              <a:buSzPts val="1400"/>
              <a:buChar char="●"/>
            </a:pPr>
            <a:r>
              <a:rPr lang="en" sz="2400" b="1" i="1" u="sng" dirty="0"/>
              <a:t>Verify</a:t>
            </a:r>
            <a:r>
              <a:rPr lang="en" sz="2400" dirty="0"/>
              <a:t>: </a:t>
            </a:r>
            <a:endParaRPr sz="2400" dirty="0"/>
          </a:p>
          <a:p>
            <a:pPr marL="914400" lvl="1" indent="-317500" algn="l" rtl="0">
              <a:spcBef>
                <a:spcPts val="0"/>
              </a:spcBef>
              <a:spcAft>
                <a:spcPts val="0"/>
              </a:spcAft>
              <a:buSzPts val="1400"/>
              <a:buChar char="○"/>
            </a:pPr>
            <a:r>
              <a:rPr lang="en" sz="2000" dirty="0"/>
              <a:t>Check if the expanded subgraph is RCW</a:t>
            </a:r>
            <a:endParaRPr sz="2000" dirty="0"/>
          </a:p>
          <a:p>
            <a:pPr marL="914400" lvl="1" indent="-317500" algn="l" rtl="0">
              <a:spcBef>
                <a:spcPts val="0"/>
              </a:spcBef>
              <a:spcAft>
                <a:spcPts val="0"/>
              </a:spcAft>
              <a:buSzPts val="1400"/>
              <a:buChar char="○"/>
            </a:pPr>
            <a:r>
              <a:rPr lang="en" sz="2000" dirty="0"/>
              <a:t>Under k-disturbance: k edges that are most likely to change the prediction. </a:t>
            </a:r>
            <a:endParaRPr sz="2000" dirty="0"/>
          </a:p>
        </p:txBody>
      </p:sp>
      <p:pic>
        <p:nvPicPr>
          <p:cNvPr id="6" name="Google Shape;676;p40">
            <a:extLst>
              <a:ext uri="{FF2B5EF4-FFF2-40B4-BE49-F238E27FC236}">
                <a16:creationId xmlns:a16="http://schemas.microsoft.com/office/drawing/2014/main" id="{2EAFAEFC-A815-8678-93DD-49A3C77CF61E}"/>
              </a:ext>
            </a:extLst>
          </p:cNvPr>
          <p:cNvPicPr preferRelativeResize="0"/>
          <p:nvPr/>
        </p:nvPicPr>
        <p:blipFill>
          <a:blip r:embed="rId2">
            <a:alphaModFix/>
          </a:blip>
          <a:stretch>
            <a:fillRect/>
          </a:stretch>
        </p:blipFill>
        <p:spPr>
          <a:xfrm>
            <a:off x="5868144" y="1866553"/>
            <a:ext cx="2462715" cy="2204839"/>
          </a:xfrm>
          <a:prstGeom prst="rect">
            <a:avLst/>
          </a:prstGeom>
          <a:noFill/>
          <a:ln>
            <a:noFill/>
          </a:ln>
        </p:spPr>
      </p:pic>
      <p:pic>
        <p:nvPicPr>
          <p:cNvPr id="7" name="Google Shape;688;p41">
            <a:extLst>
              <a:ext uri="{FF2B5EF4-FFF2-40B4-BE49-F238E27FC236}">
                <a16:creationId xmlns:a16="http://schemas.microsoft.com/office/drawing/2014/main" id="{490EC2DC-59AA-D6D1-C30C-51FFC87B5D61}"/>
              </a:ext>
            </a:extLst>
          </p:cNvPr>
          <p:cNvPicPr preferRelativeResize="0"/>
          <p:nvPr/>
        </p:nvPicPr>
        <p:blipFill>
          <a:blip r:embed="rId3">
            <a:alphaModFix/>
          </a:blip>
          <a:stretch>
            <a:fillRect/>
          </a:stretch>
        </p:blipFill>
        <p:spPr>
          <a:xfrm>
            <a:off x="5868144" y="1872056"/>
            <a:ext cx="2879465" cy="2339138"/>
          </a:xfrm>
          <a:prstGeom prst="rect">
            <a:avLst/>
          </a:prstGeom>
          <a:noFill/>
          <a:ln>
            <a:noFill/>
          </a:ln>
        </p:spPr>
      </p:pic>
      <p:pic>
        <p:nvPicPr>
          <p:cNvPr id="8" name="Google Shape;700;p42">
            <a:extLst>
              <a:ext uri="{FF2B5EF4-FFF2-40B4-BE49-F238E27FC236}">
                <a16:creationId xmlns:a16="http://schemas.microsoft.com/office/drawing/2014/main" id="{3A87F31A-AB5F-B9AA-5EA4-3A89597570D0}"/>
              </a:ext>
            </a:extLst>
          </p:cNvPr>
          <p:cNvPicPr preferRelativeResize="0"/>
          <p:nvPr/>
        </p:nvPicPr>
        <p:blipFill>
          <a:blip r:embed="rId4">
            <a:alphaModFix/>
          </a:blip>
          <a:stretch>
            <a:fillRect/>
          </a:stretch>
        </p:blipFill>
        <p:spPr>
          <a:xfrm>
            <a:off x="5855574" y="1882890"/>
            <a:ext cx="2879465" cy="2339138"/>
          </a:xfrm>
          <a:prstGeom prst="rect">
            <a:avLst/>
          </a:prstGeom>
          <a:noFill/>
          <a:ln>
            <a:noFill/>
          </a:ln>
        </p:spPr>
      </p:pic>
      <p:pic>
        <p:nvPicPr>
          <p:cNvPr id="9" name="Google Shape;712;p43">
            <a:extLst>
              <a:ext uri="{FF2B5EF4-FFF2-40B4-BE49-F238E27FC236}">
                <a16:creationId xmlns:a16="http://schemas.microsoft.com/office/drawing/2014/main" id="{D6126A5C-2359-F888-6F5F-9A026837F2BD}"/>
              </a:ext>
            </a:extLst>
          </p:cNvPr>
          <p:cNvPicPr preferRelativeResize="0"/>
          <p:nvPr/>
        </p:nvPicPr>
        <p:blipFill>
          <a:blip r:embed="rId5">
            <a:alphaModFix/>
          </a:blip>
          <a:stretch>
            <a:fillRect/>
          </a:stretch>
        </p:blipFill>
        <p:spPr>
          <a:xfrm>
            <a:off x="5824445" y="1882890"/>
            <a:ext cx="3085157" cy="2740733"/>
          </a:xfrm>
          <a:prstGeom prst="rect">
            <a:avLst/>
          </a:prstGeom>
          <a:noFill/>
          <a:ln>
            <a:noFill/>
          </a:ln>
        </p:spPr>
      </p:pic>
      <p:pic>
        <p:nvPicPr>
          <p:cNvPr id="10" name="Google Shape;724;p44">
            <a:extLst>
              <a:ext uri="{FF2B5EF4-FFF2-40B4-BE49-F238E27FC236}">
                <a16:creationId xmlns:a16="http://schemas.microsoft.com/office/drawing/2014/main" id="{99BF1B87-35FD-7DB9-D930-1FDC0FC6BA1D}"/>
              </a:ext>
            </a:extLst>
          </p:cNvPr>
          <p:cNvPicPr preferRelativeResize="0"/>
          <p:nvPr/>
        </p:nvPicPr>
        <p:blipFill>
          <a:blip r:embed="rId6">
            <a:alphaModFix/>
          </a:blip>
          <a:stretch>
            <a:fillRect/>
          </a:stretch>
        </p:blipFill>
        <p:spPr>
          <a:xfrm>
            <a:off x="5820296" y="1890463"/>
            <a:ext cx="3156969" cy="2804528"/>
          </a:xfrm>
          <a:prstGeom prst="rect">
            <a:avLst/>
          </a:prstGeom>
          <a:noFill/>
          <a:ln>
            <a:noFill/>
          </a:ln>
        </p:spPr>
      </p:pic>
      <p:pic>
        <p:nvPicPr>
          <p:cNvPr id="11" name="Google Shape;736;p45">
            <a:extLst>
              <a:ext uri="{FF2B5EF4-FFF2-40B4-BE49-F238E27FC236}">
                <a16:creationId xmlns:a16="http://schemas.microsoft.com/office/drawing/2014/main" id="{0DDF3183-A568-1F3A-66AB-5ADCDEAEFB91}"/>
              </a:ext>
            </a:extLst>
          </p:cNvPr>
          <p:cNvPicPr preferRelativeResize="0"/>
          <p:nvPr/>
        </p:nvPicPr>
        <p:blipFill>
          <a:blip r:embed="rId7">
            <a:alphaModFix/>
          </a:blip>
          <a:stretch>
            <a:fillRect/>
          </a:stretch>
        </p:blipFill>
        <p:spPr>
          <a:xfrm>
            <a:off x="5821857" y="1890463"/>
            <a:ext cx="3095452" cy="2749872"/>
          </a:xfrm>
          <a:prstGeom prst="rect">
            <a:avLst/>
          </a:prstGeom>
          <a:noFill/>
          <a:ln>
            <a:noFill/>
          </a:ln>
        </p:spPr>
      </p:pic>
      <p:pic>
        <p:nvPicPr>
          <p:cNvPr id="12" name="Google Shape;748;p46">
            <a:extLst>
              <a:ext uri="{FF2B5EF4-FFF2-40B4-BE49-F238E27FC236}">
                <a16:creationId xmlns:a16="http://schemas.microsoft.com/office/drawing/2014/main" id="{0DFC9CA5-D279-8EB1-5D8C-8A32877E3EA7}"/>
              </a:ext>
            </a:extLst>
          </p:cNvPr>
          <p:cNvPicPr preferRelativeResize="0"/>
          <p:nvPr/>
        </p:nvPicPr>
        <p:blipFill>
          <a:blip r:embed="rId8">
            <a:alphaModFix/>
          </a:blip>
          <a:stretch>
            <a:fillRect/>
          </a:stretch>
        </p:blipFill>
        <p:spPr>
          <a:xfrm>
            <a:off x="5825689" y="1915740"/>
            <a:ext cx="3095473" cy="2749872"/>
          </a:xfrm>
          <a:prstGeom prst="rect">
            <a:avLst/>
          </a:prstGeom>
          <a:noFill/>
          <a:ln>
            <a:noFill/>
          </a:ln>
        </p:spPr>
      </p:pic>
      <p:pic>
        <p:nvPicPr>
          <p:cNvPr id="13" name="Google Shape;760;p47">
            <a:extLst>
              <a:ext uri="{FF2B5EF4-FFF2-40B4-BE49-F238E27FC236}">
                <a16:creationId xmlns:a16="http://schemas.microsoft.com/office/drawing/2014/main" id="{42E237C2-BC19-A42F-B0D3-884C4C22A386}"/>
              </a:ext>
            </a:extLst>
          </p:cNvPr>
          <p:cNvPicPr preferRelativeResize="0"/>
          <p:nvPr/>
        </p:nvPicPr>
        <p:blipFill>
          <a:blip r:embed="rId9">
            <a:alphaModFix/>
          </a:blip>
          <a:stretch>
            <a:fillRect/>
          </a:stretch>
        </p:blipFill>
        <p:spPr>
          <a:xfrm>
            <a:off x="5744108" y="1871918"/>
            <a:ext cx="3165494" cy="2812101"/>
          </a:xfrm>
          <a:prstGeom prst="rect">
            <a:avLst/>
          </a:prstGeom>
          <a:noFill/>
          <a:ln>
            <a:noFill/>
          </a:ln>
        </p:spPr>
      </p:pic>
      <p:sp>
        <p:nvSpPr>
          <p:cNvPr id="14"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58 </a:t>
            </a:r>
          </a:p>
        </p:txBody>
      </p:sp>
    </p:spTree>
    <p:extLst>
      <p:ext uri="{BB962C8B-B14F-4D97-AF65-F5344CB8AC3E}">
        <p14:creationId xmlns:p14="http://schemas.microsoft.com/office/powerpoint/2010/main" val="227270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176097-597E-F1BC-5E01-9F19D10D3143}"/>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nSpc>
                <a:spcPct val="90000"/>
              </a:lnSpc>
            </a:pPr>
            <a:r>
              <a:rPr lang="en-US" altLang="zh-CN" sz="2800" kern="1200">
                <a:solidFill>
                  <a:schemeClr val="bg1"/>
                </a:solidFill>
                <a:latin typeface="+mj-lt"/>
                <a:ea typeface="+mj-ea"/>
                <a:cs typeface="+mj-cs"/>
              </a:rPr>
              <a:t>Experimental Evaluation</a:t>
            </a:r>
            <a:endParaRPr lang="en-US" sz="2800" kern="1200">
              <a:solidFill>
                <a:schemeClr val="bg1"/>
              </a:solidFill>
              <a:latin typeface="+mj-lt"/>
              <a:ea typeface="+mj-ea"/>
              <a:cs typeface="+mj-cs"/>
            </a:endParaRPr>
          </a:p>
        </p:txBody>
      </p:sp>
      <p:pic>
        <p:nvPicPr>
          <p:cNvPr id="5" name="Google Shape;790;p50">
            <a:extLst>
              <a:ext uri="{FF2B5EF4-FFF2-40B4-BE49-F238E27FC236}">
                <a16:creationId xmlns:a16="http://schemas.microsoft.com/office/drawing/2014/main" id="{951665F3-129D-FC4C-896E-6C4DB94858E1}"/>
              </a:ext>
            </a:extLst>
          </p:cNvPr>
          <p:cNvPicPr preferRelativeResize="0">
            <a:picLocks noGrp="1"/>
          </p:cNvPicPr>
          <p:nvPr>
            <p:ph idx="1"/>
          </p:nvPr>
        </p:nvPicPr>
        <p:blipFill>
          <a:blip r:embed="rId2"/>
          <a:stretch>
            <a:fillRect/>
          </a:stretch>
        </p:blipFill>
        <p:spPr>
          <a:xfrm>
            <a:off x="417399" y="1428708"/>
            <a:ext cx="6480720" cy="1360950"/>
          </a:xfrm>
          <a:prstGeom prst="rect">
            <a:avLst/>
          </a:prstGeom>
          <a:noFill/>
        </p:spPr>
      </p:pic>
      <p:pic>
        <p:nvPicPr>
          <p:cNvPr id="6" name="Google Shape;807;p51">
            <a:extLst>
              <a:ext uri="{FF2B5EF4-FFF2-40B4-BE49-F238E27FC236}">
                <a16:creationId xmlns:a16="http://schemas.microsoft.com/office/drawing/2014/main" id="{D60B79DF-C64D-8931-0BD5-905B0D3E2F7E}"/>
              </a:ext>
            </a:extLst>
          </p:cNvPr>
          <p:cNvPicPr preferRelativeResize="0"/>
          <p:nvPr/>
        </p:nvPicPr>
        <p:blipFill>
          <a:blip r:embed="rId3">
            <a:alphaModFix/>
          </a:blip>
          <a:stretch>
            <a:fillRect/>
          </a:stretch>
        </p:blipFill>
        <p:spPr>
          <a:xfrm>
            <a:off x="440955" y="2789658"/>
            <a:ext cx="6511228" cy="1074323"/>
          </a:xfrm>
          <a:prstGeom prst="rect">
            <a:avLst/>
          </a:prstGeom>
          <a:noFill/>
          <a:ln>
            <a:noFill/>
          </a:ln>
        </p:spPr>
      </p:pic>
      <p:pic>
        <p:nvPicPr>
          <p:cNvPr id="7" name="Google Shape;832;p53">
            <a:extLst>
              <a:ext uri="{FF2B5EF4-FFF2-40B4-BE49-F238E27FC236}">
                <a16:creationId xmlns:a16="http://schemas.microsoft.com/office/drawing/2014/main" id="{96879A4A-1ED3-C6B0-03F2-1C2C00183FDD}"/>
              </a:ext>
            </a:extLst>
          </p:cNvPr>
          <p:cNvPicPr preferRelativeResize="0"/>
          <p:nvPr/>
        </p:nvPicPr>
        <p:blipFill>
          <a:blip r:embed="rId4">
            <a:alphaModFix/>
          </a:blip>
          <a:stretch>
            <a:fillRect/>
          </a:stretch>
        </p:blipFill>
        <p:spPr>
          <a:xfrm>
            <a:off x="323527" y="1718435"/>
            <a:ext cx="8063350" cy="1803133"/>
          </a:xfrm>
          <a:prstGeom prst="rect">
            <a:avLst/>
          </a:prstGeom>
          <a:noFill/>
          <a:ln>
            <a:noFill/>
          </a:ln>
        </p:spPr>
      </p:pic>
      <p:sp>
        <p:nvSpPr>
          <p:cNvPr id="8" name="Google Shape;831;p53">
            <a:extLst>
              <a:ext uri="{FF2B5EF4-FFF2-40B4-BE49-F238E27FC236}">
                <a16:creationId xmlns:a16="http://schemas.microsoft.com/office/drawing/2014/main" id="{B214616E-790E-9A0F-BC3A-1360F7304A6E}"/>
              </a:ext>
            </a:extLst>
          </p:cNvPr>
          <p:cNvSpPr txBox="1"/>
          <p:nvPr/>
        </p:nvSpPr>
        <p:spPr>
          <a:xfrm>
            <a:off x="398859" y="4021357"/>
            <a:ext cx="7912687" cy="19947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2000" b="1" i="1" u="sng" dirty="0"/>
              <a:t>Normalized GED</a:t>
            </a:r>
            <a:r>
              <a:rPr lang="en" sz="2000" dirty="0"/>
              <a:t>: </a:t>
            </a:r>
            <a:endParaRPr sz="2000" dirty="0"/>
          </a:p>
          <a:p>
            <a:pPr marL="914400" lvl="1" indent="-317500" algn="l" rtl="0">
              <a:spcBef>
                <a:spcPts val="0"/>
              </a:spcBef>
              <a:spcAft>
                <a:spcPts val="0"/>
              </a:spcAft>
              <a:buSzPts val="1400"/>
              <a:buChar char="○"/>
            </a:pPr>
            <a:r>
              <a:rPr lang="en" sz="2000" dirty="0"/>
              <a:t>Robustness facilitates the consistency of the explanation under disturbance. </a:t>
            </a:r>
            <a:endParaRPr sz="2000" dirty="0">
              <a:solidFill>
                <a:schemeClr val="dk1"/>
              </a:solidFill>
            </a:endParaRPr>
          </a:p>
          <a:p>
            <a:pPr marL="457200" lvl="0" indent="-317500" algn="l" rtl="0">
              <a:spcBef>
                <a:spcPts val="0"/>
              </a:spcBef>
              <a:spcAft>
                <a:spcPts val="0"/>
              </a:spcAft>
              <a:buClr>
                <a:schemeClr val="dk1"/>
              </a:buClr>
              <a:buSzPts val="1400"/>
              <a:buChar char="●"/>
            </a:pPr>
            <a:r>
              <a:rPr lang="en" sz="2000" b="1" i="1" u="sng" dirty="0">
                <a:solidFill>
                  <a:schemeClr val="dk1"/>
                </a:solidFill>
              </a:rPr>
              <a:t>Fidelity+ and Fidelity-</a:t>
            </a:r>
            <a:r>
              <a:rPr lang="en" sz="2000" dirty="0">
                <a:solidFill>
                  <a:schemeClr val="dk1"/>
                </a:solidFill>
              </a:rPr>
              <a:t>: </a:t>
            </a:r>
            <a:endParaRPr sz="2000" dirty="0">
              <a:solidFill>
                <a:schemeClr val="dk1"/>
              </a:solidFill>
            </a:endParaRPr>
          </a:p>
          <a:p>
            <a:pPr marL="914400" lvl="1" indent="-317500" algn="l" rtl="0">
              <a:spcBef>
                <a:spcPts val="0"/>
              </a:spcBef>
              <a:spcAft>
                <a:spcPts val="0"/>
              </a:spcAft>
              <a:buClr>
                <a:schemeClr val="dk1"/>
              </a:buClr>
              <a:buSzPts val="1400"/>
              <a:buChar char="○"/>
            </a:pPr>
            <a:r>
              <a:rPr lang="en" sz="2000" dirty="0">
                <a:solidFill>
                  <a:schemeClr val="dk1"/>
                </a:solidFill>
              </a:rPr>
              <a:t>Verification procedure ensures a high fidelity performance. </a:t>
            </a:r>
            <a:endParaRPr sz="2000" dirty="0">
              <a:solidFill>
                <a:schemeClr val="dk1"/>
              </a:solidFill>
            </a:endParaRPr>
          </a:p>
          <a:p>
            <a:pPr marL="457200" lvl="0" indent="-317500" algn="l" rtl="0">
              <a:spcBef>
                <a:spcPts val="0"/>
              </a:spcBef>
              <a:spcAft>
                <a:spcPts val="0"/>
              </a:spcAft>
              <a:buClr>
                <a:schemeClr val="dk1"/>
              </a:buClr>
              <a:buSzPts val="1400"/>
              <a:buChar char="●"/>
            </a:pPr>
            <a:r>
              <a:rPr lang="en" sz="2000" b="1" i="1" u="sng" dirty="0">
                <a:solidFill>
                  <a:schemeClr val="dk1"/>
                </a:solidFill>
              </a:rPr>
              <a:t>Size</a:t>
            </a:r>
            <a:r>
              <a:rPr lang="en" sz="2000" dirty="0">
                <a:solidFill>
                  <a:schemeClr val="dk1"/>
                </a:solidFill>
              </a:rPr>
              <a:t>: </a:t>
            </a:r>
            <a:endParaRPr sz="2000" dirty="0">
              <a:solidFill>
                <a:schemeClr val="dk1"/>
              </a:solidFill>
            </a:endParaRPr>
          </a:p>
          <a:p>
            <a:pPr marL="914400" lvl="1" indent="-317500" algn="l" rtl="0">
              <a:spcBef>
                <a:spcPts val="0"/>
              </a:spcBef>
              <a:spcAft>
                <a:spcPts val="0"/>
              </a:spcAft>
              <a:buClr>
                <a:schemeClr val="dk1"/>
              </a:buClr>
              <a:buSzPts val="1400"/>
              <a:buChar char="○"/>
            </a:pPr>
            <a:r>
              <a:rPr lang="en" sz="2000" dirty="0" err="1">
                <a:solidFill>
                  <a:schemeClr val="dk1"/>
                </a:solidFill>
              </a:rPr>
              <a:t>RoboGExp</a:t>
            </a:r>
            <a:r>
              <a:rPr lang="en" sz="2000" dirty="0">
                <a:solidFill>
                  <a:schemeClr val="dk1"/>
                </a:solidFill>
              </a:rPr>
              <a:t> integrate the explanation of each test node. </a:t>
            </a:r>
            <a:endParaRPr sz="2000" dirty="0">
              <a:solidFill>
                <a:schemeClr val="dk1"/>
              </a:solidFill>
            </a:endParaRPr>
          </a:p>
        </p:txBody>
      </p:sp>
      <p:sp>
        <p:nvSpPr>
          <p:cNvPr id="9"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59 </a:t>
            </a:r>
          </a:p>
        </p:txBody>
      </p:sp>
    </p:spTree>
    <p:extLst>
      <p:ext uri="{BB962C8B-B14F-4D97-AF65-F5344CB8AC3E}">
        <p14:creationId xmlns:p14="http://schemas.microsoft.com/office/powerpoint/2010/main" val="232966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9"/>
          <p:cNvSpPr txBox="1"/>
          <p:nvPr/>
        </p:nvSpPr>
        <p:spPr>
          <a:xfrm>
            <a:off x="102809" y="11882"/>
            <a:ext cx="8888791" cy="453647"/>
          </a:xfrm>
          <a:prstGeom prst="rect">
            <a:avLst/>
          </a:prstGeom>
          <a:noFill/>
          <a:ln>
            <a:noFill/>
          </a:ln>
        </p:spPr>
        <p:txBody>
          <a:bodyPr lIns="0" tIns="0" rIns="0" bIns="0" anchor="t" anchorCtr="0">
            <a:noAutofit/>
          </a:bodyPr>
          <a:lstStyle/>
          <a:p>
            <a:pPr marL="311089" indent="-311089">
              <a:lnSpc>
                <a:spcPct val="102000"/>
              </a:lnSpc>
              <a:buClr>
                <a:srgbClr val="FF00FF"/>
              </a:buClr>
              <a:buSzPct val="25000"/>
            </a:pPr>
            <a:r>
              <a:rPr lang="en-US" sz="3266" b="1" dirty="0">
                <a:solidFill>
                  <a:srgbClr val="00B0F0"/>
                </a:solidFill>
                <a:ea typeface="Calibri"/>
                <a:cs typeface="Calibri"/>
                <a:sym typeface="Calibri"/>
              </a:rPr>
              <a:t>Graph neural network (GNN): Downstream tasks</a:t>
            </a:r>
          </a:p>
        </p:txBody>
      </p:sp>
      <p:sp>
        <p:nvSpPr>
          <p:cNvPr id="255" name="Rectangle 254">
            <a:extLst>
              <a:ext uri="{FF2B5EF4-FFF2-40B4-BE49-F238E27FC236}">
                <a16:creationId xmlns:a16="http://schemas.microsoft.com/office/drawing/2014/main" id="{BCB9AD89-98AC-7481-C68D-11A9E8A7B34B}"/>
              </a:ext>
            </a:extLst>
          </p:cNvPr>
          <p:cNvSpPr/>
          <p:nvPr/>
        </p:nvSpPr>
        <p:spPr>
          <a:xfrm>
            <a:off x="99695" y="533400"/>
            <a:ext cx="1957705" cy="2400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dirty="0">
                <a:solidFill>
                  <a:schemeClr val="tx1"/>
                </a:solidFill>
              </a:rPr>
              <a:t>Node classification</a:t>
            </a:r>
            <a:endParaRPr lang="en-US" dirty="0">
              <a:solidFill>
                <a:schemeClr val="tx1"/>
              </a:solidFill>
            </a:endParaRPr>
          </a:p>
        </p:txBody>
      </p:sp>
      <p:sp>
        <p:nvSpPr>
          <p:cNvPr id="256" name="TextBox 255">
            <a:extLst>
              <a:ext uri="{FF2B5EF4-FFF2-40B4-BE49-F238E27FC236}">
                <a16:creationId xmlns:a16="http://schemas.microsoft.com/office/drawing/2014/main" id="{009BCEC6-11D1-E5E1-6BBF-46AF92505360}"/>
              </a:ext>
            </a:extLst>
          </p:cNvPr>
          <p:cNvSpPr txBox="1"/>
          <p:nvPr/>
        </p:nvSpPr>
        <p:spPr>
          <a:xfrm>
            <a:off x="143234" y="802299"/>
            <a:ext cx="1665136" cy="369332"/>
          </a:xfrm>
          <a:prstGeom prst="rect">
            <a:avLst/>
          </a:prstGeom>
          <a:noFill/>
        </p:spPr>
        <p:txBody>
          <a:bodyPr wrap="none" rtlCol="0">
            <a:spAutoFit/>
          </a:bodyPr>
          <a:lstStyle/>
          <a:p>
            <a:r>
              <a:rPr lang="da-DK" b="1" dirty="0">
                <a:solidFill>
                  <a:schemeClr val="accent1"/>
                </a:solidFill>
              </a:rPr>
              <a:t>Node-</a:t>
            </a:r>
            <a:r>
              <a:rPr lang="da-DK" b="1" dirty="0" err="1">
                <a:solidFill>
                  <a:schemeClr val="accent1"/>
                </a:solidFill>
              </a:rPr>
              <a:t>level</a:t>
            </a:r>
            <a:r>
              <a:rPr lang="da-DK" b="1" dirty="0">
                <a:solidFill>
                  <a:schemeClr val="accent1"/>
                </a:solidFill>
              </a:rPr>
              <a:t> task</a:t>
            </a:r>
          </a:p>
        </p:txBody>
      </p:sp>
      <p:sp>
        <p:nvSpPr>
          <p:cNvPr id="257" name="Oval 256">
            <a:extLst>
              <a:ext uri="{FF2B5EF4-FFF2-40B4-BE49-F238E27FC236}">
                <a16:creationId xmlns:a16="http://schemas.microsoft.com/office/drawing/2014/main" id="{CCEFC201-8567-F199-CB68-B0CA0E786FA9}"/>
              </a:ext>
            </a:extLst>
          </p:cNvPr>
          <p:cNvSpPr/>
          <p:nvPr/>
        </p:nvSpPr>
        <p:spPr>
          <a:xfrm>
            <a:off x="1090661" y="1320809"/>
            <a:ext cx="231109" cy="228434"/>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8" name="Oval 257">
            <a:extLst>
              <a:ext uri="{FF2B5EF4-FFF2-40B4-BE49-F238E27FC236}">
                <a16:creationId xmlns:a16="http://schemas.microsoft.com/office/drawing/2014/main" id="{AD2413C6-D389-49A4-8ACF-5108A179805B}"/>
              </a:ext>
            </a:extLst>
          </p:cNvPr>
          <p:cNvSpPr/>
          <p:nvPr/>
        </p:nvSpPr>
        <p:spPr>
          <a:xfrm>
            <a:off x="365039" y="1861300"/>
            <a:ext cx="231109" cy="228434"/>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9" name="Oval 258">
            <a:extLst>
              <a:ext uri="{FF2B5EF4-FFF2-40B4-BE49-F238E27FC236}">
                <a16:creationId xmlns:a16="http://schemas.microsoft.com/office/drawing/2014/main" id="{03A06A5F-F0B7-FD15-4044-672ECF43867C}"/>
              </a:ext>
            </a:extLst>
          </p:cNvPr>
          <p:cNvSpPr/>
          <p:nvPr/>
        </p:nvSpPr>
        <p:spPr>
          <a:xfrm>
            <a:off x="1714501" y="1315776"/>
            <a:ext cx="231109" cy="228434"/>
          </a:xfrm>
          <a:prstGeom prst="ellipse">
            <a:avLst/>
          </a:prstGeom>
          <a:solidFill>
            <a:schemeClr val="accent6">
              <a:lumMod val="60000"/>
              <a:lumOff val="40000"/>
            </a:schemeClr>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0" name="Oval 259">
            <a:extLst>
              <a:ext uri="{FF2B5EF4-FFF2-40B4-BE49-F238E27FC236}">
                <a16:creationId xmlns:a16="http://schemas.microsoft.com/office/drawing/2014/main" id="{6B2385ED-80F1-14EA-D06A-EE43A4244F80}"/>
              </a:ext>
            </a:extLst>
          </p:cNvPr>
          <p:cNvSpPr/>
          <p:nvPr/>
        </p:nvSpPr>
        <p:spPr>
          <a:xfrm>
            <a:off x="1543427" y="1804209"/>
            <a:ext cx="231109" cy="228434"/>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1" name="Oval 260">
            <a:extLst>
              <a:ext uri="{FF2B5EF4-FFF2-40B4-BE49-F238E27FC236}">
                <a16:creationId xmlns:a16="http://schemas.microsoft.com/office/drawing/2014/main" id="{EC16A5DD-BA61-8E3A-5368-39FE5F1300A1}"/>
              </a:ext>
            </a:extLst>
          </p:cNvPr>
          <p:cNvSpPr/>
          <p:nvPr/>
        </p:nvSpPr>
        <p:spPr>
          <a:xfrm>
            <a:off x="1977249" y="2384088"/>
            <a:ext cx="231109" cy="228434"/>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2" name="Oval 261">
            <a:extLst>
              <a:ext uri="{FF2B5EF4-FFF2-40B4-BE49-F238E27FC236}">
                <a16:creationId xmlns:a16="http://schemas.microsoft.com/office/drawing/2014/main" id="{8B1063F5-03C3-0E65-2F5E-678D3CA077BB}"/>
              </a:ext>
            </a:extLst>
          </p:cNvPr>
          <p:cNvSpPr/>
          <p:nvPr/>
        </p:nvSpPr>
        <p:spPr>
          <a:xfrm>
            <a:off x="2394705" y="1848891"/>
            <a:ext cx="231109" cy="228434"/>
          </a:xfrm>
          <a:prstGeom prst="ellipse">
            <a:avLst/>
          </a:prstGeom>
          <a:solidFill>
            <a:schemeClr val="accent6">
              <a:lumMod val="60000"/>
              <a:lumOff val="40000"/>
            </a:schemeClr>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63" name="Straight Connector 262">
            <a:extLst>
              <a:ext uri="{FF2B5EF4-FFF2-40B4-BE49-F238E27FC236}">
                <a16:creationId xmlns:a16="http://schemas.microsoft.com/office/drawing/2014/main" id="{70663C03-C39C-4E41-9C73-21C122A0FC71}"/>
              </a:ext>
            </a:extLst>
          </p:cNvPr>
          <p:cNvCxnSpPr>
            <a:cxnSpLocks/>
            <a:stCxn id="258" idx="5"/>
            <a:endCxn id="261" idx="2"/>
          </p:cNvCxnSpPr>
          <p:nvPr/>
        </p:nvCxnSpPr>
        <p:spPr>
          <a:xfrm>
            <a:off x="562303" y="2056281"/>
            <a:ext cx="1414946" cy="4420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B128EF92-4368-26E9-AE6D-E65C0AC4DFB5}"/>
              </a:ext>
            </a:extLst>
          </p:cNvPr>
          <p:cNvCxnSpPr>
            <a:cxnSpLocks/>
            <a:stCxn id="258" idx="7"/>
            <a:endCxn id="257" idx="3"/>
          </p:cNvCxnSpPr>
          <p:nvPr/>
        </p:nvCxnSpPr>
        <p:spPr>
          <a:xfrm flipV="1">
            <a:off x="562303" y="1515790"/>
            <a:ext cx="562203" cy="378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CF486A9F-0EBD-161D-322E-74CF0C386F0C}"/>
              </a:ext>
            </a:extLst>
          </p:cNvPr>
          <p:cNvCxnSpPr>
            <a:cxnSpLocks/>
            <a:stCxn id="257" idx="6"/>
            <a:endCxn id="259" idx="2"/>
          </p:cNvCxnSpPr>
          <p:nvPr/>
        </p:nvCxnSpPr>
        <p:spPr>
          <a:xfrm flipV="1">
            <a:off x="1321770" y="1429993"/>
            <a:ext cx="392731" cy="50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719B7D02-57A6-D405-01F5-C9098A549BF7}"/>
              </a:ext>
            </a:extLst>
          </p:cNvPr>
          <p:cNvCxnSpPr>
            <a:cxnSpLocks/>
            <a:stCxn id="258" idx="6"/>
            <a:endCxn id="260" idx="2"/>
          </p:cNvCxnSpPr>
          <p:nvPr/>
        </p:nvCxnSpPr>
        <p:spPr>
          <a:xfrm flipV="1">
            <a:off x="596148" y="1918426"/>
            <a:ext cx="947279" cy="570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71914EBE-070F-0BAC-E347-8D2161106F74}"/>
              </a:ext>
            </a:extLst>
          </p:cNvPr>
          <p:cNvCxnSpPr>
            <a:cxnSpLocks/>
            <a:stCxn id="257" idx="5"/>
            <a:endCxn id="260" idx="0"/>
          </p:cNvCxnSpPr>
          <p:nvPr/>
        </p:nvCxnSpPr>
        <p:spPr>
          <a:xfrm>
            <a:off x="1287925" y="1515790"/>
            <a:ext cx="371057" cy="2884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53185C3A-7D9C-BCE2-0D0C-3F8048939ECF}"/>
              </a:ext>
            </a:extLst>
          </p:cNvPr>
          <p:cNvCxnSpPr>
            <a:cxnSpLocks/>
            <a:stCxn id="260" idx="6"/>
          </p:cNvCxnSpPr>
          <p:nvPr/>
        </p:nvCxnSpPr>
        <p:spPr>
          <a:xfrm>
            <a:off x="1774536" y="1918426"/>
            <a:ext cx="620169" cy="313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1C6DCAB0-6C17-AA32-AF57-17F050F72C2C}"/>
              </a:ext>
            </a:extLst>
          </p:cNvPr>
          <p:cNvCxnSpPr>
            <a:cxnSpLocks/>
            <a:stCxn id="260" idx="5"/>
            <a:endCxn id="261" idx="1"/>
          </p:cNvCxnSpPr>
          <p:nvPr/>
        </p:nvCxnSpPr>
        <p:spPr>
          <a:xfrm>
            <a:off x="1740691" y="1999190"/>
            <a:ext cx="270403" cy="4183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F7216D44-54A6-6EA2-6C1C-7535EEAF8DBF}"/>
              </a:ext>
            </a:extLst>
          </p:cNvPr>
          <p:cNvCxnSpPr>
            <a:cxnSpLocks/>
            <a:stCxn id="262" idx="4"/>
            <a:endCxn id="261" idx="7"/>
          </p:cNvCxnSpPr>
          <p:nvPr/>
        </p:nvCxnSpPr>
        <p:spPr>
          <a:xfrm flipH="1">
            <a:off x="2174513" y="2077325"/>
            <a:ext cx="335747" cy="3402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1" name="TextBox 270">
            <a:extLst>
              <a:ext uri="{FF2B5EF4-FFF2-40B4-BE49-F238E27FC236}">
                <a16:creationId xmlns:a16="http://schemas.microsoft.com/office/drawing/2014/main" id="{6B6844C7-F53F-2852-5548-5D2D633FC2EE}"/>
              </a:ext>
            </a:extLst>
          </p:cNvPr>
          <p:cNvSpPr txBox="1"/>
          <p:nvPr/>
        </p:nvSpPr>
        <p:spPr>
          <a:xfrm>
            <a:off x="1953182" y="2325434"/>
            <a:ext cx="279244" cy="338554"/>
          </a:xfrm>
          <a:prstGeom prst="rect">
            <a:avLst/>
          </a:prstGeom>
          <a:noFill/>
        </p:spPr>
        <p:txBody>
          <a:bodyPr wrap="none" rtlCol="0">
            <a:spAutoFit/>
          </a:bodyPr>
          <a:lstStyle/>
          <a:p>
            <a:r>
              <a:rPr lang="da-DK" sz="1600" b="1" dirty="0"/>
              <a:t>?</a:t>
            </a:r>
          </a:p>
        </p:txBody>
      </p:sp>
      <p:pic>
        <p:nvPicPr>
          <p:cNvPr id="272" name="Picture 271">
            <a:extLst>
              <a:ext uri="{FF2B5EF4-FFF2-40B4-BE49-F238E27FC236}">
                <a16:creationId xmlns:a16="http://schemas.microsoft.com/office/drawing/2014/main" id="{1ADD76A6-F290-86BB-3B44-3C9CE119B494}"/>
              </a:ext>
            </a:extLst>
          </p:cNvPr>
          <p:cNvPicPr>
            <a:picLocks noChangeAspect="1"/>
          </p:cNvPicPr>
          <p:nvPr/>
        </p:nvPicPr>
        <p:blipFill>
          <a:blip r:embed="rId3" cstate="print"/>
          <a:stretch>
            <a:fillRect/>
          </a:stretch>
        </p:blipFill>
        <p:spPr>
          <a:xfrm>
            <a:off x="717857" y="1143000"/>
            <a:ext cx="283390" cy="288420"/>
          </a:xfrm>
          <a:prstGeom prst="rect">
            <a:avLst/>
          </a:prstGeom>
        </p:spPr>
      </p:pic>
      <p:pic>
        <p:nvPicPr>
          <p:cNvPr id="273" name="Picture 272">
            <a:extLst>
              <a:ext uri="{FF2B5EF4-FFF2-40B4-BE49-F238E27FC236}">
                <a16:creationId xmlns:a16="http://schemas.microsoft.com/office/drawing/2014/main" id="{258377BE-1176-2949-C557-C9053873D23F}"/>
              </a:ext>
            </a:extLst>
          </p:cNvPr>
          <p:cNvPicPr>
            <a:picLocks noChangeAspect="1"/>
          </p:cNvPicPr>
          <p:nvPr/>
        </p:nvPicPr>
        <p:blipFill>
          <a:blip r:embed="rId3" cstate="print"/>
          <a:stretch>
            <a:fillRect/>
          </a:stretch>
        </p:blipFill>
        <p:spPr>
          <a:xfrm>
            <a:off x="76200" y="1647577"/>
            <a:ext cx="283390" cy="288420"/>
          </a:xfrm>
          <a:prstGeom prst="rect">
            <a:avLst/>
          </a:prstGeom>
        </p:spPr>
      </p:pic>
      <p:pic>
        <p:nvPicPr>
          <p:cNvPr id="274" name="Picture 273">
            <a:extLst>
              <a:ext uri="{FF2B5EF4-FFF2-40B4-BE49-F238E27FC236}">
                <a16:creationId xmlns:a16="http://schemas.microsoft.com/office/drawing/2014/main" id="{BBFA87C5-B3E5-D96B-7B4A-F17A284FD235}"/>
              </a:ext>
            </a:extLst>
          </p:cNvPr>
          <p:cNvPicPr>
            <a:picLocks noChangeAspect="1"/>
          </p:cNvPicPr>
          <p:nvPr/>
        </p:nvPicPr>
        <p:blipFill>
          <a:blip r:embed="rId3" cstate="print"/>
          <a:stretch>
            <a:fillRect/>
          </a:stretch>
        </p:blipFill>
        <p:spPr>
          <a:xfrm>
            <a:off x="1276960" y="1973583"/>
            <a:ext cx="283390" cy="288420"/>
          </a:xfrm>
          <a:prstGeom prst="rect">
            <a:avLst/>
          </a:prstGeom>
        </p:spPr>
      </p:pic>
      <p:pic>
        <p:nvPicPr>
          <p:cNvPr id="275" name="Picture 274">
            <a:extLst>
              <a:ext uri="{FF2B5EF4-FFF2-40B4-BE49-F238E27FC236}">
                <a16:creationId xmlns:a16="http://schemas.microsoft.com/office/drawing/2014/main" id="{646C9579-E44A-9C36-557F-6554A7DF2C36}"/>
              </a:ext>
            </a:extLst>
          </p:cNvPr>
          <p:cNvPicPr>
            <a:picLocks noChangeAspect="1"/>
          </p:cNvPicPr>
          <p:nvPr/>
        </p:nvPicPr>
        <p:blipFill>
          <a:blip r:embed="rId4" cstate="print"/>
          <a:stretch>
            <a:fillRect/>
          </a:stretch>
        </p:blipFill>
        <p:spPr>
          <a:xfrm>
            <a:off x="2011094" y="1175212"/>
            <a:ext cx="435863" cy="397835"/>
          </a:xfrm>
          <a:prstGeom prst="rect">
            <a:avLst/>
          </a:prstGeom>
        </p:spPr>
      </p:pic>
      <p:pic>
        <p:nvPicPr>
          <p:cNvPr id="276" name="Picture 275">
            <a:extLst>
              <a:ext uri="{FF2B5EF4-FFF2-40B4-BE49-F238E27FC236}">
                <a16:creationId xmlns:a16="http://schemas.microsoft.com/office/drawing/2014/main" id="{CD83CB20-D6F3-6B83-E603-DA02E2522FC5}"/>
              </a:ext>
            </a:extLst>
          </p:cNvPr>
          <p:cNvPicPr>
            <a:picLocks noChangeAspect="1"/>
          </p:cNvPicPr>
          <p:nvPr/>
        </p:nvPicPr>
        <p:blipFill>
          <a:blip r:embed="rId4" cstate="print"/>
          <a:stretch>
            <a:fillRect/>
          </a:stretch>
        </p:blipFill>
        <p:spPr>
          <a:xfrm>
            <a:off x="2631441" y="1894753"/>
            <a:ext cx="435863" cy="397835"/>
          </a:xfrm>
          <a:prstGeom prst="rect">
            <a:avLst/>
          </a:prstGeom>
        </p:spPr>
      </p:pic>
      <p:sp>
        <p:nvSpPr>
          <p:cNvPr id="277" name="Rectangle 276">
            <a:extLst>
              <a:ext uri="{FF2B5EF4-FFF2-40B4-BE49-F238E27FC236}">
                <a16:creationId xmlns:a16="http://schemas.microsoft.com/office/drawing/2014/main" id="{2529AA27-4F03-49FF-2E71-1BDBFBA34790}"/>
              </a:ext>
            </a:extLst>
          </p:cNvPr>
          <p:cNvSpPr/>
          <p:nvPr/>
        </p:nvSpPr>
        <p:spPr>
          <a:xfrm>
            <a:off x="76200" y="2916078"/>
            <a:ext cx="2177836" cy="2400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dirty="0">
                <a:solidFill>
                  <a:schemeClr val="tx1"/>
                </a:solidFill>
              </a:rPr>
              <a:t>Graph classification</a:t>
            </a:r>
            <a:endParaRPr lang="en-US" dirty="0">
              <a:solidFill>
                <a:schemeClr val="tx1"/>
              </a:solidFill>
            </a:endParaRPr>
          </a:p>
        </p:txBody>
      </p:sp>
      <p:sp>
        <p:nvSpPr>
          <p:cNvPr id="278" name="TextBox 277">
            <a:extLst>
              <a:ext uri="{FF2B5EF4-FFF2-40B4-BE49-F238E27FC236}">
                <a16:creationId xmlns:a16="http://schemas.microsoft.com/office/drawing/2014/main" id="{DE019909-8BBC-E25B-8FEC-4C6FD35692BB}"/>
              </a:ext>
            </a:extLst>
          </p:cNvPr>
          <p:cNvSpPr txBox="1"/>
          <p:nvPr/>
        </p:nvSpPr>
        <p:spPr>
          <a:xfrm>
            <a:off x="167151" y="3212068"/>
            <a:ext cx="1735411" cy="369332"/>
          </a:xfrm>
          <a:prstGeom prst="rect">
            <a:avLst/>
          </a:prstGeom>
          <a:noFill/>
        </p:spPr>
        <p:txBody>
          <a:bodyPr wrap="none" rtlCol="0">
            <a:spAutoFit/>
          </a:bodyPr>
          <a:lstStyle/>
          <a:p>
            <a:r>
              <a:rPr lang="da-DK" b="1" dirty="0">
                <a:solidFill>
                  <a:schemeClr val="accent1"/>
                </a:solidFill>
              </a:rPr>
              <a:t>Graph-</a:t>
            </a:r>
            <a:r>
              <a:rPr lang="da-DK" b="1" dirty="0" err="1">
                <a:solidFill>
                  <a:schemeClr val="accent1"/>
                </a:solidFill>
              </a:rPr>
              <a:t>level</a:t>
            </a:r>
            <a:r>
              <a:rPr lang="da-DK" b="1" dirty="0">
                <a:solidFill>
                  <a:schemeClr val="accent1"/>
                </a:solidFill>
              </a:rPr>
              <a:t> task</a:t>
            </a:r>
          </a:p>
        </p:txBody>
      </p:sp>
      <p:pic>
        <p:nvPicPr>
          <p:cNvPr id="279" name="Picture 7">
            <a:extLst>
              <a:ext uri="{FF2B5EF4-FFF2-40B4-BE49-F238E27FC236}">
                <a16:creationId xmlns:a16="http://schemas.microsoft.com/office/drawing/2014/main" id="{B30C983D-84DC-793D-656A-8AF37B0A4D47}"/>
              </a:ext>
            </a:extLst>
          </p:cNvPr>
          <p:cNvPicPr>
            <a:picLocks noChangeAspect="1" noChangeArrowheads="1"/>
          </p:cNvPicPr>
          <p:nvPr/>
        </p:nvPicPr>
        <p:blipFill>
          <a:blip r:embed="rId5" cstate="print"/>
          <a:srcRect/>
          <a:stretch>
            <a:fillRect/>
          </a:stretch>
        </p:blipFill>
        <p:spPr bwMode="auto">
          <a:xfrm>
            <a:off x="76200" y="3581400"/>
            <a:ext cx="1641495" cy="1115594"/>
          </a:xfrm>
          <a:prstGeom prst="rect">
            <a:avLst/>
          </a:prstGeom>
          <a:noFill/>
          <a:ln w="9525">
            <a:noFill/>
            <a:miter lim="800000"/>
            <a:headEnd/>
            <a:tailEnd/>
          </a:ln>
        </p:spPr>
      </p:pic>
      <p:sp>
        <p:nvSpPr>
          <p:cNvPr id="280" name="Right Arrow 77">
            <a:extLst>
              <a:ext uri="{FF2B5EF4-FFF2-40B4-BE49-F238E27FC236}">
                <a16:creationId xmlns:a16="http://schemas.microsoft.com/office/drawing/2014/main" id="{4B09ECA6-1350-79E4-4BA1-A52EF6334DE5}"/>
              </a:ext>
            </a:extLst>
          </p:cNvPr>
          <p:cNvSpPr/>
          <p:nvPr/>
        </p:nvSpPr>
        <p:spPr>
          <a:xfrm rot="20141866">
            <a:off x="1796138" y="3804680"/>
            <a:ext cx="242596" cy="2239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ight Arrow 77">
            <a:extLst>
              <a:ext uri="{FF2B5EF4-FFF2-40B4-BE49-F238E27FC236}">
                <a16:creationId xmlns:a16="http://schemas.microsoft.com/office/drawing/2014/main" id="{440A20A4-E059-14AE-EA8C-DD994C0A6BEF}"/>
              </a:ext>
            </a:extLst>
          </p:cNvPr>
          <p:cNvSpPr/>
          <p:nvPr/>
        </p:nvSpPr>
        <p:spPr>
          <a:xfrm rot="1746839">
            <a:off x="1820949" y="4190991"/>
            <a:ext cx="242596" cy="2239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TextBox 281">
            <a:extLst>
              <a:ext uri="{FF2B5EF4-FFF2-40B4-BE49-F238E27FC236}">
                <a16:creationId xmlns:a16="http://schemas.microsoft.com/office/drawing/2014/main" id="{23C3BAB2-A3FD-0961-0A46-C708EB0765C1}"/>
              </a:ext>
            </a:extLst>
          </p:cNvPr>
          <p:cNvSpPr txBox="1"/>
          <p:nvPr/>
        </p:nvSpPr>
        <p:spPr>
          <a:xfrm>
            <a:off x="2102697" y="3770397"/>
            <a:ext cx="6262576" cy="338554"/>
          </a:xfrm>
          <a:prstGeom prst="rect">
            <a:avLst/>
          </a:prstGeom>
          <a:noFill/>
        </p:spPr>
        <p:txBody>
          <a:bodyPr wrap="square">
            <a:spAutoFit/>
          </a:bodyPr>
          <a:lstStyle/>
          <a:p>
            <a:r>
              <a:rPr lang="da-DK" sz="1600" b="1" u="none" strike="noStrike" baseline="0" dirty="0"/>
              <a:t>? Mutagen</a:t>
            </a:r>
            <a:endParaRPr lang="da-DK" sz="1600" b="1" dirty="0"/>
          </a:p>
        </p:txBody>
      </p:sp>
      <p:sp>
        <p:nvSpPr>
          <p:cNvPr id="283" name="TextBox 282">
            <a:extLst>
              <a:ext uri="{FF2B5EF4-FFF2-40B4-BE49-F238E27FC236}">
                <a16:creationId xmlns:a16="http://schemas.microsoft.com/office/drawing/2014/main" id="{CC8C4FB0-55CE-61FB-6F70-0972C67EC1C8}"/>
              </a:ext>
            </a:extLst>
          </p:cNvPr>
          <p:cNvSpPr txBox="1"/>
          <p:nvPr/>
        </p:nvSpPr>
        <p:spPr>
          <a:xfrm>
            <a:off x="2102697" y="4126552"/>
            <a:ext cx="6262576" cy="338554"/>
          </a:xfrm>
          <a:prstGeom prst="rect">
            <a:avLst/>
          </a:prstGeom>
          <a:noFill/>
        </p:spPr>
        <p:txBody>
          <a:bodyPr wrap="square">
            <a:spAutoFit/>
          </a:bodyPr>
          <a:lstStyle/>
          <a:p>
            <a:r>
              <a:rPr lang="da-DK" sz="1600" b="1" u="none" strike="noStrike" baseline="0" dirty="0"/>
              <a:t>? Non-mutagen</a:t>
            </a:r>
            <a:endParaRPr lang="da-DK" sz="1600" b="1" dirty="0"/>
          </a:p>
        </p:txBody>
      </p:sp>
      <p:sp>
        <p:nvSpPr>
          <p:cNvPr id="284" name="Rectangle 283">
            <a:extLst>
              <a:ext uri="{FF2B5EF4-FFF2-40B4-BE49-F238E27FC236}">
                <a16:creationId xmlns:a16="http://schemas.microsoft.com/office/drawing/2014/main" id="{5FBD5F1E-F653-8C97-B985-A95027B34B5A}"/>
              </a:ext>
            </a:extLst>
          </p:cNvPr>
          <p:cNvSpPr/>
          <p:nvPr/>
        </p:nvSpPr>
        <p:spPr>
          <a:xfrm>
            <a:off x="142030" y="4829036"/>
            <a:ext cx="2177836" cy="2400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dirty="0">
                <a:solidFill>
                  <a:schemeClr val="tx1"/>
                </a:solidFill>
              </a:rPr>
              <a:t>Link prediction</a:t>
            </a:r>
            <a:endParaRPr lang="en-US" dirty="0">
              <a:solidFill>
                <a:schemeClr val="tx1"/>
              </a:solidFill>
            </a:endParaRPr>
          </a:p>
        </p:txBody>
      </p:sp>
      <p:sp>
        <p:nvSpPr>
          <p:cNvPr id="285" name="Oval 284">
            <a:extLst>
              <a:ext uri="{FF2B5EF4-FFF2-40B4-BE49-F238E27FC236}">
                <a16:creationId xmlns:a16="http://schemas.microsoft.com/office/drawing/2014/main" id="{23D9458C-915F-1A3C-DA44-201138E84B78}"/>
              </a:ext>
            </a:extLst>
          </p:cNvPr>
          <p:cNvSpPr/>
          <p:nvPr/>
        </p:nvSpPr>
        <p:spPr>
          <a:xfrm>
            <a:off x="1166861" y="5479597"/>
            <a:ext cx="231109" cy="228434"/>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6" name="Oval 285">
            <a:extLst>
              <a:ext uri="{FF2B5EF4-FFF2-40B4-BE49-F238E27FC236}">
                <a16:creationId xmlns:a16="http://schemas.microsoft.com/office/drawing/2014/main" id="{7536E2C5-119C-F3FC-3D36-AADAAE6BC431}"/>
              </a:ext>
            </a:extLst>
          </p:cNvPr>
          <p:cNvSpPr/>
          <p:nvPr/>
        </p:nvSpPr>
        <p:spPr>
          <a:xfrm>
            <a:off x="441239" y="6020088"/>
            <a:ext cx="231109" cy="228434"/>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7" name="Oval 286">
            <a:extLst>
              <a:ext uri="{FF2B5EF4-FFF2-40B4-BE49-F238E27FC236}">
                <a16:creationId xmlns:a16="http://schemas.microsoft.com/office/drawing/2014/main" id="{6C2F1A11-73FB-BB1E-E0C0-37F955F0FEBE}"/>
              </a:ext>
            </a:extLst>
          </p:cNvPr>
          <p:cNvSpPr/>
          <p:nvPr/>
        </p:nvSpPr>
        <p:spPr>
          <a:xfrm>
            <a:off x="1790701" y="5474564"/>
            <a:ext cx="231109" cy="228434"/>
          </a:xfrm>
          <a:prstGeom prst="ellipse">
            <a:avLst/>
          </a:prstGeom>
          <a:solidFill>
            <a:schemeClr val="accent6">
              <a:lumMod val="60000"/>
              <a:lumOff val="40000"/>
            </a:schemeClr>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8" name="Oval 287">
            <a:extLst>
              <a:ext uri="{FF2B5EF4-FFF2-40B4-BE49-F238E27FC236}">
                <a16:creationId xmlns:a16="http://schemas.microsoft.com/office/drawing/2014/main" id="{B3EF63DB-FDBB-0039-4908-CA11938E41DA}"/>
              </a:ext>
            </a:extLst>
          </p:cNvPr>
          <p:cNvSpPr/>
          <p:nvPr/>
        </p:nvSpPr>
        <p:spPr>
          <a:xfrm>
            <a:off x="1619627" y="5962997"/>
            <a:ext cx="231109" cy="228434"/>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9" name="Oval 288">
            <a:extLst>
              <a:ext uri="{FF2B5EF4-FFF2-40B4-BE49-F238E27FC236}">
                <a16:creationId xmlns:a16="http://schemas.microsoft.com/office/drawing/2014/main" id="{DDAF9AB3-2C2E-F0A0-E114-F1D96D71F8C2}"/>
              </a:ext>
            </a:extLst>
          </p:cNvPr>
          <p:cNvSpPr/>
          <p:nvPr/>
        </p:nvSpPr>
        <p:spPr>
          <a:xfrm>
            <a:off x="1999263" y="6515780"/>
            <a:ext cx="231109" cy="228434"/>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0" name="Oval 289">
            <a:extLst>
              <a:ext uri="{FF2B5EF4-FFF2-40B4-BE49-F238E27FC236}">
                <a16:creationId xmlns:a16="http://schemas.microsoft.com/office/drawing/2014/main" id="{247792EB-9FC2-C33B-988D-BB841A7FFC50}"/>
              </a:ext>
            </a:extLst>
          </p:cNvPr>
          <p:cNvSpPr/>
          <p:nvPr/>
        </p:nvSpPr>
        <p:spPr>
          <a:xfrm>
            <a:off x="2470905" y="6007679"/>
            <a:ext cx="231109" cy="228434"/>
          </a:xfrm>
          <a:prstGeom prst="ellipse">
            <a:avLst/>
          </a:prstGeom>
          <a:solidFill>
            <a:schemeClr val="accent6">
              <a:lumMod val="60000"/>
              <a:lumOff val="40000"/>
            </a:schemeClr>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91" name="Straight Connector 290">
            <a:extLst>
              <a:ext uri="{FF2B5EF4-FFF2-40B4-BE49-F238E27FC236}">
                <a16:creationId xmlns:a16="http://schemas.microsoft.com/office/drawing/2014/main" id="{DC2AE0BD-C7F8-8CD9-9248-B532204BD722}"/>
              </a:ext>
            </a:extLst>
          </p:cNvPr>
          <p:cNvCxnSpPr>
            <a:cxnSpLocks/>
            <a:stCxn id="286" idx="5"/>
            <a:endCxn id="289" idx="2"/>
          </p:cNvCxnSpPr>
          <p:nvPr/>
        </p:nvCxnSpPr>
        <p:spPr>
          <a:xfrm>
            <a:off x="638503" y="6215069"/>
            <a:ext cx="1360760" cy="41492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C3795992-B6C1-068D-5785-7BE1B099E23F}"/>
              </a:ext>
            </a:extLst>
          </p:cNvPr>
          <p:cNvCxnSpPr>
            <a:cxnSpLocks/>
            <a:stCxn id="286" idx="7"/>
            <a:endCxn id="285" idx="3"/>
          </p:cNvCxnSpPr>
          <p:nvPr/>
        </p:nvCxnSpPr>
        <p:spPr>
          <a:xfrm flipV="1">
            <a:off x="638503" y="5674578"/>
            <a:ext cx="562203" cy="378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D5A58688-1293-CE54-8E29-58C127EE9AD3}"/>
              </a:ext>
            </a:extLst>
          </p:cNvPr>
          <p:cNvCxnSpPr>
            <a:cxnSpLocks/>
            <a:stCxn id="285" idx="6"/>
            <a:endCxn id="287" idx="2"/>
          </p:cNvCxnSpPr>
          <p:nvPr/>
        </p:nvCxnSpPr>
        <p:spPr>
          <a:xfrm flipV="1">
            <a:off x="1397970" y="5588781"/>
            <a:ext cx="392731" cy="50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A5B52172-046D-C35A-F0DE-A74A935E6851}"/>
              </a:ext>
            </a:extLst>
          </p:cNvPr>
          <p:cNvCxnSpPr>
            <a:cxnSpLocks/>
            <a:stCxn id="286" idx="6"/>
            <a:endCxn id="288" idx="2"/>
          </p:cNvCxnSpPr>
          <p:nvPr/>
        </p:nvCxnSpPr>
        <p:spPr>
          <a:xfrm flipV="1">
            <a:off x="672348" y="6077214"/>
            <a:ext cx="947279" cy="570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34925BBF-A91D-0A8C-E577-67657A73FC75}"/>
              </a:ext>
            </a:extLst>
          </p:cNvPr>
          <p:cNvCxnSpPr>
            <a:cxnSpLocks/>
            <a:stCxn id="285" idx="5"/>
            <a:endCxn id="288" idx="0"/>
          </p:cNvCxnSpPr>
          <p:nvPr/>
        </p:nvCxnSpPr>
        <p:spPr>
          <a:xfrm>
            <a:off x="1364125" y="5674578"/>
            <a:ext cx="371057" cy="2884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8BB632B5-875E-3733-D25B-154196F6D35C}"/>
              </a:ext>
            </a:extLst>
          </p:cNvPr>
          <p:cNvCxnSpPr>
            <a:cxnSpLocks/>
            <a:stCxn id="288" idx="6"/>
          </p:cNvCxnSpPr>
          <p:nvPr/>
        </p:nvCxnSpPr>
        <p:spPr>
          <a:xfrm>
            <a:off x="1850736" y="6077214"/>
            <a:ext cx="620169" cy="313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E164E106-AE32-72BF-1483-7A8AA7AC5651}"/>
              </a:ext>
            </a:extLst>
          </p:cNvPr>
          <p:cNvCxnSpPr>
            <a:cxnSpLocks/>
            <a:stCxn id="288" idx="5"/>
            <a:endCxn id="289" idx="1"/>
          </p:cNvCxnSpPr>
          <p:nvPr/>
        </p:nvCxnSpPr>
        <p:spPr>
          <a:xfrm>
            <a:off x="1816891" y="6157978"/>
            <a:ext cx="216217" cy="3912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DDAE83A4-2A87-7A2F-17BF-9EED4B400D76}"/>
              </a:ext>
            </a:extLst>
          </p:cNvPr>
          <p:cNvCxnSpPr>
            <a:cxnSpLocks/>
            <a:stCxn id="290" idx="4"/>
            <a:endCxn id="289" idx="7"/>
          </p:cNvCxnSpPr>
          <p:nvPr/>
        </p:nvCxnSpPr>
        <p:spPr>
          <a:xfrm flipH="1">
            <a:off x="2196527" y="6236113"/>
            <a:ext cx="389933" cy="3131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99" name="Picture 298">
            <a:extLst>
              <a:ext uri="{FF2B5EF4-FFF2-40B4-BE49-F238E27FC236}">
                <a16:creationId xmlns:a16="http://schemas.microsoft.com/office/drawing/2014/main" id="{0E0B1A51-B1C4-68A1-8AD3-D4F3B1E55EAB}"/>
              </a:ext>
            </a:extLst>
          </p:cNvPr>
          <p:cNvPicPr>
            <a:picLocks noChangeAspect="1"/>
          </p:cNvPicPr>
          <p:nvPr/>
        </p:nvPicPr>
        <p:blipFill>
          <a:blip r:embed="rId3" cstate="print"/>
          <a:stretch>
            <a:fillRect/>
          </a:stretch>
        </p:blipFill>
        <p:spPr>
          <a:xfrm>
            <a:off x="152400" y="5806365"/>
            <a:ext cx="283390" cy="288420"/>
          </a:xfrm>
          <a:prstGeom prst="rect">
            <a:avLst/>
          </a:prstGeom>
        </p:spPr>
      </p:pic>
      <p:pic>
        <p:nvPicPr>
          <p:cNvPr id="300" name="Picture 299">
            <a:extLst>
              <a:ext uri="{FF2B5EF4-FFF2-40B4-BE49-F238E27FC236}">
                <a16:creationId xmlns:a16="http://schemas.microsoft.com/office/drawing/2014/main" id="{238BCB06-1B8A-724A-BCDB-CDDD3E2D0195}"/>
              </a:ext>
            </a:extLst>
          </p:cNvPr>
          <p:cNvPicPr>
            <a:picLocks noChangeAspect="1"/>
          </p:cNvPicPr>
          <p:nvPr/>
        </p:nvPicPr>
        <p:blipFill>
          <a:blip r:embed="rId3" cstate="print"/>
          <a:stretch>
            <a:fillRect/>
          </a:stretch>
        </p:blipFill>
        <p:spPr>
          <a:xfrm>
            <a:off x="1353160" y="6132371"/>
            <a:ext cx="283390" cy="288420"/>
          </a:xfrm>
          <a:prstGeom prst="rect">
            <a:avLst/>
          </a:prstGeom>
        </p:spPr>
      </p:pic>
      <p:pic>
        <p:nvPicPr>
          <p:cNvPr id="301" name="Picture 300">
            <a:extLst>
              <a:ext uri="{FF2B5EF4-FFF2-40B4-BE49-F238E27FC236}">
                <a16:creationId xmlns:a16="http://schemas.microsoft.com/office/drawing/2014/main" id="{984D8749-0B4F-07A5-5C3A-8D9813F7F59E}"/>
              </a:ext>
            </a:extLst>
          </p:cNvPr>
          <p:cNvPicPr>
            <a:picLocks noChangeAspect="1"/>
          </p:cNvPicPr>
          <p:nvPr/>
        </p:nvPicPr>
        <p:blipFill>
          <a:blip r:embed="rId4" cstate="print"/>
          <a:stretch>
            <a:fillRect/>
          </a:stretch>
        </p:blipFill>
        <p:spPr>
          <a:xfrm>
            <a:off x="2087294" y="5334000"/>
            <a:ext cx="435863" cy="397835"/>
          </a:xfrm>
          <a:prstGeom prst="rect">
            <a:avLst/>
          </a:prstGeom>
        </p:spPr>
      </p:pic>
      <p:pic>
        <p:nvPicPr>
          <p:cNvPr id="302" name="Picture 301">
            <a:extLst>
              <a:ext uri="{FF2B5EF4-FFF2-40B4-BE49-F238E27FC236}">
                <a16:creationId xmlns:a16="http://schemas.microsoft.com/office/drawing/2014/main" id="{0C8287D0-4382-6918-3E2C-783755353B40}"/>
              </a:ext>
            </a:extLst>
          </p:cNvPr>
          <p:cNvPicPr>
            <a:picLocks noChangeAspect="1"/>
          </p:cNvPicPr>
          <p:nvPr/>
        </p:nvPicPr>
        <p:blipFill>
          <a:blip r:embed="rId4" cstate="print"/>
          <a:stretch>
            <a:fillRect/>
          </a:stretch>
        </p:blipFill>
        <p:spPr>
          <a:xfrm>
            <a:off x="2707641" y="6053541"/>
            <a:ext cx="435863" cy="397835"/>
          </a:xfrm>
          <a:prstGeom prst="rect">
            <a:avLst/>
          </a:prstGeom>
        </p:spPr>
      </p:pic>
      <p:pic>
        <p:nvPicPr>
          <p:cNvPr id="303" name="Picture 302">
            <a:extLst>
              <a:ext uri="{FF2B5EF4-FFF2-40B4-BE49-F238E27FC236}">
                <a16:creationId xmlns:a16="http://schemas.microsoft.com/office/drawing/2014/main" id="{2F038E6E-C89B-804B-22CD-E5B895F0C047}"/>
              </a:ext>
            </a:extLst>
          </p:cNvPr>
          <p:cNvPicPr>
            <a:picLocks noChangeAspect="1"/>
          </p:cNvPicPr>
          <p:nvPr/>
        </p:nvPicPr>
        <p:blipFill>
          <a:blip r:embed="rId3" cstate="print"/>
          <a:stretch>
            <a:fillRect/>
          </a:stretch>
        </p:blipFill>
        <p:spPr>
          <a:xfrm>
            <a:off x="2293114" y="6550639"/>
            <a:ext cx="283390" cy="288420"/>
          </a:xfrm>
          <a:prstGeom prst="rect">
            <a:avLst/>
          </a:prstGeom>
        </p:spPr>
      </p:pic>
      <p:sp>
        <p:nvSpPr>
          <p:cNvPr id="304" name="TextBox 303">
            <a:extLst>
              <a:ext uri="{FF2B5EF4-FFF2-40B4-BE49-F238E27FC236}">
                <a16:creationId xmlns:a16="http://schemas.microsoft.com/office/drawing/2014/main" id="{64BBA22A-6C80-DB0E-866D-A2C2EF9A26F7}"/>
              </a:ext>
            </a:extLst>
          </p:cNvPr>
          <p:cNvSpPr txBox="1"/>
          <p:nvPr/>
        </p:nvSpPr>
        <p:spPr>
          <a:xfrm>
            <a:off x="1212447" y="6407245"/>
            <a:ext cx="279244" cy="338554"/>
          </a:xfrm>
          <a:prstGeom prst="rect">
            <a:avLst/>
          </a:prstGeom>
          <a:noFill/>
        </p:spPr>
        <p:txBody>
          <a:bodyPr wrap="none" rtlCol="0">
            <a:spAutoFit/>
          </a:bodyPr>
          <a:lstStyle/>
          <a:p>
            <a:r>
              <a:rPr lang="da-DK" sz="1600" b="1" dirty="0"/>
              <a:t>?</a:t>
            </a:r>
          </a:p>
        </p:txBody>
      </p:sp>
      <p:sp>
        <p:nvSpPr>
          <p:cNvPr id="305" name="TextBox 304">
            <a:extLst>
              <a:ext uri="{FF2B5EF4-FFF2-40B4-BE49-F238E27FC236}">
                <a16:creationId xmlns:a16="http://schemas.microsoft.com/office/drawing/2014/main" id="{1A9CC4E2-825A-617D-0ABD-0D765481C83D}"/>
              </a:ext>
            </a:extLst>
          </p:cNvPr>
          <p:cNvSpPr txBox="1"/>
          <p:nvPr/>
        </p:nvSpPr>
        <p:spPr>
          <a:xfrm>
            <a:off x="246532" y="5050519"/>
            <a:ext cx="1604735" cy="369332"/>
          </a:xfrm>
          <a:prstGeom prst="rect">
            <a:avLst/>
          </a:prstGeom>
          <a:noFill/>
        </p:spPr>
        <p:txBody>
          <a:bodyPr wrap="none" rtlCol="0">
            <a:spAutoFit/>
          </a:bodyPr>
          <a:lstStyle/>
          <a:p>
            <a:r>
              <a:rPr lang="da-DK" b="1" dirty="0">
                <a:solidFill>
                  <a:schemeClr val="accent1"/>
                </a:solidFill>
              </a:rPr>
              <a:t>Edge-</a:t>
            </a:r>
            <a:r>
              <a:rPr lang="da-DK" b="1" dirty="0" err="1">
                <a:solidFill>
                  <a:schemeClr val="accent1"/>
                </a:solidFill>
              </a:rPr>
              <a:t>level</a:t>
            </a:r>
            <a:r>
              <a:rPr lang="da-DK" b="1" dirty="0">
                <a:solidFill>
                  <a:schemeClr val="accent1"/>
                </a:solidFill>
              </a:rPr>
              <a:t> task</a:t>
            </a:r>
          </a:p>
        </p:txBody>
      </p:sp>
      <p:sp>
        <p:nvSpPr>
          <p:cNvPr id="307" name="Rectangle 306">
            <a:extLst>
              <a:ext uri="{FF2B5EF4-FFF2-40B4-BE49-F238E27FC236}">
                <a16:creationId xmlns:a16="http://schemas.microsoft.com/office/drawing/2014/main" id="{F651372C-7A37-D3F9-915A-60AA7476FC1C}"/>
              </a:ext>
            </a:extLst>
          </p:cNvPr>
          <p:cNvSpPr/>
          <p:nvPr/>
        </p:nvSpPr>
        <p:spPr>
          <a:xfrm>
            <a:off x="4251821" y="539034"/>
            <a:ext cx="2177836" cy="2400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dirty="0">
                <a:solidFill>
                  <a:schemeClr val="tx1"/>
                </a:solidFill>
              </a:rPr>
              <a:t>Recommendation</a:t>
            </a:r>
            <a:endParaRPr lang="en-US" dirty="0">
              <a:solidFill>
                <a:schemeClr val="tx1"/>
              </a:solidFill>
            </a:endParaRPr>
          </a:p>
        </p:txBody>
      </p:sp>
      <p:pic>
        <p:nvPicPr>
          <p:cNvPr id="308" name="Picture 1" descr="C:\Users\arijit\Desktop\user-clipart-bcyogLKcL.png">
            <a:extLst>
              <a:ext uri="{FF2B5EF4-FFF2-40B4-BE49-F238E27FC236}">
                <a16:creationId xmlns:a16="http://schemas.microsoft.com/office/drawing/2014/main" id="{93C38A2D-58E0-AA33-1C61-DAB1AD6BCD79}"/>
              </a:ext>
            </a:extLst>
          </p:cNvPr>
          <p:cNvPicPr>
            <a:picLocks noChangeAspect="1" noChangeArrowheads="1"/>
          </p:cNvPicPr>
          <p:nvPr/>
        </p:nvPicPr>
        <p:blipFill>
          <a:blip r:embed="rId6" cstate="print"/>
          <a:srcRect/>
          <a:stretch>
            <a:fillRect/>
          </a:stretch>
        </p:blipFill>
        <p:spPr bwMode="auto">
          <a:xfrm>
            <a:off x="5815830" y="812078"/>
            <a:ext cx="319798" cy="319798"/>
          </a:xfrm>
          <a:prstGeom prst="rect">
            <a:avLst/>
          </a:prstGeom>
          <a:noFill/>
        </p:spPr>
      </p:pic>
      <p:pic>
        <p:nvPicPr>
          <p:cNvPr id="309" name="Picture 2">
            <a:extLst>
              <a:ext uri="{FF2B5EF4-FFF2-40B4-BE49-F238E27FC236}">
                <a16:creationId xmlns:a16="http://schemas.microsoft.com/office/drawing/2014/main" id="{840682D7-E7A4-1FBA-EC75-549520B8AA86}"/>
              </a:ext>
            </a:extLst>
          </p:cNvPr>
          <p:cNvPicPr>
            <a:picLocks noChangeAspect="1" noChangeArrowheads="1"/>
          </p:cNvPicPr>
          <p:nvPr/>
        </p:nvPicPr>
        <p:blipFill>
          <a:blip r:embed="rId7" cstate="print"/>
          <a:srcRect/>
          <a:stretch>
            <a:fillRect/>
          </a:stretch>
        </p:blipFill>
        <p:spPr bwMode="auto">
          <a:xfrm>
            <a:off x="8173647" y="552391"/>
            <a:ext cx="575810" cy="395205"/>
          </a:xfrm>
          <a:prstGeom prst="rect">
            <a:avLst/>
          </a:prstGeom>
          <a:noFill/>
          <a:ln w="9525">
            <a:noFill/>
            <a:miter lim="800000"/>
            <a:headEnd/>
            <a:tailEnd/>
          </a:ln>
          <a:effectLst/>
        </p:spPr>
      </p:pic>
      <p:pic>
        <p:nvPicPr>
          <p:cNvPr id="310" name="Picture 2">
            <a:extLst>
              <a:ext uri="{FF2B5EF4-FFF2-40B4-BE49-F238E27FC236}">
                <a16:creationId xmlns:a16="http://schemas.microsoft.com/office/drawing/2014/main" id="{F3B26CB2-2D4D-569B-D971-2F44E47E5987}"/>
              </a:ext>
            </a:extLst>
          </p:cNvPr>
          <p:cNvPicPr>
            <a:picLocks noChangeAspect="1" noChangeArrowheads="1"/>
          </p:cNvPicPr>
          <p:nvPr/>
        </p:nvPicPr>
        <p:blipFill>
          <a:blip r:embed="rId7" cstate="print"/>
          <a:srcRect/>
          <a:stretch>
            <a:fillRect/>
          </a:stretch>
        </p:blipFill>
        <p:spPr bwMode="auto">
          <a:xfrm>
            <a:off x="8212052" y="1038245"/>
            <a:ext cx="575810" cy="395205"/>
          </a:xfrm>
          <a:prstGeom prst="rect">
            <a:avLst/>
          </a:prstGeom>
          <a:noFill/>
          <a:ln w="9525">
            <a:noFill/>
            <a:miter lim="800000"/>
            <a:headEnd/>
            <a:tailEnd/>
          </a:ln>
          <a:effectLst/>
        </p:spPr>
      </p:pic>
      <p:pic>
        <p:nvPicPr>
          <p:cNvPr id="311" name="Picture 2">
            <a:extLst>
              <a:ext uri="{FF2B5EF4-FFF2-40B4-BE49-F238E27FC236}">
                <a16:creationId xmlns:a16="http://schemas.microsoft.com/office/drawing/2014/main" id="{EC4B2136-6D2D-FE0A-2610-D739EE7277B4}"/>
              </a:ext>
            </a:extLst>
          </p:cNvPr>
          <p:cNvPicPr>
            <a:picLocks noChangeAspect="1" noChangeArrowheads="1"/>
          </p:cNvPicPr>
          <p:nvPr/>
        </p:nvPicPr>
        <p:blipFill>
          <a:blip r:embed="rId7" cstate="print"/>
          <a:srcRect/>
          <a:stretch>
            <a:fillRect/>
          </a:stretch>
        </p:blipFill>
        <p:spPr bwMode="auto">
          <a:xfrm>
            <a:off x="8288862" y="1580529"/>
            <a:ext cx="575810" cy="395205"/>
          </a:xfrm>
          <a:prstGeom prst="rect">
            <a:avLst/>
          </a:prstGeom>
          <a:noFill/>
          <a:ln w="9525">
            <a:noFill/>
            <a:miter lim="800000"/>
            <a:headEnd/>
            <a:tailEnd/>
          </a:ln>
          <a:effectLst/>
        </p:spPr>
      </p:pic>
      <p:cxnSp>
        <p:nvCxnSpPr>
          <p:cNvPr id="312" name="Straight Arrow Connector 311">
            <a:extLst>
              <a:ext uri="{FF2B5EF4-FFF2-40B4-BE49-F238E27FC236}">
                <a16:creationId xmlns:a16="http://schemas.microsoft.com/office/drawing/2014/main" id="{34CADC9E-C3B0-877C-B4C7-B02A89F120F3}"/>
              </a:ext>
            </a:extLst>
          </p:cNvPr>
          <p:cNvCxnSpPr>
            <a:stCxn id="308" idx="3"/>
            <a:endCxn id="309" idx="1"/>
          </p:cNvCxnSpPr>
          <p:nvPr/>
        </p:nvCxnSpPr>
        <p:spPr bwMode="auto">
          <a:xfrm flipV="1">
            <a:off x="6135628" y="749994"/>
            <a:ext cx="2038019" cy="221983"/>
          </a:xfrm>
          <a:prstGeom prst="straightConnector1">
            <a:avLst/>
          </a:prstGeom>
          <a:noFill/>
          <a:ln w="25400" cap="flat" cmpd="sng" algn="ctr">
            <a:solidFill>
              <a:schemeClr val="tx1"/>
            </a:solidFill>
            <a:prstDash val="solid"/>
            <a:round/>
            <a:headEnd type="none" w="med" len="med"/>
            <a:tailEnd type="arrow"/>
          </a:ln>
          <a:effectLst/>
        </p:spPr>
      </p:cxnSp>
      <p:cxnSp>
        <p:nvCxnSpPr>
          <p:cNvPr id="313" name="Straight Arrow Connector 312">
            <a:extLst>
              <a:ext uri="{FF2B5EF4-FFF2-40B4-BE49-F238E27FC236}">
                <a16:creationId xmlns:a16="http://schemas.microsoft.com/office/drawing/2014/main" id="{1BB86F2A-2DD5-6A4D-0253-7428E9DED60B}"/>
              </a:ext>
            </a:extLst>
          </p:cNvPr>
          <p:cNvCxnSpPr>
            <a:cxnSpLocks/>
            <a:stCxn id="317" idx="3"/>
            <a:endCxn id="310" idx="1"/>
          </p:cNvCxnSpPr>
          <p:nvPr/>
        </p:nvCxnSpPr>
        <p:spPr bwMode="auto">
          <a:xfrm flipV="1">
            <a:off x="6160487" y="1235848"/>
            <a:ext cx="2051565" cy="165499"/>
          </a:xfrm>
          <a:prstGeom prst="straightConnector1">
            <a:avLst/>
          </a:prstGeom>
          <a:noFill/>
          <a:ln w="25400" cap="flat" cmpd="sng" algn="ctr">
            <a:solidFill>
              <a:schemeClr val="tx1"/>
            </a:solidFill>
            <a:prstDash val="solid"/>
            <a:round/>
            <a:headEnd type="none" w="med" len="med"/>
            <a:tailEnd type="arrow"/>
          </a:ln>
          <a:effectLst/>
        </p:spPr>
      </p:cxnSp>
      <p:cxnSp>
        <p:nvCxnSpPr>
          <p:cNvPr id="314" name="Straight Arrow Connector 313">
            <a:extLst>
              <a:ext uri="{FF2B5EF4-FFF2-40B4-BE49-F238E27FC236}">
                <a16:creationId xmlns:a16="http://schemas.microsoft.com/office/drawing/2014/main" id="{15A3C48A-A7CE-4BC0-55FB-9C2E7BA4891A}"/>
              </a:ext>
            </a:extLst>
          </p:cNvPr>
          <p:cNvCxnSpPr>
            <a:cxnSpLocks/>
            <a:endCxn id="311" idx="1"/>
          </p:cNvCxnSpPr>
          <p:nvPr/>
        </p:nvCxnSpPr>
        <p:spPr bwMode="auto">
          <a:xfrm>
            <a:off x="6192119" y="1101866"/>
            <a:ext cx="2096743" cy="676266"/>
          </a:xfrm>
          <a:prstGeom prst="straightConnector1">
            <a:avLst/>
          </a:prstGeom>
          <a:noFill/>
          <a:ln w="25400" cap="flat" cmpd="sng" algn="ctr">
            <a:solidFill>
              <a:schemeClr val="tx1"/>
            </a:solidFill>
            <a:prstDash val="solid"/>
            <a:round/>
            <a:headEnd type="none" w="med" len="med"/>
            <a:tailEnd type="arrow"/>
          </a:ln>
          <a:effectLst/>
        </p:spPr>
      </p:cxnSp>
      <p:cxnSp>
        <p:nvCxnSpPr>
          <p:cNvPr id="315" name="Straight Arrow Connector 314">
            <a:extLst>
              <a:ext uri="{FF2B5EF4-FFF2-40B4-BE49-F238E27FC236}">
                <a16:creationId xmlns:a16="http://schemas.microsoft.com/office/drawing/2014/main" id="{C9DADD6D-3DCB-2A91-C5AE-1A05B62DD9BC}"/>
              </a:ext>
            </a:extLst>
          </p:cNvPr>
          <p:cNvCxnSpPr>
            <a:stCxn id="318" idx="3"/>
          </p:cNvCxnSpPr>
          <p:nvPr/>
        </p:nvCxnSpPr>
        <p:spPr bwMode="auto">
          <a:xfrm flipV="1">
            <a:off x="6192119" y="1460706"/>
            <a:ext cx="2061312" cy="390328"/>
          </a:xfrm>
          <a:prstGeom prst="straightConnector1">
            <a:avLst/>
          </a:prstGeom>
          <a:noFill/>
          <a:ln w="25400" cap="flat" cmpd="sng" algn="ctr">
            <a:solidFill>
              <a:schemeClr val="tx1"/>
            </a:solidFill>
            <a:prstDash val="solid"/>
            <a:round/>
            <a:headEnd type="none" w="med" len="med"/>
            <a:tailEnd type="arrow"/>
          </a:ln>
          <a:effectLst/>
        </p:spPr>
      </p:cxnSp>
      <p:pic>
        <p:nvPicPr>
          <p:cNvPr id="316" name="Picture 3">
            <a:extLst>
              <a:ext uri="{FF2B5EF4-FFF2-40B4-BE49-F238E27FC236}">
                <a16:creationId xmlns:a16="http://schemas.microsoft.com/office/drawing/2014/main" id="{9F876CC3-8658-1957-48C3-52CD1981381D}"/>
              </a:ext>
            </a:extLst>
          </p:cNvPr>
          <p:cNvPicPr>
            <a:picLocks noChangeAspect="1" noChangeArrowheads="1"/>
          </p:cNvPicPr>
          <p:nvPr/>
        </p:nvPicPr>
        <p:blipFill>
          <a:blip r:embed="rId8" cstate="print"/>
          <a:srcRect/>
          <a:stretch>
            <a:fillRect/>
          </a:stretch>
        </p:blipFill>
        <p:spPr bwMode="auto">
          <a:xfrm>
            <a:off x="6714787" y="936647"/>
            <a:ext cx="1161667" cy="319798"/>
          </a:xfrm>
          <a:prstGeom prst="rect">
            <a:avLst/>
          </a:prstGeom>
          <a:noFill/>
          <a:ln w="9525">
            <a:noFill/>
            <a:miter lim="800000"/>
            <a:headEnd/>
            <a:tailEnd/>
          </a:ln>
          <a:effectLst/>
        </p:spPr>
      </p:pic>
      <p:pic>
        <p:nvPicPr>
          <p:cNvPr id="317" name="Picture 1" descr="C:\Users\arijit\Desktop\user-clipart-bcyogLKcL.png">
            <a:extLst>
              <a:ext uri="{FF2B5EF4-FFF2-40B4-BE49-F238E27FC236}">
                <a16:creationId xmlns:a16="http://schemas.microsoft.com/office/drawing/2014/main" id="{F84788BA-D796-42BD-8A72-DC9346D1B3BF}"/>
              </a:ext>
            </a:extLst>
          </p:cNvPr>
          <p:cNvPicPr>
            <a:picLocks noChangeAspect="1" noChangeArrowheads="1"/>
          </p:cNvPicPr>
          <p:nvPr/>
        </p:nvPicPr>
        <p:blipFill>
          <a:blip r:embed="rId6" cstate="print"/>
          <a:srcRect/>
          <a:stretch>
            <a:fillRect/>
          </a:stretch>
        </p:blipFill>
        <p:spPr bwMode="auto">
          <a:xfrm>
            <a:off x="5840689" y="1241448"/>
            <a:ext cx="319798" cy="319798"/>
          </a:xfrm>
          <a:prstGeom prst="rect">
            <a:avLst/>
          </a:prstGeom>
          <a:noFill/>
        </p:spPr>
      </p:pic>
      <p:pic>
        <p:nvPicPr>
          <p:cNvPr id="318" name="Picture 1" descr="C:\Users\arijit\Desktop\user-clipart-bcyogLKcL.png">
            <a:extLst>
              <a:ext uri="{FF2B5EF4-FFF2-40B4-BE49-F238E27FC236}">
                <a16:creationId xmlns:a16="http://schemas.microsoft.com/office/drawing/2014/main" id="{1A831CE3-EE50-8C57-CCF6-E34432BB9C4E}"/>
              </a:ext>
            </a:extLst>
          </p:cNvPr>
          <p:cNvPicPr>
            <a:picLocks noChangeAspect="1" noChangeArrowheads="1"/>
          </p:cNvPicPr>
          <p:nvPr/>
        </p:nvPicPr>
        <p:blipFill>
          <a:blip r:embed="rId6" cstate="print"/>
          <a:srcRect/>
          <a:stretch>
            <a:fillRect/>
          </a:stretch>
        </p:blipFill>
        <p:spPr bwMode="auto">
          <a:xfrm>
            <a:off x="5872321" y="1691135"/>
            <a:ext cx="319798" cy="319798"/>
          </a:xfrm>
          <a:prstGeom prst="rect">
            <a:avLst/>
          </a:prstGeom>
          <a:noFill/>
        </p:spPr>
      </p:pic>
      <p:cxnSp>
        <p:nvCxnSpPr>
          <p:cNvPr id="319" name="Straight Arrow Connector 318">
            <a:extLst>
              <a:ext uri="{FF2B5EF4-FFF2-40B4-BE49-F238E27FC236}">
                <a16:creationId xmlns:a16="http://schemas.microsoft.com/office/drawing/2014/main" id="{AD861D11-52CC-BD27-33B1-A54C540289CE}"/>
              </a:ext>
            </a:extLst>
          </p:cNvPr>
          <p:cNvCxnSpPr>
            <a:cxnSpLocks/>
          </p:cNvCxnSpPr>
          <p:nvPr/>
        </p:nvCxnSpPr>
        <p:spPr bwMode="auto">
          <a:xfrm flipV="1">
            <a:off x="6245268" y="1884293"/>
            <a:ext cx="1966784" cy="82203"/>
          </a:xfrm>
          <a:prstGeom prst="straightConnector1">
            <a:avLst/>
          </a:prstGeom>
          <a:noFill/>
          <a:ln w="25400" cap="flat" cmpd="sng" algn="ctr">
            <a:solidFill>
              <a:schemeClr val="tx1"/>
            </a:solidFill>
            <a:prstDash val="sysDash"/>
            <a:round/>
            <a:headEnd type="none" w="med" len="med"/>
            <a:tailEnd type="arrow"/>
          </a:ln>
          <a:effectLst/>
        </p:spPr>
      </p:cxnSp>
      <p:sp>
        <p:nvSpPr>
          <p:cNvPr id="320" name="TextBox 319">
            <a:extLst>
              <a:ext uri="{FF2B5EF4-FFF2-40B4-BE49-F238E27FC236}">
                <a16:creationId xmlns:a16="http://schemas.microsoft.com/office/drawing/2014/main" id="{292AD48B-210C-5688-2635-A3B1F6953AE9}"/>
              </a:ext>
            </a:extLst>
          </p:cNvPr>
          <p:cNvSpPr txBox="1"/>
          <p:nvPr/>
        </p:nvSpPr>
        <p:spPr>
          <a:xfrm>
            <a:off x="7295620" y="1617064"/>
            <a:ext cx="279244" cy="338554"/>
          </a:xfrm>
          <a:prstGeom prst="rect">
            <a:avLst/>
          </a:prstGeom>
          <a:noFill/>
        </p:spPr>
        <p:txBody>
          <a:bodyPr wrap="none" rtlCol="0">
            <a:spAutoFit/>
          </a:bodyPr>
          <a:lstStyle/>
          <a:p>
            <a:r>
              <a:rPr lang="da-DK" sz="1600" b="1" dirty="0"/>
              <a:t>?</a:t>
            </a:r>
          </a:p>
        </p:txBody>
      </p:sp>
      <p:sp>
        <p:nvSpPr>
          <p:cNvPr id="321" name="Rectangle 320">
            <a:extLst>
              <a:ext uri="{FF2B5EF4-FFF2-40B4-BE49-F238E27FC236}">
                <a16:creationId xmlns:a16="http://schemas.microsoft.com/office/drawing/2014/main" id="{5B95D8A3-3A6C-69A4-843F-68CCAF1D856B}"/>
              </a:ext>
            </a:extLst>
          </p:cNvPr>
          <p:cNvSpPr/>
          <p:nvPr/>
        </p:nvSpPr>
        <p:spPr>
          <a:xfrm>
            <a:off x="4222964" y="2122148"/>
            <a:ext cx="2177836" cy="2400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dirty="0">
                <a:solidFill>
                  <a:schemeClr val="tx1"/>
                </a:solidFill>
              </a:rPr>
              <a:t>Entity resolution</a:t>
            </a:r>
            <a:endParaRPr lang="en-US" dirty="0">
              <a:solidFill>
                <a:schemeClr val="tx1"/>
              </a:solidFill>
            </a:endParaRPr>
          </a:p>
        </p:txBody>
      </p:sp>
      <p:sp>
        <p:nvSpPr>
          <p:cNvPr id="323" name="Oval 322">
            <a:extLst>
              <a:ext uri="{FF2B5EF4-FFF2-40B4-BE49-F238E27FC236}">
                <a16:creationId xmlns:a16="http://schemas.microsoft.com/office/drawing/2014/main" id="{7F6B73D4-9CFE-CD66-320F-7CE05FF5B740}"/>
              </a:ext>
            </a:extLst>
          </p:cNvPr>
          <p:cNvSpPr/>
          <p:nvPr/>
        </p:nvSpPr>
        <p:spPr>
          <a:xfrm>
            <a:off x="5404924" y="2883373"/>
            <a:ext cx="231109" cy="228434"/>
          </a:xfrm>
          <a:prstGeom prst="ellipse">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4" name="Oval 323">
            <a:extLst>
              <a:ext uri="{FF2B5EF4-FFF2-40B4-BE49-F238E27FC236}">
                <a16:creationId xmlns:a16="http://schemas.microsoft.com/office/drawing/2014/main" id="{BE70BFC0-93EA-26B0-7541-AD90790808DC}"/>
              </a:ext>
            </a:extLst>
          </p:cNvPr>
          <p:cNvSpPr/>
          <p:nvPr/>
        </p:nvSpPr>
        <p:spPr>
          <a:xfrm>
            <a:off x="5822099" y="3187822"/>
            <a:ext cx="231109" cy="228434"/>
          </a:xfrm>
          <a:prstGeom prst="ellipse">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5" name="Oval 324">
            <a:extLst>
              <a:ext uri="{FF2B5EF4-FFF2-40B4-BE49-F238E27FC236}">
                <a16:creationId xmlns:a16="http://schemas.microsoft.com/office/drawing/2014/main" id="{19F7047F-07A5-9332-B2ED-5CBDC546B24C}"/>
              </a:ext>
            </a:extLst>
          </p:cNvPr>
          <p:cNvSpPr/>
          <p:nvPr/>
        </p:nvSpPr>
        <p:spPr>
          <a:xfrm>
            <a:off x="5464245" y="3612512"/>
            <a:ext cx="231109" cy="228434"/>
          </a:xfrm>
          <a:prstGeom prst="ellipse">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6" name="Oval 325">
            <a:extLst>
              <a:ext uri="{FF2B5EF4-FFF2-40B4-BE49-F238E27FC236}">
                <a16:creationId xmlns:a16="http://schemas.microsoft.com/office/drawing/2014/main" id="{87A022DF-B628-F8BC-BC75-63678DFECFCA}"/>
              </a:ext>
            </a:extLst>
          </p:cNvPr>
          <p:cNvSpPr/>
          <p:nvPr/>
        </p:nvSpPr>
        <p:spPr>
          <a:xfrm>
            <a:off x="7553881" y="2784004"/>
            <a:ext cx="231109" cy="228434"/>
          </a:xfrm>
          <a:prstGeom prst="ellipse">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7" name="Oval 326">
            <a:extLst>
              <a:ext uri="{FF2B5EF4-FFF2-40B4-BE49-F238E27FC236}">
                <a16:creationId xmlns:a16="http://schemas.microsoft.com/office/drawing/2014/main" id="{052ECD01-19FC-8F49-19AB-30AD9ADA63F4}"/>
              </a:ext>
            </a:extLst>
          </p:cNvPr>
          <p:cNvSpPr/>
          <p:nvPr/>
        </p:nvSpPr>
        <p:spPr>
          <a:xfrm>
            <a:off x="7556832" y="3637621"/>
            <a:ext cx="231109" cy="228434"/>
          </a:xfrm>
          <a:prstGeom prst="ellipse">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8" name="Oval 327">
            <a:extLst>
              <a:ext uri="{FF2B5EF4-FFF2-40B4-BE49-F238E27FC236}">
                <a16:creationId xmlns:a16="http://schemas.microsoft.com/office/drawing/2014/main" id="{EC146B86-99BE-3C7D-D30A-EABBFEBF6634}"/>
              </a:ext>
            </a:extLst>
          </p:cNvPr>
          <p:cNvSpPr/>
          <p:nvPr/>
        </p:nvSpPr>
        <p:spPr>
          <a:xfrm>
            <a:off x="8255202" y="2965918"/>
            <a:ext cx="231109" cy="228434"/>
          </a:xfrm>
          <a:prstGeom prst="ellipse">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9" name="Oval 328">
            <a:extLst>
              <a:ext uri="{FF2B5EF4-FFF2-40B4-BE49-F238E27FC236}">
                <a16:creationId xmlns:a16="http://schemas.microsoft.com/office/drawing/2014/main" id="{4168CB8E-01FE-708F-F198-1AF70F8C59FC}"/>
              </a:ext>
            </a:extLst>
          </p:cNvPr>
          <p:cNvSpPr/>
          <p:nvPr/>
        </p:nvSpPr>
        <p:spPr>
          <a:xfrm>
            <a:off x="8856109" y="3909593"/>
            <a:ext cx="231109" cy="228434"/>
          </a:xfrm>
          <a:prstGeom prst="ellipse">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0" name="Straight Connector 329">
            <a:extLst>
              <a:ext uri="{FF2B5EF4-FFF2-40B4-BE49-F238E27FC236}">
                <a16:creationId xmlns:a16="http://schemas.microsoft.com/office/drawing/2014/main" id="{8B3A4F2E-C759-4862-1373-9301DB91265F}"/>
              </a:ext>
            </a:extLst>
          </p:cNvPr>
          <p:cNvCxnSpPr>
            <a:cxnSpLocks/>
            <a:stCxn id="324" idx="1"/>
            <a:endCxn id="323" idx="5"/>
          </p:cNvCxnSpPr>
          <p:nvPr/>
        </p:nvCxnSpPr>
        <p:spPr>
          <a:xfrm flipH="1" flipV="1">
            <a:off x="5602188" y="3078354"/>
            <a:ext cx="253756" cy="1429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7D43ECEC-DD18-9146-93C1-007266723415}"/>
              </a:ext>
            </a:extLst>
          </p:cNvPr>
          <p:cNvCxnSpPr>
            <a:cxnSpLocks/>
            <a:stCxn id="324" idx="3"/>
            <a:endCxn id="325" idx="7"/>
          </p:cNvCxnSpPr>
          <p:nvPr/>
        </p:nvCxnSpPr>
        <p:spPr>
          <a:xfrm flipH="1">
            <a:off x="5661509" y="3382803"/>
            <a:ext cx="194435" cy="2631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4837F9FB-7131-6B02-3C11-5EB73FAA893D}"/>
              </a:ext>
            </a:extLst>
          </p:cNvPr>
          <p:cNvCxnSpPr>
            <a:cxnSpLocks/>
            <a:stCxn id="327" idx="0"/>
            <a:endCxn id="326" idx="4"/>
          </p:cNvCxnSpPr>
          <p:nvPr/>
        </p:nvCxnSpPr>
        <p:spPr>
          <a:xfrm flipH="1" flipV="1">
            <a:off x="7669436" y="3012438"/>
            <a:ext cx="2951" cy="6251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B4EE053D-FD26-24CD-C5C7-987FD9151D18}"/>
              </a:ext>
            </a:extLst>
          </p:cNvPr>
          <p:cNvCxnSpPr>
            <a:cxnSpLocks/>
            <a:stCxn id="328" idx="3"/>
            <a:endCxn id="327" idx="6"/>
          </p:cNvCxnSpPr>
          <p:nvPr/>
        </p:nvCxnSpPr>
        <p:spPr>
          <a:xfrm flipH="1">
            <a:off x="7787941" y="3160899"/>
            <a:ext cx="501106" cy="5909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A2D628E6-AB3C-D551-B5AA-2FF1C0F5BD94}"/>
              </a:ext>
            </a:extLst>
          </p:cNvPr>
          <p:cNvCxnSpPr>
            <a:cxnSpLocks/>
            <a:stCxn id="329" idx="1"/>
            <a:endCxn id="328" idx="5"/>
          </p:cNvCxnSpPr>
          <p:nvPr/>
        </p:nvCxnSpPr>
        <p:spPr>
          <a:xfrm flipH="1" flipV="1">
            <a:off x="8452466" y="3160899"/>
            <a:ext cx="437488" cy="7821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5" name="TextBox 334">
            <a:extLst>
              <a:ext uri="{FF2B5EF4-FFF2-40B4-BE49-F238E27FC236}">
                <a16:creationId xmlns:a16="http://schemas.microsoft.com/office/drawing/2014/main" id="{AEE4C226-2A33-1C2C-4DEC-1B1F190A3459}"/>
              </a:ext>
            </a:extLst>
          </p:cNvPr>
          <p:cNvSpPr txBox="1"/>
          <p:nvPr/>
        </p:nvSpPr>
        <p:spPr>
          <a:xfrm>
            <a:off x="4271225" y="2851818"/>
            <a:ext cx="1191352" cy="246221"/>
          </a:xfrm>
          <a:prstGeom prst="rect">
            <a:avLst/>
          </a:prstGeom>
          <a:noFill/>
        </p:spPr>
        <p:txBody>
          <a:bodyPr wrap="none" rtlCol="0">
            <a:spAutoFit/>
          </a:bodyPr>
          <a:lstStyle/>
          <a:p>
            <a:r>
              <a:rPr lang="da-DK" sz="1000" b="1" dirty="0"/>
              <a:t>Germany (country)</a:t>
            </a:r>
          </a:p>
        </p:txBody>
      </p:sp>
      <p:sp>
        <p:nvSpPr>
          <p:cNvPr id="336" name="TextBox 335">
            <a:extLst>
              <a:ext uri="{FF2B5EF4-FFF2-40B4-BE49-F238E27FC236}">
                <a16:creationId xmlns:a16="http://schemas.microsoft.com/office/drawing/2014/main" id="{81C4E954-62AD-604A-8FA1-D8A6FE0199BA}"/>
              </a:ext>
            </a:extLst>
          </p:cNvPr>
          <p:cNvSpPr txBox="1"/>
          <p:nvPr/>
        </p:nvSpPr>
        <p:spPr>
          <a:xfrm>
            <a:off x="6409542" y="2824945"/>
            <a:ext cx="1191352" cy="246221"/>
          </a:xfrm>
          <a:prstGeom prst="rect">
            <a:avLst/>
          </a:prstGeom>
          <a:noFill/>
        </p:spPr>
        <p:txBody>
          <a:bodyPr wrap="none" rtlCol="0">
            <a:spAutoFit/>
          </a:bodyPr>
          <a:lstStyle/>
          <a:p>
            <a:r>
              <a:rPr lang="da-DK" sz="1000" b="1" dirty="0"/>
              <a:t>Germany (country)</a:t>
            </a:r>
          </a:p>
        </p:txBody>
      </p:sp>
      <p:sp>
        <p:nvSpPr>
          <p:cNvPr id="337" name="TextBox 336">
            <a:extLst>
              <a:ext uri="{FF2B5EF4-FFF2-40B4-BE49-F238E27FC236}">
                <a16:creationId xmlns:a16="http://schemas.microsoft.com/office/drawing/2014/main" id="{E73AB8DF-5648-8F11-81A3-2011FB9F367D}"/>
              </a:ext>
            </a:extLst>
          </p:cNvPr>
          <p:cNvSpPr txBox="1"/>
          <p:nvPr/>
        </p:nvSpPr>
        <p:spPr>
          <a:xfrm>
            <a:off x="4488108" y="3186716"/>
            <a:ext cx="1422184" cy="246221"/>
          </a:xfrm>
          <a:prstGeom prst="rect">
            <a:avLst/>
          </a:prstGeom>
          <a:noFill/>
        </p:spPr>
        <p:txBody>
          <a:bodyPr wrap="none" rtlCol="0">
            <a:spAutoFit/>
          </a:bodyPr>
          <a:lstStyle/>
          <a:p>
            <a:r>
              <a:rPr lang="da-DK" sz="1000" b="1" dirty="0"/>
              <a:t>Volkswagen (</a:t>
            </a:r>
            <a:r>
              <a:rPr lang="da-DK" sz="1000" b="1" dirty="0" err="1"/>
              <a:t>company</a:t>
            </a:r>
            <a:r>
              <a:rPr lang="da-DK" sz="1000" b="1" dirty="0"/>
              <a:t>)</a:t>
            </a:r>
          </a:p>
        </p:txBody>
      </p:sp>
      <p:sp>
        <p:nvSpPr>
          <p:cNvPr id="338" name="TextBox 337">
            <a:extLst>
              <a:ext uri="{FF2B5EF4-FFF2-40B4-BE49-F238E27FC236}">
                <a16:creationId xmlns:a16="http://schemas.microsoft.com/office/drawing/2014/main" id="{AFA74229-4A12-6052-CB8D-72737980C2AA}"/>
              </a:ext>
            </a:extLst>
          </p:cNvPr>
          <p:cNvSpPr txBox="1"/>
          <p:nvPr/>
        </p:nvSpPr>
        <p:spPr>
          <a:xfrm>
            <a:off x="4118964" y="3610047"/>
            <a:ext cx="1313180" cy="246221"/>
          </a:xfrm>
          <a:prstGeom prst="rect">
            <a:avLst/>
          </a:prstGeom>
          <a:noFill/>
        </p:spPr>
        <p:txBody>
          <a:bodyPr wrap="none" rtlCol="0">
            <a:spAutoFit/>
          </a:bodyPr>
          <a:lstStyle/>
          <a:p>
            <a:r>
              <a:rPr lang="da-DK" sz="1000" b="1" dirty="0"/>
              <a:t>Audi TT (</a:t>
            </a:r>
            <a:r>
              <a:rPr lang="da-DK" sz="1000" b="1" dirty="0" err="1"/>
              <a:t>automobile</a:t>
            </a:r>
            <a:r>
              <a:rPr lang="da-DK" sz="1000" b="1" dirty="0"/>
              <a:t>)</a:t>
            </a:r>
          </a:p>
        </p:txBody>
      </p:sp>
      <p:sp>
        <p:nvSpPr>
          <p:cNvPr id="339" name="TextBox 338">
            <a:extLst>
              <a:ext uri="{FF2B5EF4-FFF2-40B4-BE49-F238E27FC236}">
                <a16:creationId xmlns:a16="http://schemas.microsoft.com/office/drawing/2014/main" id="{4D6064FC-F0F6-B58A-9BC4-A45F59111B8F}"/>
              </a:ext>
            </a:extLst>
          </p:cNvPr>
          <p:cNvSpPr txBox="1"/>
          <p:nvPr/>
        </p:nvSpPr>
        <p:spPr>
          <a:xfrm>
            <a:off x="7889310" y="2765760"/>
            <a:ext cx="1215397" cy="246221"/>
          </a:xfrm>
          <a:prstGeom prst="rect">
            <a:avLst/>
          </a:prstGeom>
          <a:noFill/>
        </p:spPr>
        <p:txBody>
          <a:bodyPr wrap="none" rtlCol="0">
            <a:spAutoFit/>
          </a:bodyPr>
          <a:lstStyle/>
          <a:p>
            <a:r>
              <a:rPr lang="da-DK" sz="1000" b="1" dirty="0"/>
              <a:t>Audi AG (</a:t>
            </a:r>
            <a:r>
              <a:rPr lang="da-DK" sz="1000" b="1" dirty="0" err="1"/>
              <a:t>company</a:t>
            </a:r>
            <a:r>
              <a:rPr lang="da-DK" sz="1000" b="1" dirty="0"/>
              <a:t>)</a:t>
            </a:r>
          </a:p>
        </p:txBody>
      </p:sp>
      <p:sp>
        <p:nvSpPr>
          <p:cNvPr id="340" name="TextBox 339">
            <a:extLst>
              <a:ext uri="{FF2B5EF4-FFF2-40B4-BE49-F238E27FC236}">
                <a16:creationId xmlns:a16="http://schemas.microsoft.com/office/drawing/2014/main" id="{9FE7C8D9-AD9A-B7AE-EDE2-C53C6DECA91C}"/>
              </a:ext>
            </a:extLst>
          </p:cNvPr>
          <p:cNvSpPr txBox="1"/>
          <p:nvPr/>
        </p:nvSpPr>
        <p:spPr>
          <a:xfrm>
            <a:off x="7962435" y="3898914"/>
            <a:ext cx="973343" cy="246221"/>
          </a:xfrm>
          <a:prstGeom prst="rect">
            <a:avLst/>
          </a:prstGeom>
          <a:noFill/>
        </p:spPr>
        <p:txBody>
          <a:bodyPr wrap="none" rtlCol="0">
            <a:spAutoFit/>
          </a:bodyPr>
          <a:lstStyle/>
          <a:p>
            <a:r>
              <a:rPr lang="da-DK" sz="1000" b="1" dirty="0"/>
              <a:t>VW (</a:t>
            </a:r>
            <a:r>
              <a:rPr lang="da-DK" sz="1000" b="1" dirty="0" err="1"/>
              <a:t>company</a:t>
            </a:r>
            <a:r>
              <a:rPr lang="da-DK" sz="1000" b="1" dirty="0"/>
              <a:t>)</a:t>
            </a:r>
          </a:p>
        </p:txBody>
      </p:sp>
      <p:sp>
        <p:nvSpPr>
          <p:cNvPr id="341" name="TextBox 340">
            <a:extLst>
              <a:ext uri="{FF2B5EF4-FFF2-40B4-BE49-F238E27FC236}">
                <a16:creationId xmlns:a16="http://schemas.microsoft.com/office/drawing/2014/main" id="{7FC56EA6-636F-819C-9A51-FD99BF2F1F96}"/>
              </a:ext>
            </a:extLst>
          </p:cNvPr>
          <p:cNvSpPr txBox="1"/>
          <p:nvPr/>
        </p:nvSpPr>
        <p:spPr>
          <a:xfrm>
            <a:off x="6837489" y="3784168"/>
            <a:ext cx="1399754" cy="400110"/>
          </a:xfrm>
          <a:prstGeom prst="rect">
            <a:avLst/>
          </a:prstGeom>
          <a:noFill/>
        </p:spPr>
        <p:txBody>
          <a:bodyPr wrap="square" rtlCol="0">
            <a:spAutoFit/>
          </a:bodyPr>
          <a:lstStyle/>
          <a:p>
            <a:r>
              <a:rPr lang="da-DK" sz="1000" b="1" dirty="0"/>
              <a:t>Audi </a:t>
            </a:r>
            <a:r>
              <a:rPr lang="da-DK" sz="1000" b="1" dirty="0" err="1"/>
              <a:t>Tourist</a:t>
            </a:r>
            <a:r>
              <a:rPr lang="da-DK" sz="1000" b="1" dirty="0"/>
              <a:t> </a:t>
            </a:r>
            <a:r>
              <a:rPr lang="da-DK" sz="1000" b="1" dirty="0" err="1"/>
              <a:t>Trophy</a:t>
            </a:r>
            <a:endParaRPr lang="da-DK" sz="1000" b="1" dirty="0"/>
          </a:p>
          <a:p>
            <a:r>
              <a:rPr lang="da-DK" sz="1000" b="1" dirty="0"/>
              <a:t> (</a:t>
            </a:r>
            <a:r>
              <a:rPr lang="da-DK" sz="1000" b="1" dirty="0" err="1"/>
              <a:t>automobile</a:t>
            </a:r>
            <a:r>
              <a:rPr lang="da-DK" sz="1000" b="1" dirty="0"/>
              <a:t>)</a:t>
            </a:r>
          </a:p>
        </p:txBody>
      </p:sp>
      <p:sp>
        <p:nvSpPr>
          <p:cNvPr id="342" name="TextBox 341">
            <a:extLst>
              <a:ext uri="{FF2B5EF4-FFF2-40B4-BE49-F238E27FC236}">
                <a16:creationId xmlns:a16="http://schemas.microsoft.com/office/drawing/2014/main" id="{7EECC5AC-E368-F53E-AED4-491014781C40}"/>
              </a:ext>
            </a:extLst>
          </p:cNvPr>
          <p:cNvSpPr txBox="1"/>
          <p:nvPr/>
        </p:nvSpPr>
        <p:spPr>
          <a:xfrm>
            <a:off x="5197488" y="3058100"/>
            <a:ext cx="615874" cy="246221"/>
          </a:xfrm>
          <a:prstGeom prst="rect">
            <a:avLst/>
          </a:prstGeom>
          <a:noFill/>
        </p:spPr>
        <p:txBody>
          <a:bodyPr wrap="none" rtlCol="0">
            <a:spAutoFit/>
          </a:bodyPr>
          <a:lstStyle/>
          <a:p>
            <a:r>
              <a:rPr lang="da-DK" sz="1000" b="1" dirty="0">
                <a:solidFill>
                  <a:schemeClr val="accent1"/>
                </a:solidFill>
              </a:rPr>
              <a:t>location</a:t>
            </a:r>
          </a:p>
        </p:txBody>
      </p:sp>
      <p:sp>
        <p:nvSpPr>
          <p:cNvPr id="343" name="TextBox 342">
            <a:extLst>
              <a:ext uri="{FF2B5EF4-FFF2-40B4-BE49-F238E27FC236}">
                <a16:creationId xmlns:a16="http://schemas.microsoft.com/office/drawing/2014/main" id="{4ED660C3-8452-BE36-C0EE-28B9E30178F9}"/>
              </a:ext>
            </a:extLst>
          </p:cNvPr>
          <p:cNvSpPr txBox="1"/>
          <p:nvPr/>
        </p:nvSpPr>
        <p:spPr>
          <a:xfrm>
            <a:off x="4916395" y="3366283"/>
            <a:ext cx="912429" cy="246221"/>
          </a:xfrm>
          <a:prstGeom prst="rect">
            <a:avLst/>
          </a:prstGeom>
          <a:noFill/>
        </p:spPr>
        <p:txBody>
          <a:bodyPr wrap="none" rtlCol="0">
            <a:spAutoFit/>
          </a:bodyPr>
          <a:lstStyle/>
          <a:p>
            <a:r>
              <a:rPr lang="da-DK" sz="1000" b="1" dirty="0" err="1">
                <a:solidFill>
                  <a:schemeClr val="accent1"/>
                </a:solidFill>
              </a:rPr>
              <a:t>manufacturer</a:t>
            </a:r>
            <a:endParaRPr lang="da-DK" sz="1000" b="1" dirty="0">
              <a:solidFill>
                <a:schemeClr val="accent1"/>
              </a:solidFill>
            </a:endParaRPr>
          </a:p>
        </p:txBody>
      </p:sp>
      <p:sp>
        <p:nvSpPr>
          <p:cNvPr id="344" name="TextBox 343">
            <a:extLst>
              <a:ext uri="{FF2B5EF4-FFF2-40B4-BE49-F238E27FC236}">
                <a16:creationId xmlns:a16="http://schemas.microsoft.com/office/drawing/2014/main" id="{5DE496DA-1618-10F9-DA07-58B9072905B7}"/>
              </a:ext>
            </a:extLst>
          </p:cNvPr>
          <p:cNvSpPr txBox="1"/>
          <p:nvPr/>
        </p:nvSpPr>
        <p:spPr>
          <a:xfrm>
            <a:off x="7056760" y="3210500"/>
            <a:ext cx="679994" cy="246221"/>
          </a:xfrm>
          <a:prstGeom prst="rect">
            <a:avLst/>
          </a:prstGeom>
          <a:noFill/>
        </p:spPr>
        <p:txBody>
          <a:bodyPr wrap="none" rtlCol="0">
            <a:spAutoFit/>
          </a:bodyPr>
          <a:lstStyle/>
          <a:p>
            <a:r>
              <a:rPr lang="da-DK" sz="1000" b="1" dirty="0" err="1">
                <a:solidFill>
                  <a:schemeClr val="accent1"/>
                </a:solidFill>
              </a:rPr>
              <a:t>assembly</a:t>
            </a:r>
            <a:endParaRPr lang="da-DK" sz="1000" b="1" dirty="0">
              <a:solidFill>
                <a:schemeClr val="accent1"/>
              </a:solidFill>
            </a:endParaRPr>
          </a:p>
        </p:txBody>
      </p:sp>
      <p:sp>
        <p:nvSpPr>
          <p:cNvPr id="345" name="TextBox 344">
            <a:extLst>
              <a:ext uri="{FF2B5EF4-FFF2-40B4-BE49-F238E27FC236}">
                <a16:creationId xmlns:a16="http://schemas.microsoft.com/office/drawing/2014/main" id="{2DB68014-AC29-0C12-E7D1-3629E7A3BBFF}"/>
              </a:ext>
            </a:extLst>
          </p:cNvPr>
          <p:cNvSpPr txBox="1"/>
          <p:nvPr/>
        </p:nvSpPr>
        <p:spPr>
          <a:xfrm rot="18611429">
            <a:off x="7539978" y="3220662"/>
            <a:ext cx="912429" cy="246221"/>
          </a:xfrm>
          <a:prstGeom prst="rect">
            <a:avLst/>
          </a:prstGeom>
          <a:noFill/>
        </p:spPr>
        <p:txBody>
          <a:bodyPr wrap="none" rtlCol="0">
            <a:spAutoFit/>
          </a:bodyPr>
          <a:lstStyle/>
          <a:p>
            <a:r>
              <a:rPr lang="da-DK" sz="1000" b="1" dirty="0" err="1">
                <a:solidFill>
                  <a:schemeClr val="accent1"/>
                </a:solidFill>
              </a:rPr>
              <a:t>manufacturer</a:t>
            </a:r>
            <a:endParaRPr lang="da-DK" sz="1000" b="1" dirty="0">
              <a:solidFill>
                <a:schemeClr val="accent1"/>
              </a:solidFill>
            </a:endParaRPr>
          </a:p>
        </p:txBody>
      </p:sp>
      <p:sp>
        <p:nvSpPr>
          <p:cNvPr id="346" name="TextBox 345">
            <a:extLst>
              <a:ext uri="{FF2B5EF4-FFF2-40B4-BE49-F238E27FC236}">
                <a16:creationId xmlns:a16="http://schemas.microsoft.com/office/drawing/2014/main" id="{28D82252-4B6F-E9B2-DD3B-06DF18F576C1}"/>
              </a:ext>
            </a:extLst>
          </p:cNvPr>
          <p:cNvSpPr txBox="1"/>
          <p:nvPr/>
        </p:nvSpPr>
        <p:spPr>
          <a:xfrm rot="3778842">
            <a:off x="8201508" y="3332422"/>
            <a:ext cx="1072730" cy="246221"/>
          </a:xfrm>
          <a:prstGeom prst="rect">
            <a:avLst/>
          </a:prstGeom>
          <a:noFill/>
        </p:spPr>
        <p:txBody>
          <a:bodyPr wrap="none" rtlCol="0">
            <a:spAutoFit/>
          </a:bodyPr>
          <a:lstStyle/>
          <a:p>
            <a:r>
              <a:rPr lang="da-DK" sz="1000" b="1" dirty="0" err="1">
                <a:solidFill>
                  <a:schemeClr val="accent1"/>
                </a:solidFill>
              </a:rPr>
              <a:t>Originated_from</a:t>
            </a:r>
            <a:endParaRPr lang="da-DK" sz="1000" b="1" dirty="0">
              <a:solidFill>
                <a:schemeClr val="accent1"/>
              </a:solidFill>
            </a:endParaRPr>
          </a:p>
        </p:txBody>
      </p:sp>
      <p:sp>
        <p:nvSpPr>
          <p:cNvPr id="347" name="Freeform: Shape 25713">
            <a:extLst>
              <a:ext uri="{FF2B5EF4-FFF2-40B4-BE49-F238E27FC236}">
                <a16:creationId xmlns:a16="http://schemas.microsoft.com/office/drawing/2014/main" id="{A1FFBFCE-0509-F174-60B0-2E834D558C11}"/>
              </a:ext>
            </a:extLst>
          </p:cNvPr>
          <p:cNvSpPr/>
          <p:nvPr/>
        </p:nvSpPr>
        <p:spPr>
          <a:xfrm rot="11195727">
            <a:off x="5638352" y="2467086"/>
            <a:ext cx="1927735" cy="568965"/>
          </a:xfrm>
          <a:custGeom>
            <a:avLst/>
            <a:gdLst>
              <a:gd name="connsiteX0" fmla="*/ 948267 w 948267"/>
              <a:gd name="connsiteY0" fmla="*/ 0 h 497237"/>
              <a:gd name="connsiteX1" fmla="*/ 636693 w 948267"/>
              <a:gd name="connsiteY1" fmla="*/ 494454 h 497237"/>
              <a:gd name="connsiteX2" fmla="*/ 0 w 948267"/>
              <a:gd name="connsiteY2" fmla="*/ 203200 h 497237"/>
            </a:gdLst>
            <a:ahLst/>
            <a:cxnLst>
              <a:cxn ang="0">
                <a:pos x="connsiteX0" y="connsiteY0"/>
              </a:cxn>
              <a:cxn ang="0">
                <a:pos x="connsiteX1" y="connsiteY1"/>
              </a:cxn>
              <a:cxn ang="0">
                <a:pos x="connsiteX2" y="connsiteY2"/>
              </a:cxn>
            </a:cxnLst>
            <a:rect l="l" t="t" r="r" b="b"/>
            <a:pathLst>
              <a:path w="948267" h="497237">
                <a:moveTo>
                  <a:pt x="948267" y="0"/>
                </a:moveTo>
                <a:cubicBezTo>
                  <a:pt x="871502" y="230293"/>
                  <a:pt x="794738" y="460587"/>
                  <a:pt x="636693" y="494454"/>
                </a:cubicBezTo>
                <a:cubicBezTo>
                  <a:pt x="478648" y="528321"/>
                  <a:pt x="84667" y="242711"/>
                  <a:pt x="0" y="203200"/>
                </a:cubicBezTo>
              </a:path>
            </a:pathLst>
          </a:cu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8" name="Freeform: Shape 25714">
            <a:extLst>
              <a:ext uri="{FF2B5EF4-FFF2-40B4-BE49-F238E27FC236}">
                <a16:creationId xmlns:a16="http://schemas.microsoft.com/office/drawing/2014/main" id="{A9AD2025-2C4A-C881-4F04-6EA9366CD796}"/>
              </a:ext>
            </a:extLst>
          </p:cNvPr>
          <p:cNvSpPr/>
          <p:nvPr/>
        </p:nvSpPr>
        <p:spPr>
          <a:xfrm rot="11467382" flipV="1">
            <a:off x="5977810" y="3568105"/>
            <a:ext cx="2897253" cy="326775"/>
          </a:xfrm>
          <a:custGeom>
            <a:avLst/>
            <a:gdLst>
              <a:gd name="connsiteX0" fmla="*/ 948267 w 948267"/>
              <a:gd name="connsiteY0" fmla="*/ 0 h 497237"/>
              <a:gd name="connsiteX1" fmla="*/ 636693 w 948267"/>
              <a:gd name="connsiteY1" fmla="*/ 494454 h 497237"/>
              <a:gd name="connsiteX2" fmla="*/ 0 w 948267"/>
              <a:gd name="connsiteY2" fmla="*/ 203200 h 497237"/>
            </a:gdLst>
            <a:ahLst/>
            <a:cxnLst>
              <a:cxn ang="0">
                <a:pos x="connsiteX0" y="connsiteY0"/>
              </a:cxn>
              <a:cxn ang="0">
                <a:pos x="connsiteX1" y="connsiteY1"/>
              </a:cxn>
              <a:cxn ang="0">
                <a:pos x="connsiteX2" y="connsiteY2"/>
              </a:cxn>
            </a:cxnLst>
            <a:rect l="l" t="t" r="r" b="b"/>
            <a:pathLst>
              <a:path w="948267" h="497237">
                <a:moveTo>
                  <a:pt x="948267" y="0"/>
                </a:moveTo>
                <a:cubicBezTo>
                  <a:pt x="871502" y="230293"/>
                  <a:pt x="794738" y="460587"/>
                  <a:pt x="636693" y="494454"/>
                </a:cubicBezTo>
                <a:cubicBezTo>
                  <a:pt x="478648" y="528321"/>
                  <a:pt x="84667" y="242711"/>
                  <a:pt x="0" y="203200"/>
                </a:cubicBezTo>
              </a:path>
            </a:pathLst>
          </a:cu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9" name="Freeform: Shape 25715">
            <a:extLst>
              <a:ext uri="{FF2B5EF4-FFF2-40B4-BE49-F238E27FC236}">
                <a16:creationId xmlns:a16="http://schemas.microsoft.com/office/drawing/2014/main" id="{7642F400-9743-6267-3298-3CB5BA2DEBAF}"/>
              </a:ext>
            </a:extLst>
          </p:cNvPr>
          <p:cNvSpPr/>
          <p:nvPr/>
        </p:nvSpPr>
        <p:spPr>
          <a:xfrm>
            <a:off x="5656351" y="3712400"/>
            <a:ext cx="1915299" cy="395725"/>
          </a:xfrm>
          <a:custGeom>
            <a:avLst/>
            <a:gdLst>
              <a:gd name="connsiteX0" fmla="*/ 948267 w 948267"/>
              <a:gd name="connsiteY0" fmla="*/ 0 h 497237"/>
              <a:gd name="connsiteX1" fmla="*/ 636693 w 948267"/>
              <a:gd name="connsiteY1" fmla="*/ 494454 h 497237"/>
              <a:gd name="connsiteX2" fmla="*/ 0 w 948267"/>
              <a:gd name="connsiteY2" fmla="*/ 203200 h 497237"/>
            </a:gdLst>
            <a:ahLst/>
            <a:cxnLst>
              <a:cxn ang="0">
                <a:pos x="connsiteX0" y="connsiteY0"/>
              </a:cxn>
              <a:cxn ang="0">
                <a:pos x="connsiteX1" y="connsiteY1"/>
              </a:cxn>
              <a:cxn ang="0">
                <a:pos x="connsiteX2" y="connsiteY2"/>
              </a:cxn>
            </a:cxnLst>
            <a:rect l="l" t="t" r="r" b="b"/>
            <a:pathLst>
              <a:path w="948267" h="497237">
                <a:moveTo>
                  <a:pt x="948267" y="0"/>
                </a:moveTo>
                <a:cubicBezTo>
                  <a:pt x="871502" y="230293"/>
                  <a:pt x="794738" y="460587"/>
                  <a:pt x="636693" y="494454"/>
                </a:cubicBezTo>
                <a:cubicBezTo>
                  <a:pt x="478648" y="528321"/>
                  <a:pt x="84667" y="242711"/>
                  <a:pt x="0" y="203200"/>
                </a:cubicBezTo>
              </a:path>
            </a:pathLst>
          </a:cu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0" name="TextBox 349">
            <a:extLst>
              <a:ext uri="{FF2B5EF4-FFF2-40B4-BE49-F238E27FC236}">
                <a16:creationId xmlns:a16="http://schemas.microsoft.com/office/drawing/2014/main" id="{5275516A-B713-FA5F-DE95-F4F063272B3D}"/>
              </a:ext>
            </a:extLst>
          </p:cNvPr>
          <p:cNvSpPr txBox="1"/>
          <p:nvPr/>
        </p:nvSpPr>
        <p:spPr>
          <a:xfrm>
            <a:off x="6267902" y="2374369"/>
            <a:ext cx="279244" cy="338554"/>
          </a:xfrm>
          <a:prstGeom prst="rect">
            <a:avLst/>
          </a:prstGeom>
          <a:noFill/>
        </p:spPr>
        <p:txBody>
          <a:bodyPr wrap="none" rtlCol="0">
            <a:spAutoFit/>
          </a:bodyPr>
          <a:lstStyle/>
          <a:p>
            <a:r>
              <a:rPr lang="da-DK" sz="1600" b="1" dirty="0"/>
              <a:t>?</a:t>
            </a:r>
          </a:p>
        </p:txBody>
      </p:sp>
      <p:sp>
        <p:nvSpPr>
          <p:cNvPr id="351" name="TextBox 350">
            <a:extLst>
              <a:ext uri="{FF2B5EF4-FFF2-40B4-BE49-F238E27FC236}">
                <a16:creationId xmlns:a16="http://schemas.microsoft.com/office/drawing/2014/main" id="{A6B7A64B-E2F1-51CF-2241-B31E611D455B}"/>
              </a:ext>
            </a:extLst>
          </p:cNvPr>
          <p:cNvSpPr txBox="1"/>
          <p:nvPr/>
        </p:nvSpPr>
        <p:spPr>
          <a:xfrm>
            <a:off x="6576088" y="3441165"/>
            <a:ext cx="279244" cy="338554"/>
          </a:xfrm>
          <a:prstGeom prst="rect">
            <a:avLst/>
          </a:prstGeom>
          <a:noFill/>
        </p:spPr>
        <p:txBody>
          <a:bodyPr wrap="none" rtlCol="0">
            <a:spAutoFit/>
          </a:bodyPr>
          <a:lstStyle/>
          <a:p>
            <a:r>
              <a:rPr lang="da-DK" sz="1600" b="1" dirty="0"/>
              <a:t>?</a:t>
            </a:r>
          </a:p>
        </p:txBody>
      </p:sp>
      <p:sp>
        <p:nvSpPr>
          <p:cNvPr id="352" name="TextBox 351">
            <a:extLst>
              <a:ext uri="{FF2B5EF4-FFF2-40B4-BE49-F238E27FC236}">
                <a16:creationId xmlns:a16="http://schemas.microsoft.com/office/drawing/2014/main" id="{2BEB363D-F419-DFF1-86F3-A1B465CCA499}"/>
              </a:ext>
            </a:extLst>
          </p:cNvPr>
          <p:cNvSpPr txBox="1"/>
          <p:nvPr/>
        </p:nvSpPr>
        <p:spPr>
          <a:xfrm>
            <a:off x="6366116" y="3779831"/>
            <a:ext cx="279244" cy="338554"/>
          </a:xfrm>
          <a:prstGeom prst="rect">
            <a:avLst/>
          </a:prstGeom>
          <a:noFill/>
        </p:spPr>
        <p:txBody>
          <a:bodyPr wrap="none" rtlCol="0">
            <a:spAutoFit/>
          </a:bodyPr>
          <a:lstStyle/>
          <a:p>
            <a:r>
              <a:rPr lang="da-DK" sz="1600" b="1" dirty="0"/>
              <a:t>?</a:t>
            </a:r>
          </a:p>
        </p:txBody>
      </p:sp>
      <p:sp>
        <p:nvSpPr>
          <p:cNvPr id="353" name="TextBox 352">
            <a:extLst>
              <a:ext uri="{FF2B5EF4-FFF2-40B4-BE49-F238E27FC236}">
                <a16:creationId xmlns:a16="http://schemas.microsoft.com/office/drawing/2014/main" id="{B67D3732-EF68-E348-8393-66842EDE92AF}"/>
              </a:ext>
            </a:extLst>
          </p:cNvPr>
          <p:cNvSpPr txBox="1"/>
          <p:nvPr/>
        </p:nvSpPr>
        <p:spPr>
          <a:xfrm>
            <a:off x="4249850" y="4178786"/>
            <a:ext cx="2012795" cy="369332"/>
          </a:xfrm>
          <a:prstGeom prst="rect">
            <a:avLst/>
          </a:prstGeom>
          <a:noFill/>
        </p:spPr>
        <p:txBody>
          <a:bodyPr wrap="none" rtlCol="0">
            <a:spAutoFit/>
          </a:bodyPr>
          <a:lstStyle/>
          <a:p>
            <a:r>
              <a:rPr lang="da-DK" b="1" dirty="0"/>
              <a:t>Knowledge </a:t>
            </a:r>
            <a:r>
              <a:rPr lang="da-DK" b="1" dirty="0" err="1"/>
              <a:t>graph</a:t>
            </a:r>
            <a:r>
              <a:rPr lang="da-DK" b="1" dirty="0"/>
              <a:t> 1</a:t>
            </a:r>
          </a:p>
        </p:txBody>
      </p:sp>
      <p:sp>
        <p:nvSpPr>
          <p:cNvPr id="354" name="TextBox 353">
            <a:extLst>
              <a:ext uri="{FF2B5EF4-FFF2-40B4-BE49-F238E27FC236}">
                <a16:creationId xmlns:a16="http://schemas.microsoft.com/office/drawing/2014/main" id="{C6E81AC2-86DB-F53D-D715-8864E8B6BF9F}"/>
              </a:ext>
            </a:extLst>
          </p:cNvPr>
          <p:cNvSpPr txBox="1"/>
          <p:nvPr/>
        </p:nvSpPr>
        <p:spPr>
          <a:xfrm>
            <a:off x="6962563" y="4134762"/>
            <a:ext cx="2012795" cy="369332"/>
          </a:xfrm>
          <a:prstGeom prst="rect">
            <a:avLst/>
          </a:prstGeom>
          <a:noFill/>
        </p:spPr>
        <p:txBody>
          <a:bodyPr wrap="none" rtlCol="0">
            <a:spAutoFit/>
          </a:bodyPr>
          <a:lstStyle/>
          <a:p>
            <a:r>
              <a:rPr lang="da-DK" b="1" dirty="0"/>
              <a:t>Knowledge </a:t>
            </a:r>
            <a:r>
              <a:rPr lang="da-DK" b="1" dirty="0" err="1"/>
              <a:t>graph</a:t>
            </a:r>
            <a:r>
              <a:rPr lang="da-DK" b="1" dirty="0"/>
              <a:t> 2</a:t>
            </a:r>
          </a:p>
        </p:txBody>
      </p:sp>
      <p:sp>
        <p:nvSpPr>
          <p:cNvPr id="355" name="Rectangle 354">
            <a:extLst>
              <a:ext uri="{FF2B5EF4-FFF2-40B4-BE49-F238E27FC236}">
                <a16:creationId xmlns:a16="http://schemas.microsoft.com/office/drawing/2014/main" id="{5EE13A6D-42A5-9E86-BABC-A403B78048F9}"/>
              </a:ext>
            </a:extLst>
          </p:cNvPr>
          <p:cNvSpPr/>
          <p:nvPr/>
        </p:nvSpPr>
        <p:spPr>
          <a:xfrm>
            <a:off x="4206039" y="4572000"/>
            <a:ext cx="2194761" cy="2737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dirty="0">
                <a:solidFill>
                  <a:schemeClr val="tx1"/>
                </a:solidFill>
              </a:rPr>
              <a:t>Question answering</a:t>
            </a:r>
            <a:endParaRPr lang="en-US" dirty="0">
              <a:solidFill>
                <a:schemeClr val="tx1"/>
              </a:solidFill>
            </a:endParaRPr>
          </a:p>
        </p:txBody>
      </p:sp>
      <p:pic>
        <p:nvPicPr>
          <p:cNvPr id="356" name="Picture 355">
            <a:extLst>
              <a:ext uri="{FF2B5EF4-FFF2-40B4-BE49-F238E27FC236}">
                <a16:creationId xmlns:a16="http://schemas.microsoft.com/office/drawing/2014/main" id="{6AC88D70-9C06-034E-85D6-2004F4CA470E}"/>
              </a:ext>
            </a:extLst>
          </p:cNvPr>
          <p:cNvPicPr>
            <a:picLocks noChangeAspect="1"/>
          </p:cNvPicPr>
          <p:nvPr/>
        </p:nvPicPr>
        <p:blipFill>
          <a:blip r:embed="rId9"/>
          <a:stretch>
            <a:fillRect/>
          </a:stretch>
        </p:blipFill>
        <p:spPr>
          <a:xfrm>
            <a:off x="3771560" y="5220758"/>
            <a:ext cx="2553040" cy="646642"/>
          </a:xfrm>
          <a:prstGeom prst="rect">
            <a:avLst/>
          </a:prstGeom>
        </p:spPr>
      </p:pic>
      <p:pic>
        <p:nvPicPr>
          <p:cNvPr id="357" name="Picture 356">
            <a:extLst>
              <a:ext uri="{FF2B5EF4-FFF2-40B4-BE49-F238E27FC236}">
                <a16:creationId xmlns:a16="http://schemas.microsoft.com/office/drawing/2014/main" id="{29FBB3A4-F8A2-AE01-A664-E38B63E7A603}"/>
              </a:ext>
            </a:extLst>
          </p:cNvPr>
          <p:cNvPicPr>
            <a:picLocks noChangeAspect="1"/>
          </p:cNvPicPr>
          <p:nvPr/>
        </p:nvPicPr>
        <p:blipFill>
          <a:blip r:embed="rId10"/>
          <a:stretch>
            <a:fillRect/>
          </a:stretch>
        </p:blipFill>
        <p:spPr>
          <a:xfrm>
            <a:off x="6434649" y="4953000"/>
            <a:ext cx="2557684" cy="1170544"/>
          </a:xfrm>
          <a:prstGeom prst="rect">
            <a:avLst/>
          </a:prstGeom>
        </p:spPr>
      </p:pic>
      <p:sp>
        <p:nvSpPr>
          <p:cNvPr id="358" name="Rectangle 357">
            <a:extLst>
              <a:ext uri="{FF2B5EF4-FFF2-40B4-BE49-F238E27FC236}">
                <a16:creationId xmlns:a16="http://schemas.microsoft.com/office/drawing/2014/main" id="{CEDE1139-A47A-312A-EC19-D52B806A0B1C}"/>
              </a:ext>
            </a:extLst>
          </p:cNvPr>
          <p:cNvSpPr/>
          <p:nvPr/>
        </p:nvSpPr>
        <p:spPr>
          <a:xfrm>
            <a:off x="4114800" y="6111764"/>
            <a:ext cx="1574998" cy="2283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dirty="0">
                <a:solidFill>
                  <a:schemeClr val="tx1"/>
                </a:solidFill>
              </a:rPr>
              <a:t>Drug design</a:t>
            </a:r>
            <a:endParaRPr lang="en-US" dirty="0">
              <a:solidFill>
                <a:schemeClr val="tx1"/>
              </a:solidFill>
            </a:endParaRPr>
          </a:p>
        </p:txBody>
      </p:sp>
      <p:sp>
        <p:nvSpPr>
          <p:cNvPr id="359" name="Rectangle 358">
            <a:extLst>
              <a:ext uri="{FF2B5EF4-FFF2-40B4-BE49-F238E27FC236}">
                <a16:creationId xmlns:a16="http://schemas.microsoft.com/office/drawing/2014/main" id="{28DAA35B-7A04-0CB5-2D1F-EAD36F98EC54}"/>
              </a:ext>
            </a:extLst>
          </p:cNvPr>
          <p:cNvSpPr/>
          <p:nvPr/>
        </p:nvSpPr>
        <p:spPr>
          <a:xfrm>
            <a:off x="4114800" y="6400800"/>
            <a:ext cx="5147051" cy="369332"/>
          </a:xfrm>
          <a:prstGeom prst="rect">
            <a:avLst/>
          </a:prstGeom>
        </p:spPr>
        <p:txBody>
          <a:bodyPr wrap="square">
            <a:spAutoFit/>
          </a:bodyPr>
          <a:lstStyle/>
          <a:p>
            <a:pPr>
              <a:buFont typeface="Arial" pitchFamily="34" charset="0"/>
              <a:buChar char="•"/>
            </a:pPr>
            <a:r>
              <a:rPr lang="en-US" dirty="0"/>
              <a:t> predicting missing links between drug and disease.</a:t>
            </a:r>
            <a:endParaRPr lang="en-SG" dirty="0"/>
          </a:p>
        </p:txBody>
      </p:sp>
    </p:spTree>
    <p:extLst>
      <p:ext uri="{BB962C8B-B14F-4D97-AF65-F5344CB8AC3E}">
        <p14:creationId xmlns:p14="http://schemas.microsoft.com/office/powerpoint/2010/main" val="9241107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D2158-2C0A-42DD-9E3A-2E36621A07F1}"/>
              </a:ext>
            </a:extLst>
          </p:cNvPr>
          <p:cNvSpPr>
            <a:spLocks noGrp="1"/>
          </p:cNvSpPr>
          <p:nvPr>
            <p:ph type="title"/>
          </p:nvPr>
        </p:nvSpPr>
        <p:spPr/>
        <p:txBody>
          <a:bodyPr/>
          <a:lstStyle/>
          <a:p>
            <a:r>
              <a:rPr lang="en-US" altLang="zh-CN" dirty="0"/>
              <a:t>Effectiveness</a:t>
            </a:r>
            <a:endParaRPr lang="en-US" dirty="0"/>
          </a:p>
        </p:txBody>
      </p:sp>
      <p:pic>
        <p:nvPicPr>
          <p:cNvPr id="4" name="Picture 3">
            <a:extLst>
              <a:ext uri="{FF2B5EF4-FFF2-40B4-BE49-F238E27FC236}">
                <a16:creationId xmlns:a16="http://schemas.microsoft.com/office/drawing/2014/main" id="{C7F2A29C-F381-781F-0E12-A0943A37FB6D}"/>
              </a:ext>
            </a:extLst>
          </p:cNvPr>
          <p:cNvPicPr>
            <a:picLocks noChangeAspect="1"/>
          </p:cNvPicPr>
          <p:nvPr/>
        </p:nvPicPr>
        <p:blipFill>
          <a:blip r:embed="rId2"/>
          <a:stretch>
            <a:fillRect/>
          </a:stretch>
        </p:blipFill>
        <p:spPr>
          <a:xfrm>
            <a:off x="827584" y="1504950"/>
            <a:ext cx="8019108" cy="4516338"/>
          </a:xfrm>
          <a:prstGeom prst="rect">
            <a:avLst/>
          </a:prstGeom>
        </p:spPr>
      </p:pic>
      <p:sp>
        <p:nvSpPr>
          <p:cNvPr id="5"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60 </a:t>
            </a:r>
          </a:p>
        </p:txBody>
      </p:sp>
    </p:spTree>
    <p:extLst>
      <p:ext uri="{BB962C8B-B14F-4D97-AF65-F5344CB8AC3E}">
        <p14:creationId xmlns:p14="http://schemas.microsoft.com/office/powerpoint/2010/main" val="30274550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FEB4-8FAF-8545-9BF3-4B07F0C091D1}"/>
              </a:ext>
            </a:extLst>
          </p:cNvPr>
          <p:cNvSpPr>
            <a:spLocks noGrp="1"/>
          </p:cNvSpPr>
          <p:nvPr>
            <p:ph type="title"/>
          </p:nvPr>
        </p:nvSpPr>
        <p:spPr/>
        <p:txBody>
          <a:bodyPr/>
          <a:lstStyle/>
          <a:p>
            <a:r>
              <a:rPr lang="en-US" altLang="zh-CN" dirty="0"/>
              <a:t>Efficiency</a:t>
            </a:r>
            <a:endParaRPr lang="en-US" dirty="0"/>
          </a:p>
        </p:txBody>
      </p:sp>
      <p:pic>
        <p:nvPicPr>
          <p:cNvPr id="4" name="Picture 3">
            <a:extLst>
              <a:ext uri="{FF2B5EF4-FFF2-40B4-BE49-F238E27FC236}">
                <a16:creationId xmlns:a16="http://schemas.microsoft.com/office/drawing/2014/main" id="{40533938-9663-40F8-B5BC-007B34C67D0B}"/>
              </a:ext>
            </a:extLst>
          </p:cNvPr>
          <p:cNvPicPr>
            <a:picLocks noChangeAspect="1"/>
          </p:cNvPicPr>
          <p:nvPr/>
        </p:nvPicPr>
        <p:blipFill>
          <a:blip r:embed="rId2"/>
          <a:stretch>
            <a:fillRect/>
          </a:stretch>
        </p:blipFill>
        <p:spPr>
          <a:xfrm>
            <a:off x="635935" y="1427546"/>
            <a:ext cx="8372972" cy="4622254"/>
          </a:xfrm>
          <a:prstGeom prst="rect">
            <a:avLst/>
          </a:prstGeom>
        </p:spPr>
      </p:pic>
      <p:sp>
        <p:nvSpPr>
          <p:cNvPr id="5"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61 </a:t>
            </a:r>
          </a:p>
        </p:txBody>
      </p:sp>
    </p:spTree>
    <p:extLst>
      <p:ext uri="{BB962C8B-B14F-4D97-AF65-F5344CB8AC3E}">
        <p14:creationId xmlns:p14="http://schemas.microsoft.com/office/powerpoint/2010/main" val="7928920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5C01E-A714-3DD6-2616-0CC2D3F73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BE65A-FCFD-0B64-39CE-2F1D27E20A70}"/>
              </a:ext>
            </a:extLst>
          </p:cNvPr>
          <p:cNvSpPr>
            <a:spLocks noGrp="1"/>
          </p:cNvSpPr>
          <p:nvPr>
            <p:ph type="title"/>
          </p:nvPr>
        </p:nvSpPr>
        <p:spPr>
          <a:xfrm>
            <a:off x="1799529" y="1447800"/>
            <a:ext cx="5591871" cy="1143000"/>
          </a:xfrm>
        </p:spPr>
        <p:txBody>
          <a:bodyPr>
            <a:normAutofit/>
          </a:bodyPr>
          <a:lstStyle/>
          <a:p>
            <a:r>
              <a:rPr lang="en-US" b="1" dirty="0"/>
              <a:t>End of First Half</a:t>
            </a:r>
          </a:p>
        </p:txBody>
      </p:sp>
      <p:sp>
        <p:nvSpPr>
          <p:cNvPr id="4" name="Title 1">
            <a:extLst>
              <a:ext uri="{FF2B5EF4-FFF2-40B4-BE49-F238E27FC236}">
                <a16:creationId xmlns:a16="http://schemas.microsoft.com/office/drawing/2014/main" id="{605A0D0E-443F-938C-A83E-8E0DB7052398}"/>
              </a:ext>
            </a:extLst>
          </p:cNvPr>
          <p:cNvSpPr txBox="1">
            <a:spLocks/>
          </p:cNvSpPr>
          <p:nvPr/>
        </p:nvSpPr>
        <p:spPr>
          <a:xfrm>
            <a:off x="440432" y="4495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p>
        </p:txBody>
      </p:sp>
      <p:sp>
        <p:nvSpPr>
          <p:cNvPr id="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62 </a:t>
            </a:r>
          </a:p>
        </p:txBody>
      </p:sp>
      <p:pic>
        <p:nvPicPr>
          <p:cNvPr id="5" name="Picture 2" descr="@GNN-Explainers"/>
          <p:cNvPicPr>
            <a:picLocks noChangeAspect="1" noChangeArrowheads="1"/>
          </p:cNvPicPr>
          <p:nvPr/>
        </p:nvPicPr>
        <p:blipFill>
          <a:blip r:embed="rId2"/>
          <a:srcRect/>
          <a:stretch>
            <a:fillRect/>
          </a:stretch>
        </p:blipFill>
        <p:spPr bwMode="auto">
          <a:xfrm>
            <a:off x="7239000" y="0"/>
            <a:ext cx="1905000" cy="1905000"/>
          </a:xfrm>
          <a:prstGeom prst="rect">
            <a:avLst/>
          </a:prstGeom>
          <a:noFill/>
        </p:spPr>
      </p:pic>
    </p:spTree>
    <p:extLst>
      <p:ext uri="{BB962C8B-B14F-4D97-AF65-F5344CB8AC3E}">
        <p14:creationId xmlns:p14="http://schemas.microsoft.com/office/powerpoint/2010/main" val="1257326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5C01E-A714-3DD6-2616-0CC2D3F73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BE65A-FCFD-0B64-39CE-2F1D27E20A70}"/>
              </a:ext>
            </a:extLst>
          </p:cNvPr>
          <p:cNvSpPr>
            <a:spLocks noGrp="1"/>
          </p:cNvSpPr>
          <p:nvPr>
            <p:ph type="title"/>
          </p:nvPr>
        </p:nvSpPr>
        <p:spPr>
          <a:xfrm>
            <a:off x="609600" y="1752600"/>
            <a:ext cx="8229600" cy="1143000"/>
          </a:xfrm>
        </p:spPr>
        <p:txBody>
          <a:bodyPr>
            <a:normAutofit/>
          </a:bodyPr>
          <a:lstStyle/>
          <a:p>
            <a:r>
              <a:rPr lang="en-US" altLang="zh-CN" b="1" dirty="0"/>
              <a:t>Multi-goal</a:t>
            </a:r>
            <a:r>
              <a:rPr lang="zh-CN" altLang="en-US" b="1" dirty="0"/>
              <a:t> </a:t>
            </a:r>
            <a:r>
              <a:rPr lang="en-US" altLang="zh-CN" b="1" dirty="0"/>
              <a:t>Driven</a:t>
            </a:r>
            <a:r>
              <a:rPr lang="en-US" b="1" dirty="0"/>
              <a:t> Explanation</a:t>
            </a:r>
          </a:p>
        </p:txBody>
      </p:sp>
      <p:sp>
        <p:nvSpPr>
          <p:cNvPr id="3" name="Content Placeholder 2">
            <a:extLst>
              <a:ext uri="{FF2B5EF4-FFF2-40B4-BE49-F238E27FC236}">
                <a16:creationId xmlns:a16="http://schemas.microsoft.com/office/drawing/2014/main" id="{5983FA0F-9886-3135-670A-3A37A376EA2B}"/>
              </a:ext>
            </a:extLst>
          </p:cNvPr>
          <p:cNvSpPr>
            <a:spLocks noGrp="1"/>
          </p:cNvSpPr>
          <p:nvPr>
            <p:ph idx="1"/>
          </p:nvPr>
        </p:nvSpPr>
        <p:spPr>
          <a:xfrm>
            <a:off x="462172" y="3717032"/>
            <a:ext cx="8229600" cy="1977083"/>
          </a:xfrm>
        </p:spPr>
        <p:txBody>
          <a:bodyPr/>
          <a:lstStyle/>
          <a:p>
            <a:pPr marL="0" indent="0" algn="ctr">
              <a:buNone/>
            </a:pPr>
            <a:r>
              <a:rPr lang="en-US" dirty="0"/>
              <a:t>Yinghui Wu </a:t>
            </a:r>
          </a:p>
          <a:p>
            <a:pPr>
              <a:buNone/>
            </a:pPr>
            <a:endParaRPr lang="en-US" dirty="0"/>
          </a:p>
        </p:txBody>
      </p:sp>
      <p:sp>
        <p:nvSpPr>
          <p:cNvPr id="4" name="Title 1">
            <a:extLst>
              <a:ext uri="{FF2B5EF4-FFF2-40B4-BE49-F238E27FC236}">
                <a16:creationId xmlns:a16="http://schemas.microsoft.com/office/drawing/2014/main" id="{605A0D0E-443F-938C-A83E-8E0DB7052398}"/>
              </a:ext>
            </a:extLst>
          </p:cNvPr>
          <p:cNvSpPr txBox="1">
            <a:spLocks/>
          </p:cNvSpPr>
          <p:nvPr/>
        </p:nvSpPr>
        <p:spPr>
          <a:xfrm>
            <a:off x="440432" y="23488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p>
        </p:txBody>
      </p:sp>
      <p:sp>
        <p:nvSpPr>
          <p:cNvPr id="5"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63 </a:t>
            </a:r>
          </a:p>
        </p:txBody>
      </p:sp>
      <p:pic>
        <p:nvPicPr>
          <p:cNvPr id="6" name="Picture 2" descr="@GNN-Explainers"/>
          <p:cNvPicPr>
            <a:picLocks noChangeAspect="1" noChangeArrowheads="1"/>
          </p:cNvPicPr>
          <p:nvPr/>
        </p:nvPicPr>
        <p:blipFill>
          <a:blip r:embed="rId2"/>
          <a:srcRect/>
          <a:stretch>
            <a:fillRect/>
          </a:stretch>
        </p:blipFill>
        <p:spPr bwMode="auto">
          <a:xfrm>
            <a:off x="7239000" y="0"/>
            <a:ext cx="1905000" cy="1905000"/>
          </a:xfrm>
          <a:prstGeom prst="rect">
            <a:avLst/>
          </a:prstGeom>
          <a:noFill/>
        </p:spPr>
      </p:pic>
      <p:pic>
        <p:nvPicPr>
          <p:cNvPr id="7" name="Picture 3"/>
          <p:cNvPicPr>
            <a:picLocks noChangeAspect="1" noChangeArrowheads="1"/>
          </p:cNvPicPr>
          <p:nvPr/>
        </p:nvPicPr>
        <p:blipFill>
          <a:blip r:embed="rId3"/>
          <a:srcRect/>
          <a:stretch>
            <a:fillRect/>
          </a:stretch>
        </p:blipFill>
        <p:spPr bwMode="auto">
          <a:xfrm>
            <a:off x="3810000" y="4648200"/>
            <a:ext cx="1501775" cy="1493837"/>
          </a:xfrm>
          <a:prstGeom prst="rect">
            <a:avLst/>
          </a:prstGeom>
          <a:noFill/>
          <a:ln w="9525">
            <a:noFill/>
            <a:miter lim="800000"/>
            <a:headEnd/>
            <a:tailEnd/>
          </a:ln>
          <a:effectLst/>
        </p:spPr>
      </p:pic>
    </p:spTree>
    <p:extLst>
      <p:ext uri="{BB962C8B-B14F-4D97-AF65-F5344CB8AC3E}">
        <p14:creationId xmlns:p14="http://schemas.microsoft.com/office/powerpoint/2010/main" val="1257326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699D8-4D05-494A-DC89-149C46D906E4}"/>
              </a:ext>
            </a:extLst>
          </p:cNvPr>
          <p:cNvSpPr>
            <a:spLocks noGrp="1"/>
          </p:cNvSpPr>
          <p:nvPr>
            <p:ph type="title"/>
          </p:nvPr>
        </p:nvSpPr>
        <p:spPr/>
        <p:txBody>
          <a:bodyPr>
            <a:normAutofit fontScale="90000"/>
          </a:bodyPr>
          <a:lstStyle/>
          <a:p>
            <a:r>
              <a:rPr lang="en-US" altLang="zh-CN" dirty="0"/>
              <a:t>Interpreting</a:t>
            </a:r>
            <a:r>
              <a:rPr lang="zh-CN" altLang="en-US" dirty="0"/>
              <a:t> </a:t>
            </a:r>
            <a:r>
              <a:rPr lang="en-US" altLang="zh-CN" dirty="0"/>
              <a:t>GNNs:</a:t>
            </a:r>
            <a:r>
              <a:rPr lang="zh-CN" altLang="en-US" dirty="0"/>
              <a:t> </a:t>
            </a:r>
            <a:r>
              <a:rPr lang="en-US" altLang="zh-CN" dirty="0"/>
              <a:t>Why</a:t>
            </a:r>
            <a:r>
              <a:rPr lang="zh-CN" altLang="en-US" dirty="0"/>
              <a:t> </a:t>
            </a:r>
            <a:r>
              <a:rPr lang="en-US" altLang="zh-CN" dirty="0"/>
              <a:t>multi-criteria?</a:t>
            </a:r>
            <a:endParaRPr lang="en-US" dirty="0"/>
          </a:p>
        </p:txBody>
      </p:sp>
      <p:sp>
        <p:nvSpPr>
          <p:cNvPr id="3" name="Content Placeholder 2">
            <a:extLst>
              <a:ext uri="{FF2B5EF4-FFF2-40B4-BE49-F238E27FC236}">
                <a16:creationId xmlns:a16="http://schemas.microsoft.com/office/drawing/2014/main" id="{44F73B80-BEFC-5BEF-141B-0FEDD424059F}"/>
              </a:ext>
            </a:extLst>
          </p:cNvPr>
          <p:cNvSpPr>
            <a:spLocks noGrp="1"/>
          </p:cNvSpPr>
          <p:nvPr>
            <p:ph idx="1"/>
          </p:nvPr>
        </p:nvSpPr>
        <p:spPr>
          <a:xfrm>
            <a:off x="477988" y="1417638"/>
            <a:ext cx="8342484" cy="5165724"/>
          </a:xfrm>
        </p:spPr>
        <p:txBody>
          <a:bodyPr>
            <a:normAutofit/>
          </a:bodyPr>
          <a:lstStyle/>
          <a:p>
            <a:r>
              <a:rPr lang="en-US" altLang="zh-CN" sz="2000" dirty="0"/>
              <a:t>ML/AI</a:t>
            </a:r>
            <a:r>
              <a:rPr lang="zh-CN" altLang="en-US" sz="2000" dirty="0"/>
              <a:t> </a:t>
            </a:r>
            <a:r>
              <a:rPr lang="en-US" altLang="zh-CN" sz="2000" dirty="0"/>
              <a:t>Interpretability</a:t>
            </a:r>
            <a:r>
              <a:rPr lang="zh-CN" altLang="en-US" sz="2000" dirty="0"/>
              <a:t> </a:t>
            </a:r>
            <a:r>
              <a:rPr lang="en-US" altLang="zh-CN" sz="2000" dirty="0"/>
              <a:t>is</a:t>
            </a:r>
            <a:r>
              <a:rPr lang="zh-CN" altLang="en-US" sz="2000" dirty="0"/>
              <a:t> </a:t>
            </a:r>
            <a:r>
              <a:rPr lang="en-US" altLang="zh-CN" sz="2000" dirty="0"/>
              <a:t>task/user-specific</a:t>
            </a:r>
          </a:p>
          <a:p>
            <a:pPr lvl="1"/>
            <a:r>
              <a:rPr lang="en-US" altLang="zh-CN" sz="1800" dirty="0"/>
              <a:t>Single-metric</a:t>
            </a:r>
            <a:r>
              <a:rPr lang="zh-CN" altLang="en-US" sz="1800" dirty="0"/>
              <a:t> </a:t>
            </a:r>
            <a:r>
              <a:rPr lang="en-US" altLang="zh-CN" sz="1800" dirty="0"/>
              <a:t>explainers</a:t>
            </a:r>
            <a:r>
              <a:rPr lang="zh-CN" altLang="en-US" sz="1800" dirty="0"/>
              <a:t> </a:t>
            </a:r>
            <a:r>
              <a:rPr lang="en-US" altLang="zh-CN" sz="1800" dirty="0"/>
              <a:t>may</a:t>
            </a:r>
            <a:r>
              <a:rPr lang="zh-CN" altLang="en-US" sz="1800" dirty="0"/>
              <a:t> </a:t>
            </a:r>
            <a:r>
              <a:rPr lang="en-US" altLang="zh-CN" sz="1800" dirty="0"/>
              <a:t>produce</a:t>
            </a:r>
            <a:r>
              <a:rPr lang="zh-CN" altLang="en-US" sz="1800" dirty="0"/>
              <a:t> </a:t>
            </a:r>
            <a:r>
              <a:rPr lang="en-US" altLang="zh-CN" sz="1800" dirty="0"/>
              <a:t>one-sided,</a:t>
            </a:r>
            <a:r>
              <a:rPr lang="zh-CN" altLang="en-US" sz="1800" dirty="0"/>
              <a:t> </a:t>
            </a:r>
            <a:r>
              <a:rPr lang="en-US" altLang="zh-CN" sz="1800" dirty="0"/>
              <a:t>biased</a:t>
            </a:r>
            <a:r>
              <a:rPr lang="zh-CN" altLang="en-US" sz="1800" dirty="0"/>
              <a:t> </a:t>
            </a:r>
            <a:r>
              <a:rPr lang="en-US" altLang="zh-CN" sz="1800" dirty="0"/>
              <a:t>perspective</a:t>
            </a:r>
          </a:p>
          <a:p>
            <a:pPr marL="457200" lvl="1" indent="0">
              <a:buNone/>
            </a:pPr>
            <a:endParaRPr lang="en-US" altLang="zh-CN" sz="1800" dirty="0"/>
          </a:p>
          <a:p>
            <a:r>
              <a:rPr lang="en-US" altLang="zh-CN" sz="2000" dirty="0"/>
              <a:t>Call</a:t>
            </a:r>
            <a:r>
              <a:rPr lang="zh-CN" altLang="en-US" sz="2000" dirty="0"/>
              <a:t> </a:t>
            </a:r>
            <a:r>
              <a:rPr lang="en-US" altLang="zh-CN" sz="2000" dirty="0"/>
              <a:t>for</a:t>
            </a:r>
            <a:r>
              <a:rPr lang="zh-CN" altLang="en-US" sz="2000" dirty="0"/>
              <a:t> </a:t>
            </a:r>
            <a:r>
              <a:rPr lang="en-US" altLang="zh-CN" sz="2000" dirty="0"/>
              <a:t>multiple</a:t>
            </a:r>
            <a:r>
              <a:rPr lang="zh-CN" altLang="en-US" sz="2000" dirty="0"/>
              <a:t> </a:t>
            </a:r>
            <a:r>
              <a:rPr lang="en-US" altLang="zh-CN" sz="2000" dirty="0"/>
              <a:t>high-quality</a:t>
            </a:r>
            <a:r>
              <a:rPr lang="zh-CN" altLang="en-US" sz="2000" dirty="0"/>
              <a:t> </a:t>
            </a:r>
            <a:r>
              <a:rPr lang="en-US" altLang="zh-CN" sz="2000" dirty="0"/>
              <a:t>explanations</a:t>
            </a:r>
            <a:r>
              <a:rPr lang="zh-CN" altLang="en-US" sz="2000" dirty="0"/>
              <a:t> </a:t>
            </a:r>
            <a:r>
              <a:rPr lang="en-US" altLang="zh-CN" sz="2000" dirty="0"/>
              <a:t>capturing</a:t>
            </a:r>
            <a:r>
              <a:rPr lang="zh-CN" altLang="en-US" sz="2000" dirty="0"/>
              <a:t> </a:t>
            </a:r>
            <a:r>
              <a:rPr lang="en-US" altLang="zh-CN" sz="2000" dirty="0"/>
              <a:t>different</a:t>
            </a:r>
            <a:r>
              <a:rPr lang="zh-CN" altLang="en-US" sz="2000" dirty="0"/>
              <a:t> </a:t>
            </a:r>
            <a:r>
              <a:rPr lang="en-US" altLang="zh-CN" sz="2000" dirty="0"/>
              <a:t>trade-offs</a:t>
            </a:r>
          </a:p>
          <a:p>
            <a:pPr lvl="1"/>
            <a:r>
              <a:rPr lang="en-US" sz="1800" dirty="0"/>
              <a:t>Fidelity → large subgraphs, hard to inspect</a:t>
            </a:r>
          </a:p>
          <a:p>
            <a:pPr lvl="1"/>
            <a:r>
              <a:rPr lang="en-US" sz="1800" dirty="0"/>
              <a:t>Conciseness → small subgraphs, may miss important nodes</a:t>
            </a:r>
          </a:p>
          <a:p>
            <a:pPr lvl="1"/>
            <a:r>
              <a:rPr lang="en-US" sz="1800" dirty="0"/>
              <a:t>Counterfactual → informative but bloated explanations</a:t>
            </a:r>
          </a:p>
          <a:p>
            <a:pPr lvl="1"/>
            <a:r>
              <a:rPr lang="en-US" sz="1800" dirty="0"/>
              <a:t>Linear combinations are sensitive to weights and bias</a:t>
            </a:r>
          </a:p>
          <a:p>
            <a:pPr lvl="1"/>
            <a:endParaRPr lang="en-US" sz="1800" dirty="0"/>
          </a:p>
          <a:p>
            <a:endParaRPr lang="en-US" sz="2000" dirty="0"/>
          </a:p>
          <a:p>
            <a:endParaRPr lang="en-US" sz="2000" dirty="0"/>
          </a:p>
          <a:p>
            <a:endParaRPr lang="en-US" sz="2000" dirty="0"/>
          </a:p>
        </p:txBody>
      </p:sp>
      <p:sp>
        <p:nvSpPr>
          <p:cNvPr id="5"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64 </a:t>
            </a:r>
          </a:p>
        </p:txBody>
      </p:sp>
    </p:spTree>
    <p:extLst>
      <p:ext uri="{BB962C8B-B14F-4D97-AF65-F5344CB8AC3E}">
        <p14:creationId xmlns:p14="http://schemas.microsoft.com/office/powerpoint/2010/main" val="42531236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E715F-795C-1A6D-AD3E-6F5A33A6A072}"/>
              </a:ext>
            </a:extLst>
          </p:cNvPr>
          <p:cNvSpPr>
            <a:spLocks noGrp="1"/>
          </p:cNvSpPr>
          <p:nvPr>
            <p:ph type="title"/>
          </p:nvPr>
        </p:nvSpPr>
        <p:spPr/>
        <p:txBody>
          <a:bodyPr>
            <a:noAutofit/>
          </a:bodyPr>
          <a:lstStyle/>
          <a:p>
            <a:r>
              <a:rPr lang="en-US" altLang="zh-CN" sz="3600" dirty="0"/>
              <a:t>Skyline</a:t>
            </a:r>
            <a:r>
              <a:rPr lang="zh-CN" altLang="en-US" sz="3600" dirty="0"/>
              <a:t> </a:t>
            </a:r>
            <a:r>
              <a:rPr lang="en-US" altLang="zh-CN" sz="3600" dirty="0"/>
              <a:t>Explanations:</a:t>
            </a:r>
            <a:r>
              <a:rPr lang="zh-CN" altLang="en-US" sz="3600" dirty="0"/>
              <a:t> </a:t>
            </a:r>
            <a:r>
              <a:rPr lang="en-US" altLang="zh-CN" sz="3600" dirty="0"/>
              <a:t>Pareto-Optimality</a:t>
            </a:r>
            <a:endParaRPr lang="en-US" sz="3600" dirty="0"/>
          </a:p>
        </p:txBody>
      </p:sp>
      <p:sp>
        <p:nvSpPr>
          <p:cNvPr id="4" name="Content Placeholder 2">
            <a:extLst>
              <a:ext uri="{FF2B5EF4-FFF2-40B4-BE49-F238E27FC236}">
                <a16:creationId xmlns:a16="http://schemas.microsoft.com/office/drawing/2014/main" id="{2FD4E0B4-2CCF-6F14-23AA-0AA484AC0F5D}"/>
              </a:ext>
            </a:extLst>
          </p:cNvPr>
          <p:cNvSpPr>
            <a:spLocks noGrp="1"/>
          </p:cNvSpPr>
          <p:nvPr>
            <p:ph idx="1"/>
          </p:nvPr>
        </p:nvSpPr>
        <p:spPr>
          <a:xfrm>
            <a:off x="440766" y="3429000"/>
            <a:ext cx="8229600" cy="4525963"/>
          </a:xfrm>
        </p:spPr>
        <p:txBody>
          <a:bodyPr>
            <a:normAutofit/>
          </a:bodyPr>
          <a:lstStyle/>
          <a:p>
            <a:r>
              <a:rPr sz="2800" dirty="0"/>
              <a:t>Return a set of </a:t>
            </a:r>
            <a:r>
              <a:rPr sz="2800" dirty="0">
                <a:solidFill>
                  <a:srgbClr val="FF0000"/>
                </a:solidFill>
              </a:rPr>
              <a:t>non-dominated</a:t>
            </a:r>
            <a:r>
              <a:rPr sz="2800" dirty="0"/>
              <a:t> explanations</a:t>
            </a:r>
          </a:p>
          <a:p>
            <a:r>
              <a:rPr sz="2800" dirty="0"/>
              <a:t>Each explanation is best in at least one metric</a:t>
            </a:r>
          </a:p>
          <a:p>
            <a:r>
              <a:rPr sz="2800" dirty="0"/>
              <a:t>Users choose among diverse, high-quality options</a:t>
            </a:r>
          </a:p>
        </p:txBody>
      </p:sp>
      <p:pic>
        <p:nvPicPr>
          <p:cNvPr id="7" name="Picture 6" descr="A close-up of a math equation&#10;&#10;AI-generated content may be incorrect.">
            <a:extLst>
              <a:ext uri="{FF2B5EF4-FFF2-40B4-BE49-F238E27FC236}">
                <a16:creationId xmlns:a16="http://schemas.microsoft.com/office/drawing/2014/main" id="{DDA0518B-4274-6D59-E869-414B8BD872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445015"/>
            <a:ext cx="8640960" cy="1800200"/>
          </a:xfrm>
          <a:prstGeom prst="rect">
            <a:avLst/>
          </a:prstGeom>
        </p:spPr>
      </p:pic>
      <p:sp>
        <p:nvSpPr>
          <p:cNvPr id="5"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65 </a:t>
            </a:r>
          </a:p>
        </p:txBody>
      </p:sp>
    </p:spTree>
    <p:extLst>
      <p:ext uri="{BB962C8B-B14F-4D97-AF65-F5344CB8AC3E}">
        <p14:creationId xmlns:p14="http://schemas.microsoft.com/office/powerpoint/2010/main" val="21434116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CF2 (WWW 2022): Counterfactual &amp; Factual Explanations</a:t>
            </a:r>
          </a:p>
        </p:txBody>
      </p:sp>
      <p:sp>
        <p:nvSpPr>
          <p:cNvPr id="3" name="Content Placeholder 2"/>
          <p:cNvSpPr>
            <a:spLocks noGrp="1"/>
          </p:cNvSpPr>
          <p:nvPr>
            <p:ph idx="1"/>
          </p:nvPr>
        </p:nvSpPr>
        <p:spPr>
          <a:xfrm>
            <a:off x="457200" y="1600200"/>
            <a:ext cx="3679889" cy="4525963"/>
          </a:xfrm>
        </p:spPr>
        <p:txBody>
          <a:bodyPr>
            <a:normAutofit/>
          </a:bodyPr>
          <a:lstStyle/>
          <a:p>
            <a:r>
              <a:rPr sz="2000" dirty="0"/>
              <a:t>Goal: Learn explanations that are both factual and counterfactual</a:t>
            </a:r>
          </a:p>
          <a:p>
            <a:r>
              <a:rPr sz="2000" dirty="0"/>
              <a:t>Jointly learns edge and feature masks</a:t>
            </a:r>
          </a:p>
          <a:p>
            <a:r>
              <a:rPr sz="2000" dirty="0"/>
              <a:t>Optimizes weighted objective over </a:t>
            </a:r>
            <a:r>
              <a:rPr sz="2000" dirty="0">
                <a:solidFill>
                  <a:srgbClr val="FF0000"/>
                </a:solidFill>
              </a:rPr>
              <a:t>factual + counterfactual reasoning</a:t>
            </a:r>
          </a:p>
          <a:p>
            <a:r>
              <a:rPr sz="2000" dirty="0"/>
              <a:t>Strength: clear semantics for 'why' and 'what-if-not'</a:t>
            </a:r>
          </a:p>
        </p:txBody>
      </p:sp>
      <p:pic>
        <p:nvPicPr>
          <p:cNvPr id="5" name="Picture 4" descr="A diagram of a molecule&#10;&#10;AI-generated content may be incorrect.">
            <a:extLst>
              <a:ext uri="{FF2B5EF4-FFF2-40B4-BE49-F238E27FC236}">
                <a16:creationId xmlns:a16="http://schemas.microsoft.com/office/drawing/2014/main" id="{264384DB-FA34-0454-17EF-9DAECAC82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7944" y="2204864"/>
            <a:ext cx="5006911" cy="2880320"/>
          </a:xfrm>
          <a:prstGeom prst="rect">
            <a:avLst/>
          </a:prstGeom>
        </p:spPr>
      </p:pic>
      <p:sp>
        <p:nvSpPr>
          <p:cNvPr id="6"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66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CF2: Intuition &amp; Workflow</a:t>
            </a:r>
          </a:p>
        </p:txBody>
      </p:sp>
      <p:sp>
        <p:nvSpPr>
          <p:cNvPr id="3" name="Content Placeholder 2"/>
          <p:cNvSpPr>
            <a:spLocks noGrp="1"/>
          </p:cNvSpPr>
          <p:nvPr>
            <p:ph idx="1"/>
          </p:nvPr>
        </p:nvSpPr>
        <p:spPr>
          <a:xfrm>
            <a:off x="457200" y="1417638"/>
            <a:ext cx="8229600" cy="4525963"/>
          </a:xfrm>
        </p:spPr>
        <p:txBody>
          <a:bodyPr>
            <a:normAutofit/>
          </a:bodyPr>
          <a:lstStyle/>
          <a:p>
            <a:r>
              <a:rPr sz="2800" dirty="0"/>
              <a:t>Workflow:</a:t>
            </a:r>
          </a:p>
          <a:p>
            <a:pPr lvl="1"/>
            <a:r>
              <a:rPr sz="2400" dirty="0"/>
              <a:t>Input graph → learn masks → evaluate factual &amp; counterfactual objectives</a:t>
            </a:r>
          </a:p>
          <a:p>
            <a:pPr lvl="1"/>
            <a:r>
              <a:rPr sz="2400" dirty="0"/>
              <a:t>Output: one concise explanation subgraph</a:t>
            </a:r>
          </a:p>
          <a:p>
            <a:pPr lvl="1"/>
            <a:r>
              <a:rPr sz="2400" dirty="0"/>
              <a:t>Limitation: single explanation; sensitive to weight tuning</a:t>
            </a:r>
          </a:p>
        </p:txBody>
      </p:sp>
      <p:pic>
        <p:nvPicPr>
          <p:cNvPr id="6" name="Picture 5">
            <a:extLst>
              <a:ext uri="{FF2B5EF4-FFF2-40B4-BE49-F238E27FC236}">
                <a16:creationId xmlns:a16="http://schemas.microsoft.com/office/drawing/2014/main" id="{7B2C4F41-B1DE-AA79-1967-F715DC766C51}"/>
              </a:ext>
            </a:extLst>
          </p:cNvPr>
          <p:cNvPicPr>
            <a:picLocks noChangeAspect="1"/>
          </p:cNvPicPr>
          <p:nvPr/>
        </p:nvPicPr>
        <p:blipFill>
          <a:blip r:embed="rId2"/>
          <a:stretch>
            <a:fillRect/>
          </a:stretch>
        </p:blipFill>
        <p:spPr>
          <a:xfrm>
            <a:off x="710269" y="3773316"/>
            <a:ext cx="3864272" cy="865136"/>
          </a:xfrm>
          <a:prstGeom prst="rect">
            <a:avLst/>
          </a:prstGeom>
        </p:spPr>
      </p:pic>
      <p:pic>
        <p:nvPicPr>
          <p:cNvPr id="7" name="Picture 6">
            <a:extLst>
              <a:ext uri="{FF2B5EF4-FFF2-40B4-BE49-F238E27FC236}">
                <a16:creationId xmlns:a16="http://schemas.microsoft.com/office/drawing/2014/main" id="{A2A5D893-B289-C729-B9D9-240005E6EDAF}"/>
              </a:ext>
            </a:extLst>
          </p:cNvPr>
          <p:cNvPicPr>
            <a:picLocks noChangeAspect="1"/>
          </p:cNvPicPr>
          <p:nvPr/>
        </p:nvPicPr>
        <p:blipFill>
          <a:blip r:embed="rId3"/>
          <a:stretch>
            <a:fillRect/>
          </a:stretch>
        </p:blipFill>
        <p:spPr>
          <a:xfrm>
            <a:off x="4396581" y="3798096"/>
            <a:ext cx="4043422" cy="721120"/>
          </a:xfrm>
          <a:prstGeom prst="rect">
            <a:avLst/>
          </a:prstGeom>
        </p:spPr>
      </p:pic>
      <p:sp>
        <p:nvSpPr>
          <p:cNvPr id="8" name="Right Arrow 7">
            <a:extLst>
              <a:ext uri="{FF2B5EF4-FFF2-40B4-BE49-F238E27FC236}">
                <a16:creationId xmlns:a16="http://schemas.microsoft.com/office/drawing/2014/main" id="{EB30A4DA-27B3-B4AC-317C-24EB669EF193}"/>
              </a:ext>
            </a:extLst>
          </p:cNvPr>
          <p:cNvSpPr/>
          <p:nvPr/>
        </p:nvSpPr>
        <p:spPr>
          <a:xfrm rot="2508977">
            <a:off x="2945987" y="4730486"/>
            <a:ext cx="576064" cy="945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9EE0CCA-8A2B-803F-F060-4DAC9699D569}"/>
              </a:ext>
            </a:extLst>
          </p:cNvPr>
          <p:cNvPicPr>
            <a:picLocks noChangeAspect="1"/>
          </p:cNvPicPr>
          <p:nvPr/>
        </p:nvPicPr>
        <p:blipFill>
          <a:blip r:embed="rId4"/>
          <a:stretch>
            <a:fillRect/>
          </a:stretch>
        </p:blipFill>
        <p:spPr>
          <a:xfrm>
            <a:off x="1977946" y="5090098"/>
            <a:ext cx="5188108" cy="1082182"/>
          </a:xfrm>
          <a:prstGeom prst="rect">
            <a:avLst/>
          </a:prstGeom>
        </p:spPr>
      </p:pic>
      <p:sp>
        <p:nvSpPr>
          <p:cNvPr id="10" name="Right Arrow 9">
            <a:extLst>
              <a:ext uri="{FF2B5EF4-FFF2-40B4-BE49-F238E27FC236}">
                <a16:creationId xmlns:a16="http://schemas.microsoft.com/office/drawing/2014/main" id="{FEE041B6-C5DC-23B9-6145-44BBC80F423D}"/>
              </a:ext>
            </a:extLst>
          </p:cNvPr>
          <p:cNvSpPr/>
          <p:nvPr/>
        </p:nvSpPr>
        <p:spPr>
          <a:xfrm rot="7082980">
            <a:off x="6149678" y="5024612"/>
            <a:ext cx="1404833" cy="825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67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PGExplainer (NeurIPS 2020): Parameterized Explainer</a:t>
            </a:r>
          </a:p>
        </p:txBody>
      </p:sp>
      <p:sp>
        <p:nvSpPr>
          <p:cNvPr id="3" name="Content Placeholder 2"/>
          <p:cNvSpPr>
            <a:spLocks noGrp="1"/>
          </p:cNvSpPr>
          <p:nvPr>
            <p:ph idx="1"/>
          </p:nvPr>
        </p:nvSpPr>
        <p:spPr/>
        <p:txBody>
          <a:bodyPr>
            <a:normAutofit/>
          </a:bodyPr>
          <a:lstStyle/>
          <a:p>
            <a:r>
              <a:rPr sz="2000" dirty="0"/>
              <a:t>Goal: Learn a reusable explainer model for GNNs</a:t>
            </a:r>
          </a:p>
          <a:p>
            <a:r>
              <a:rPr sz="2000" dirty="0"/>
              <a:t>MLP predicts edge importance conditioned on node embeddings</a:t>
            </a:r>
          </a:p>
          <a:p>
            <a:r>
              <a:rPr lang="en-US" sz="2000" dirty="0"/>
              <a:t>Strength</a:t>
            </a:r>
            <a:r>
              <a:rPr lang="en-US" altLang="zh-CN" sz="2000" dirty="0"/>
              <a:t>:</a:t>
            </a:r>
            <a:r>
              <a:rPr lang="zh-CN" altLang="en-US" sz="2000" dirty="0"/>
              <a:t> </a:t>
            </a:r>
            <a:r>
              <a:rPr sz="2000" dirty="0"/>
              <a:t>Trained once, </a:t>
            </a:r>
            <a:r>
              <a:rPr lang="en-US" altLang="zh-CN" sz="2000" dirty="0"/>
              <a:t>generally</a:t>
            </a:r>
            <a:r>
              <a:rPr lang="zh-CN" altLang="en-US" sz="2000" dirty="0"/>
              <a:t> </a:t>
            </a:r>
            <a:r>
              <a:rPr sz="2000" dirty="0"/>
              <a:t>applied to many nodes/graphs</a:t>
            </a:r>
            <a:r>
              <a:rPr lang="en-US" altLang="zh-CN" sz="2000" dirty="0"/>
              <a:t>;</a:t>
            </a:r>
            <a:r>
              <a:rPr lang="zh-CN" altLang="en-US" sz="2000" dirty="0"/>
              <a:t> </a:t>
            </a:r>
            <a:br>
              <a:rPr lang="en-US" altLang="zh-CN" sz="2000" dirty="0"/>
            </a:br>
            <a:r>
              <a:rPr sz="2000" dirty="0"/>
              <a:t>fast inference-time explanations</a:t>
            </a:r>
          </a:p>
        </p:txBody>
      </p:sp>
      <p:pic>
        <p:nvPicPr>
          <p:cNvPr id="4" name="Picture 3">
            <a:extLst>
              <a:ext uri="{FF2B5EF4-FFF2-40B4-BE49-F238E27FC236}">
                <a16:creationId xmlns:a16="http://schemas.microsoft.com/office/drawing/2014/main" id="{2A82AB03-7983-4810-ACC1-9601DE37561E}"/>
              </a:ext>
            </a:extLst>
          </p:cNvPr>
          <p:cNvPicPr>
            <a:picLocks noChangeAspect="1"/>
          </p:cNvPicPr>
          <p:nvPr/>
        </p:nvPicPr>
        <p:blipFill>
          <a:blip r:embed="rId3"/>
          <a:stretch>
            <a:fillRect/>
          </a:stretch>
        </p:blipFill>
        <p:spPr>
          <a:xfrm>
            <a:off x="2021056" y="3153468"/>
            <a:ext cx="4680520" cy="956235"/>
          </a:xfrm>
          <a:prstGeom prst="rect">
            <a:avLst/>
          </a:prstGeom>
        </p:spPr>
      </p:pic>
      <p:pic>
        <p:nvPicPr>
          <p:cNvPr id="6" name="Picture 5" descr="A diagram of a graph&#10;&#10;AI-generated content may be incorrect.">
            <a:extLst>
              <a:ext uri="{FF2B5EF4-FFF2-40B4-BE49-F238E27FC236}">
                <a16:creationId xmlns:a16="http://schemas.microsoft.com/office/drawing/2014/main" id="{7AF40DE4-A20D-0833-2502-1DF08B503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600" y="4109703"/>
            <a:ext cx="7005129" cy="2199021"/>
          </a:xfrm>
          <a:prstGeom prst="rect">
            <a:avLst/>
          </a:prstGeom>
        </p:spPr>
      </p:pic>
      <p:sp>
        <p:nvSpPr>
          <p:cNvPr id="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68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PGExplainer: Intuition &amp; Workflow</a:t>
            </a:r>
          </a:p>
        </p:txBody>
      </p:sp>
      <p:sp>
        <p:nvSpPr>
          <p:cNvPr id="3" name="Content Placeholder 2"/>
          <p:cNvSpPr>
            <a:spLocks noGrp="1"/>
          </p:cNvSpPr>
          <p:nvPr>
            <p:ph idx="1"/>
          </p:nvPr>
        </p:nvSpPr>
        <p:spPr>
          <a:xfrm>
            <a:off x="457200" y="1600201"/>
            <a:ext cx="8229600" cy="2260848"/>
          </a:xfrm>
        </p:spPr>
        <p:txBody>
          <a:bodyPr>
            <a:normAutofit/>
          </a:bodyPr>
          <a:lstStyle/>
          <a:p>
            <a:r>
              <a:rPr sz="2800" dirty="0"/>
              <a:t>Workflow:</a:t>
            </a:r>
          </a:p>
          <a:p>
            <a:pPr lvl="1"/>
            <a:r>
              <a:rPr sz="2400" dirty="0"/>
              <a:t>Pretrain explainer → generate edge mask → extract subgraph</a:t>
            </a:r>
          </a:p>
          <a:p>
            <a:pPr lvl="1"/>
            <a:r>
              <a:rPr sz="2400" dirty="0"/>
              <a:t>Optimizes mutual information with GNN predictions</a:t>
            </a:r>
          </a:p>
          <a:p>
            <a:pPr lvl="1"/>
            <a:r>
              <a:rPr sz="2400" dirty="0"/>
              <a:t>Limitation: training bias affects quality</a:t>
            </a:r>
            <a:r>
              <a:rPr lang="en-US" altLang="zh-CN" sz="2400" dirty="0"/>
              <a:t>;</a:t>
            </a:r>
            <a:r>
              <a:rPr lang="zh-CN" altLang="en-US" sz="2400" dirty="0"/>
              <a:t> </a:t>
            </a:r>
            <a:r>
              <a:rPr lang="en-US" altLang="zh-CN" sz="2400" dirty="0"/>
              <a:t>learning</a:t>
            </a:r>
            <a:r>
              <a:rPr lang="zh-CN" altLang="en-US" sz="2400" dirty="0"/>
              <a:t> </a:t>
            </a:r>
            <a:r>
              <a:rPr lang="en-US" altLang="zh-CN" sz="2400" dirty="0"/>
              <a:t>overhead</a:t>
            </a:r>
            <a:endParaRPr sz="2400" dirty="0"/>
          </a:p>
        </p:txBody>
      </p:sp>
      <p:pic>
        <p:nvPicPr>
          <p:cNvPr id="10" name="Picture 9" descr="A math equations and formulas&#10;&#10;AI-generated content may be incorrect.">
            <a:extLst>
              <a:ext uri="{FF2B5EF4-FFF2-40B4-BE49-F238E27FC236}">
                <a16:creationId xmlns:a16="http://schemas.microsoft.com/office/drawing/2014/main" id="{0BA02DC0-888F-5047-4D7F-5A03CD9C1E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4043612"/>
            <a:ext cx="7420299" cy="1401612"/>
          </a:xfrm>
          <a:prstGeom prst="rect">
            <a:avLst/>
          </a:prstGeom>
        </p:spPr>
      </p:pic>
      <p:sp>
        <p:nvSpPr>
          <p:cNvPr id="11" name="TextBox 10">
            <a:extLst>
              <a:ext uri="{FF2B5EF4-FFF2-40B4-BE49-F238E27FC236}">
                <a16:creationId xmlns:a16="http://schemas.microsoft.com/office/drawing/2014/main" id="{87A07406-FCFD-5277-1266-9E433FC462F9}"/>
              </a:ext>
            </a:extLst>
          </p:cNvPr>
          <p:cNvSpPr txBox="1"/>
          <p:nvPr/>
        </p:nvSpPr>
        <p:spPr>
          <a:xfrm>
            <a:off x="827584" y="5627787"/>
            <a:ext cx="8033738" cy="646331"/>
          </a:xfrm>
          <a:prstGeom prst="rect">
            <a:avLst/>
          </a:prstGeom>
          <a:noFill/>
        </p:spPr>
        <p:txBody>
          <a:bodyPr wrap="none" rtlCol="0">
            <a:spAutoFit/>
          </a:bodyPr>
          <a:lstStyle/>
          <a:p>
            <a:r>
              <a:rPr lang="en-US" altLang="zh-CN" dirty="0"/>
              <a:t>Approximation</a:t>
            </a:r>
            <a:r>
              <a:rPr lang="zh-CN" altLang="en-US" dirty="0"/>
              <a:t> </a:t>
            </a:r>
            <a:r>
              <a:rPr lang="en-US" altLang="zh-CN" dirty="0"/>
              <a:t>strategies:</a:t>
            </a:r>
            <a:r>
              <a:rPr lang="zh-CN" altLang="en-US" dirty="0"/>
              <a:t>  </a:t>
            </a:r>
            <a:r>
              <a:rPr lang="en-US" altLang="zh-CN" dirty="0"/>
              <a:t>Use</a:t>
            </a:r>
            <a:r>
              <a:rPr lang="zh-CN" altLang="en-US" dirty="0"/>
              <a:t> </a:t>
            </a:r>
            <a:r>
              <a:rPr lang="en-US" altLang="zh-CN" dirty="0"/>
              <a:t>cross</a:t>
            </a:r>
            <a:r>
              <a:rPr lang="zh-CN" altLang="en-US" dirty="0"/>
              <a:t> </a:t>
            </a:r>
            <a:r>
              <a:rPr lang="en-US" altLang="zh-CN" dirty="0"/>
              <a:t>entropy</a:t>
            </a:r>
            <a:r>
              <a:rPr lang="zh-CN" altLang="en-US" dirty="0"/>
              <a:t> </a:t>
            </a:r>
            <a:r>
              <a:rPr lang="en-US" altLang="zh-CN" dirty="0"/>
              <a:t>H</a:t>
            </a:r>
            <a:r>
              <a:rPr lang="zh-CN" altLang="en-US" dirty="0"/>
              <a:t> </a:t>
            </a:r>
            <a:r>
              <a:rPr lang="en-US" altLang="zh-CN" dirty="0"/>
              <a:t>to</a:t>
            </a:r>
            <a:r>
              <a:rPr lang="zh-CN" altLang="en-US" dirty="0"/>
              <a:t> </a:t>
            </a:r>
            <a:r>
              <a:rPr lang="en-US" altLang="zh-CN" dirty="0"/>
              <a:t>approximate</a:t>
            </a:r>
            <a:r>
              <a:rPr lang="zh-CN" altLang="en-US" dirty="0"/>
              <a:t> </a:t>
            </a:r>
            <a:r>
              <a:rPr lang="en-US" altLang="zh-CN" dirty="0"/>
              <a:t>conditional</a:t>
            </a:r>
            <a:r>
              <a:rPr lang="zh-CN" altLang="en-US" dirty="0"/>
              <a:t> </a:t>
            </a:r>
            <a:r>
              <a:rPr lang="en-US" altLang="zh-CN" dirty="0"/>
              <a:t>entropy;</a:t>
            </a:r>
            <a:r>
              <a:rPr lang="zh-CN" altLang="en-US" dirty="0"/>
              <a:t> </a:t>
            </a:r>
            <a:endParaRPr lang="en-US" altLang="zh-CN" dirty="0"/>
          </a:p>
          <a:p>
            <a:r>
              <a:rPr lang="en-US" altLang="zh-CN" dirty="0"/>
              <a:t>Use</a:t>
            </a:r>
            <a:r>
              <a:rPr lang="zh-CN" altLang="en-US" dirty="0"/>
              <a:t> </a:t>
            </a:r>
            <a:r>
              <a:rPr lang="en-US" altLang="zh-CN" dirty="0"/>
              <a:t>Monte</a:t>
            </a:r>
            <a:r>
              <a:rPr lang="zh-CN" altLang="en-US" dirty="0"/>
              <a:t> </a:t>
            </a:r>
            <a:r>
              <a:rPr lang="en-US" altLang="zh-CN" dirty="0"/>
              <a:t>Carlo</a:t>
            </a:r>
            <a:r>
              <a:rPr lang="zh-CN" altLang="en-US" dirty="0"/>
              <a:t> </a:t>
            </a:r>
            <a:r>
              <a:rPr lang="en-US" altLang="zh-CN" dirty="0"/>
              <a:t>to</a:t>
            </a:r>
            <a:r>
              <a:rPr lang="zh-CN" altLang="en-US" dirty="0"/>
              <a:t> </a:t>
            </a:r>
            <a:r>
              <a:rPr lang="en-US" altLang="zh-CN" dirty="0"/>
              <a:t>approximately</a:t>
            </a:r>
            <a:r>
              <a:rPr lang="zh-CN" altLang="en-US" dirty="0"/>
              <a:t> </a:t>
            </a:r>
            <a:r>
              <a:rPr lang="en-US" altLang="zh-CN" dirty="0"/>
              <a:t>optimize</a:t>
            </a:r>
            <a:r>
              <a:rPr lang="zh-CN" altLang="en-US" dirty="0"/>
              <a:t> </a:t>
            </a:r>
            <a:r>
              <a:rPr lang="en-US" altLang="zh-CN" dirty="0"/>
              <a:t>the object</a:t>
            </a:r>
            <a:r>
              <a:rPr lang="zh-CN" altLang="en-US" dirty="0"/>
              <a:t> </a:t>
            </a:r>
            <a:r>
              <a:rPr lang="en-US" altLang="zh-CN" dirty="0"/>
              <a:t>over</a:t>
            </a:r>
            <a:r>
              <a:rPr lang="zh-CN" altLang="en-US" dirty="0"/>
              <a:t> </a:t>
            </a:r>
            <a:r>
              <a:rPr lang="en-US" altLang="zh-CN" dirty="0"/>
              <a:t>a</a:t>
            </a:r>
            <a:r>
              <a:rPr lang="zh-CN" altLang="en-US" dirty="0"/>
              <a:t> </a:t>
            </a:r>
            <a:r>
              <a:rPr lang="en-US" altLang="zh-CN" dirty="0"/>
              <a:t>set</a:t>
            </a:r>
            <a:r>
              <a:rPr lang="zh-CN" altLang="en-US" dirty="0"/>
              <a:t> </a:t>
            </a:r>
            <a:r>
              <a:rPr lang="en-US" altLang="zh-CN" dirty="0"/>
              <a:t>of</a:t>
            </a:r>
            <a:r>
              <a:rPr lang="zh-CN" altLang="en-US" dirty="0"/>
              <a:t> </a:t>
            </a:r>
            <a:r>
              <a:rPr lang="en-US" altLang="zh-CN" dirty="0"/>
              <a:t>sampled</a:t>
            </a:r>
            <a:r>
              <a:rPr lang="zh-CN" altLang="en-US" dirty="0"/>
              <a:t> </a:t>
            </a:r>
            <a:r>
              <a:rPr lang="en-US" altLang="zh-CN" dirty="0"/>
              <a:t>graphs</a:t>
            </a:r>
            <a:r>
              <a:rPr lang="zh-CN" altLang="en-US" dirty="0"/>
              <a:t> </a:t>
            </a:r>
            <a:endParaRPr lang="en-US" dirty="0"/>
          </a:p>
        </p:txBody>
      </p:sp>
      <p:sp>
        <p:nvSpPr>
          <p:cNvPr id="6"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69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9"/>
          <p:cNvSpPr txBox="1"/>
          <p:nvPr/>
        </p:nvSpPr>
        <p:spPr>
          <a:xfrm>
            <a:off x="102809" y="11882"/>
            <a:ext cx="8888791" cy="453647"/>
          </a:xfrm>
          <a:prstGeom prst="rect">
            <a:avLst/>
          </a:prstGeom>
          <a:noFill/>
          <a:ln>
            <a:noFill/>
          </a:ln>
        </p:spPr>
        <p:txBody>
          <a:bodyPr lIns="0" tIns="0" rIns="0" bIns="0" anchor="t" anchorCtr="0">
            <a:noAutofit/>
          </a:bodyPr>
          <a:lstStyle/>
          <a:p>
            <a:pPr marL="311089" indent="-311089">
              <a:lnSpc>
                <a:spcPct val="102000"/>
              </a:lnSpc>
              <a:buClr>
                <a:srgbClr val="FF00FF"/>
              </a:buClr>
              <a:buSzPct val="25000"/>
            </a:pPr>
            <a:r>
              <a:rPr lang="en-US" sz="3266" b="1" dirty="0">
                <a:solidFill>
                  <a:srgbClr val="00B0F0"/>
                </a:solidFill>
                <a:ea typeface="Calibri"/>
                <a:cs typeface="Calibri"/>
                <a:sym typeface="Calibri"/>
              </a:rPr>
              <a:t>Graph Neural Network (GNN): Explainability </a:t>
            </a:r>
            <a:r>
              <a:rPr lang="en-US" sz="2000" b="1" dirty="0">
                <a:solidFill>
                  <a:srgbClr val="FFC000"/>
                </a:solidFill>
                <a:ea typeface="Calibri"/>
                <a:cs typeface="Calibri"/>
                <a:sym typeface="Calibri"/>
              </a:rPr>
              <a:t>[IEEE DSAA 2023 Tutorial] </a:t>
            </a:r>
          </a:p>
        </p:txBody>
      </p:sp>
      <p:sp>
        <p:nvSpPr>
          <p:cNvPr id="10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7 </a:t>
            </a:r>
          </a:p>
        </p:txBody>
      </p:sp>
      <p:sp>
        <p:nvSpPr>
          <p:cNvPr id="111" name="Rectangle 110">
            <a:extLst>
              <a:ext uri="{FF2B5EF4-FFF2-40B4-BE49-F238E27FC236}">
                <a16:creationId xmlns:a16="http://schemas.microsoft.com/office/drawing/2014/main" id="{CC7165F4-636F-2B4D-28DB-3A78A598E0F0}"/>
              </a:ext>
            </a:extLst>
          </p:cNvPr>
          <p:cNvSpPr/>
          <p:nvPr/>
        </p:nvSpPr>
        <p:spPr>
          <a:xfrm>
            <a:off x="270721" y="795623"/>
            <a:ext cx="8568479" cy="1569660"/>
          </a:xfrm>
          <a:prstGeom prst="rect">
            <a:avLst/>
          </a:prstGeom>
        </p:spPr>
        <p:txBody>
          <a:bodyPr wrap="square">
            <a:spAutoFit/>
          </a:bodyPr>
          <a:lstStyle/>
          <a:p>
            <a:pPr>
              <a:buFont typeface="Arial" pitchFamily="34" charset="0"/>
              <a:buChar char="•"/>
            </a:pPr>
            <a:r>
              <a:rPr lang="en-US" sz="1600" dirty="0"/>
              <a:t> Explain the results of high-quality GNNs.</a:t>
            </a:r>
          </a:p>
          <a:p>
            <a:pPr>
              <a:buFont typeface="Arial" pitchFamily="34" charset="0"/>
              <a:buChar char="•"/>
            </a:pPr>
            <a:endParaRPr lang="en-US" sz="800" dirty="0"/>
          </a:p>
          <a:p>
            <a:pPr>
              <a:buFont typeface="Arial" pitchFamily="34" charset="0"/>
              <a:buChar char="•"/>
            </a:pPr>
            <a:r>
              <a:rPr lang="en-US" sz="1600" dirty="0"/>
              <a:t>  </a:t>
            </a:r>
            <a:r>
              <a:rPr lang="en-US" sz="1600" b="1" dirty="0"/>
              <a:t>[Instance-level] </a:t>
            </a:r>
            <a:r>
              <a:rPr lang="en-US" sz="1600" dirty="0"/>
              <a:t>Understand which aspects of the input data drive the decisions of the GNN – discover critical nodes, edges, subgraphs, and their features that are responsible for GNN outcomes.</a:t>
            </a:r>
          </a:p>
          <a:p>
            <a:pPr>
              <a:buFont typeface="Arial" pitchFamily="34" charset="0"/>
              <a:buChar char="•"/>
            </a:pPr>
            <a:endParaRPr lang="en-US" sz="800" dirty="0"/>
          </a:p>
          <a:p>
            <a:pPr>
              <a:buFont typeface="Arial" pitchFamily="34" charset="0"/>
              <a:buChar char="•"/>
            </a:pPr>
            <a:r>
              <a:rPr lang="en-US" sz="1600" dirty="0"/>
              <a:t> </a:t>
            </a:r>
            <a:r>
              <a:rPr lang="en-US" sz="1600" b="1" dirty="0"/>
              <a:t>[Model-level] </a:t>
            </a:r>
            <a:r>
              <a:rPr lang="en-US" sz="1600" dirty="0"/>
              <a:t>Insight on how GNNs work – discover what input subgraph patterns lead to a certain prediction.</a:t>
            </a:r>
            <a:endParaRPr lang="en-SG" sz="1600" dirty="0"/>
          </a:p>
        </p:txBody>
      </p:sp>
      <p:sp>
        <p:nvSpPr>
          <p:cNvPr id="112" name="Rectangle 111">
            <a:extLst>
              <a:ext uri="{FF2B5EF4-FFF2-40B4-BE49-F238E27FC236}">
                <a16:creationId xmlns:a16="http://schemas.microsoft.com/office/drawing/2014/main" id="{2073689F-5CF9-9AE2-F090-8554B3C5ED15}"/>
              </a:ext>
            </a:extLst>
          </p:cNvPr>
          <p:cNvSpPr/>
          <p:nvPr/>
        </p:nvSpPr>
        <p:spPr>
          <a:xfrm>
            <a:off x="304800" y="2590800"/>
            <a:ext cx="1402292" cy="2996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dirty="0">
                <a:solidFill>
                  <a:schemeClr val="tx1"/>
                </a:solidFill>
              </a:rPr>
              <a:t>Importance</a:t>
            </a:r>
            <a:endParaRPr lang="en-US" dirty="0">
              <a:solidFill>
                <a:schemeClr val="tx1"/>
              </a:solidFill>
            </a:endParaRPr>
          </a:p>
        </p:txBody>
      </p:sp>
      <p:sp>
        <p:nvSpPr>
          <p:cNvPr id="114" name="Rectangle 113">
            <a:extLst>
              <a:ext uri="{FF2B5EF4-FFF2-40B4-BE49-F238E27FC236}">
                <a16:creationId xmlns:a16="http://schemas.microsoft.com/office/drawing/2014/main" id="{0A1F495F-38A3-631F-00DF-FBC66D5F33A1}"/>
              </a:ext>
            </a:extLst>
          </p:cNvPr>
          <p:cNvSpPr/>
          <p:nvPr/>
        </p:nvSpPr>
        <p:spPr>
          <a:xfrm>
            <a:off x="197910" y="2895600"/>
            <a:ext cx="6050490" cy="3908762"/>
          </a:xfrm>
          <a:prstGeom prst="rect">
            <a:avLst/>
          </a:prstGeom>
        </p:spPr>
        <p:txBody>
          <a:bodyPr wrap="square">
            <a:spAutoFit/>
          </a:bodyPr>
          <a:lstStyle/>
          <a:p>
            <a:pPr>
              <a:buFont typeface="Arial" pitchFamily="34" charset="0"/>
              <a:buChar char="•"/>
            </a:pPr>
            <a:r>
              <a:rPr lang="en-US" sz="1600" dirty="0"/>
              <a:t> Desirable to understand and explain the workings and results of black-box GNNs – bridge domain knowledge with GNN predictions, human-AI collaboration.</a:t>
            </a:r>
          </a:p>
          <a:p>
            <a:pPr>
              <a:buFont typeface="Arial" pitchFamily="34" charset="0"/>
              <a:buChar char="•"/>
            </a:pPr>
            <a:endParaRPr lang="en-US" sz="800" dirty="0"/>
          </a:p>
          <a:p>
            <a:pPr>
              <a:buFont typeface="Arial" pitchFamily="34" charset="0"/>
              <a:buChar char="•"/>
            </a:pPr>
            <a:r>
              <a:rPr lang="en-US" sz="1600" dirty="0"/>
              <a:t>  Safety and well-being (e.g., autonomous car, AI in healthcare) – trust in deep learning models.</a:t>
            </a:r>
          </a:p>
          <a:p>
            <a:pPr>
              <a:buFont typeface="Arial" pitchFamily="34" charset="0"/>
              <a:buChar char="•"/>
            </a:pPr>
            <a:endParaRPr lang="en-US" sz="800" dirty="0"/>
          </a:p>
          <a:p>
            <a:pPr>
              <a:buFont typeface="Arial" pitchFamily="34" charset="0"/>
              <a:buChar char="•"/>
            </a:pPr>
            <a:r>
              <a:rPr lang="en-US" sz="1600" dirty="0"/>
              <a:t> Understand bias in machine learning (ML) algorithms – ML algorithms can amplify bias, model debugging.</a:t>
            </a:r>
          </a:p>
          <a:p>
            <a:endParaRPr lang="en-US" sz="800" dirty="0"/>
          </a:p>
          <a:p>
            <a:pPr>
              <a:buFont typeface="Arial" pitchFamily="34" charset="0"/>
              <a:buChar char="•"/>
            </a:pPr>
            <a:r>
              <a:rPr lang="en-US" sz="1600" dirty="0"/>
              <a:t> Robustness against adversarial examples – improve quality of GNN outputs.</a:t>
            </a:r>
          </a:p>
          <a:p>
            <a:pPr>
              <a:buFont typeface="Arial" pitchFamily="34" charset="0"/>
              <a:buChar char="•"/>
            </a:pPr>
            <a:endParaRPr lang="en-US" sz="800" dirty="0"/>
          </a:p>
          <a:p>
            <a:pPr>
              <a:buFont typeface="Arial" pitchFamily="34" charset="0"/>
              <a:buChar char="•"/>
            </a:pPr>
            <a:r>
              <a:rPr lang="en-US" sz="1600" dirty="0"/>
              <a:t> Legal requirements, e.g., GDPR – algorithms to explain their outputs.</a:t>
            </a:r>
          </a:p>
          <a:p>
            <a:pPr>
              <a:buFont typeface="Arial" pitchFamily="34" charset="0"/>
              <a:buChar char="•"/>
            </a:pPr>
            <a:endParaRPr lang="en-US" sz="800" dirty="0"/>
          </a:p>
          <a:p>
            <a:pPr>
              <a:buFont typeface="Arial" pitchFamily="34" charset="0"/>
              <a:buChar char="•"/>
            </a:pPr>
            <a:r>
              <a:rPr lang="en-US" sz="1600" dirty="0"/>
              <a:t> </a:t>
            </a:r>
            <a:r>
              <a:rPr lang="en-SG" sz="1600" dirty="0">
                <a:latin typeface="Calibri" panose="020F0502020204030204" pitchFamily="34" charset="0"/>
                <a:cs typeface="Calibri" panose="020F0502020204030204" pitchFamily="34" charset="0"/>
              </a:rPr>
              <a:t> Scientific applications – identify hidden patterns, rules, root causes, discover laws in science (biology, physics, chemistry, social science, etc.)</a:t>
            </a:r>
            <a:endParaRPr lang="en-SG" sz="1600" dirty="0"/>
          </a:p>
        </p:txBody>
      </p:sp>
      <p:sp>
        <p:nvSpPr>
          <p:cNvPr id="115" name="Rectangle 114">
            <a:extLst>
              <a:ext uri="{FF2B5EF4-FFF2-40B4-BE49-F238E27FC236}">
                <a16:creationId xmlns:a16="http://schemas.microsoft.com/office/drawing/2014/main" id="{2073689F-5CF9-9AE2-F090-8554B3C5ED15}"/>
              </a:ext>
            </a:extLst>
          </p:cNvPr>
          <p:cNvSpPr/>
          <p:nvPr/>
        </p:nvSpPr>
        <p:spPr>
          <a:xfrm>
            <a:off x="6920785" y="3213439"/>
            <a:ext cx="1326353" cy="2996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1600" dirty="0">
                <a:solidFill>
                  <a:schemeClr val="tx1"/>
                </a:solidFill>
              </a:rPr>
              <a:t>Stakeholders</a:t>
            </a:r>
            <a:endParaRPr lang="en-US" sz="1600" dirty="0">
              <a:solidFill>
                <a:schemeClr val="tx1"/>
              </a:solidFill>
            </a:endParaRPr>
          </a:p>
        </p:txBody>
      </p:sp>
      <p:sp>
        <p:nvSpPr>
          <p:cNvPr id="116" name="Rounded Rectangle 115"/>
          <p:cNvSpPr/>
          <p:nvPr/>
        </p:nvSpPr>
        <p:spPr>
          <a:xfrm>
            <a:off x="6400800" y="3666927"/>
            <a:ext cx="2599273" cy="1743273"/>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7" name="Rectangle 116">
            <a:extLst>
              <a:ext uri="{FF2B5EF4-FFF2-40B4-BE49-F238E27FC236}">
                <a16:creationId xmlns:a16="http://schemas.microsoft.com/office/drawing/2014/main" id="{CC7165F4-636F-2B4D-28DB-3A78A598E0F0}"/>
              </a:ext>
            </a:extLst>
          </p:cNvPr>
          <p:cNvSpPr/>
          <p:nvPr/>
        </p:nvSpPr>
        <p:spPr>
          <a:xfrm>
            <a:off x="6612341" y="3733800"/>
            <a:ext cx="2303059" cy="1815882"/>
          </a:xfrm>
          <a:prstGeom prst="rect">
            <a:avLst/>
          </a:prstGeom>
        </p:spPr>
        <p:txBody>
          <a:bodyPr wrap="square">
            <a:spAutoFit/>
          </a:bodyPr>
          <a:lstStyle/>
          <a:p>
            <a:r>
              <a:rPr lang="en-US" sz="1600" dirty="0">
                <a:latin typeface="Cambria"/>
                <a:ea typeface="Cambria"/>
                <a:cs typeface="Cambria"/>
                <a:sym typeface="Cambria"/>
              </a:rPr>
              <a:t>End users, domain experts, decision makers, policy makers, regulatory agencies, researchers, data scientists, and engineers</a:t>
            </a:r>
          </a:p>
          <a:p>
            <a:pPr>
              <a:buFont typeface="Arial" pitchFamily="34" charset="0"/>
              <a:buChar char="•"/>
            </a:pPr>
            <a:endParaRPr lang="en-SG" sz="1600" dirty="0"/>
          </a:p>
        </p:txBody>
      </p:sp>
    </p:spTree>
    <p:extLst>
      <p:ext uri="{BB962C8B-B14F-4D97-AF65-F5344CB8AC3E}">
        <p14:creationId xmlns:p14="http://schemas.microsoft.com/office/powerpoint/2010/main" val="9241107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err="1"/>
              <a:t>MOExp</a:t>
            </a:r>
            <a:r>
              <a:rPr dirty="0"/>
              <a:t> (ICDM 2021): Multi-Objective Explanations</a:t>
            </a:r>
          </a:p>
        </p:txBody>
      </p:sp>
      <p:sp>
        <p:nvSpPr>
          <p:cNvPr id="3" name="Content Placeholder 2"/>
          <p:cNvSpPr>
            <a:spLocks noGrp="1"/>
          </p:cNvSpPr>
          <p:nvPr>
            <p:ph idx="1"/>
          </p:nvPr>
        </p:nvSpPr>
        <p:spPr>
          <a:xfrm>
            <a:off x="457200" y="1600200"/>
            <a:ext cx="8435280" cy="4525963"/>
          </a:xfrm>
        </p:spPr>
        <p:txBody>
          <a:bodyPr>
            <a:normAutofit/>
          </a:bodyPr>
          <a:lstStyle/>
          <a:p>
            <a:r>
              <a:rPr sz="2400" dirty="0"/>
              <a:t>Goal: Pareto-optimal explanations over two objectives</a:t>
            </a:r>
          </a:p>
          <a:p>
            <a:r>
              <a:rPr sz="2400" dirty="0"/>
              <a:t>Optimizes factual (simulatability) and counterfactual relevance</a:t>
            </a:r>
          </a:p>
          <a:p>
            <a:r>
              <a:rPr sz="2400" dirty="0"/>
              <a:t>Returns a </a:t>
            </a:r>
            <a:r>
              <a:rPr sz="2400" dirty="0">
                <a:solidFill>
                  <a:srgbClr val="FF0000"/>
                </a:solidFill>
              </a:rPr>
              <a:t>Pareto set </a:t>
            </a:r>
            <a:r>
              <a:rPr sz="2400" dirty="0"/>
              <a:t>instead of one explanation</a:t>
            </a:r>
          </a:p>
          <a:p>
            <a:r>
              <a:rPr sz="2400" dirty="0"/>
              <a:t>Strength: exposes trade-offs explicitly</a:t>
            </a:r>
          </a:p>
        </p:txBody>
      </p:sp>
      <p:pic>
        <p:nvPicPr>
          <p:cNvPr id="5" name="Picture 4" descr="A diagram of a diagram&#10;&#10;AI-generated content may be incorrect.">
            <a:extLst>
              <a:ext uri="{FF2B5EF4-FFF2-40B4-BE49-F238E27FC236}">
                <a16:creationId xmlns:a16="http://schemas.microsoft.com/office/drawing/2014/main" id="{F60FDF48-6BFA-6EB4-4C8B-2210AEEFED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439580"/>
            <a:ext cx="3483890" cy="1357572"/>
          </a:xfrm>
          <a:prstGeom prst="rect">
            <a:avLst/>
          </a:prstGeom>
        </p:spPr>
      </p:pic>
      <p:pic>
        <p:nvPicPr>
          <p:cNvPr id="6" name="Picture 5" descr="A diagram of a diagram&#10;&#10;AI-generated content may be incorrect.">
            <a:extLst>
              <a:ext uri="{FF2B5EF4-FFF2-40B4-BE49-F238E27FC236}">
                <a16:creationId xmlns:a16="http://schemas.microsoft.com/office/drawing/2014/main" id="{8E18620A-60B7-6592-DC50-47A5E9EA2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1090" y="3717032"/>
            <a:ext cx="4992555" cy="1872208"/>
          </a:xfrm>
          <a:prstGeom prst="rect">
            <a:avLst/>
          </a:prstGeom>
        </p:spPr>
      </p:pic>
      <p:sp>
        <p:nvSpPr>
          <p:cNvPr id="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70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MOExp: Intuition &amp; Workflow</a:t>
            </a:r>
          </a:p>
        </p:txBody>
      </p:sp>
      <p:sp>
        <p:nvSpPr>
          <p:cNvPr id="3" name="Content Placeholder 2"/>
          <p:cNvSpPr>
            <a:spLocks noGrp="1"/>
          </p:cNvSpPr>
          <p:nvPr>
            <p:ph idx="1"/>
          </p:nvPr>
        </p:nvSpPr>
        <p:spPr/>
        <p:txBody>
          <a:bodyPr>
            <a:normAutofit/>
          </a:bodyPr>
          <a:lstStyle/>
          <a:p>
            <a:r>
              <a:rPr sz="2400" dirty="0"/>
              <a:t>Workflow:</a:t>
            </a:r>
          </a:p>
          <a:p>
            <a:pPr lvl="1"/>
            <a:r>
              <a:rPr sz="2000" dirty="0"/>
              <a:t>Search subgraphs → evaluate two objectives → Pareto front</a:t>
            </a:r>
          </a:p>
          <a:p>
            <a:pPr lvl="1"/>
            <a:r>
              <a:rPr sz="2000" dirty="0"/>
              <a:t>User inspects multiple explanations</a:t>
            </a:r>
          </a:p>
          <a:p>
            <a:pPr lvl="1"/>
            <a:r>
              <a:rPr sz="2000" dirty="0"/>
              <a:t>Limitation: number of explanations can be large</a:t>
            </a:r>
          </a:p>
        </p:txBody>
      </p:sp>
      <p:pic>
        <p:nvPicPr>
          <p:cNvPr id="10" name="Picture 9">
            <a:extLst>
              <a:ext uri="{FF2B5EF4-FFF2-40B4-BE49-F238E27FC236}">
                <a16:creationId xmlns:a16="http://schemas.microsoft.com/office/drawing/2014/main" id="{F3598E1F-CCEF-D95E-6B57-F37E0F540A76}"/>
              </a:ext>
            </a:extLst>
          </p:cNvPr>
          <p:cNvPicPr>
            <a:picLocks noChangeAspect="1"/>
          </p:cNvPicPr>
          <p:nvPr/>
        </p:nvPicPr>
        <p:blipFill>
          <a:blip r:embed="rId3"/>
          <a:srcRect b="23217"/>
          <a:stretch>
            <a:fillRect/>
          </a:stretch>
        </p:blipFill>
        <p:spPr>
          <a:xfrm>
            <a:off x="457200" y="3429000"/>
            <a:ext cx="8518839" cy="2180351"/>
          </a:xfrm>
          <a:prstGeom prst="rect">
            <a:avLst/>
          </a:prstGeom>
        </p:spPr>
      </p:pic>
      <p:sp>
        <p:nvSpPr>
          <p:cNvPr id="5"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71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Comparison</a:t>
            </a:r>
          </a:p>
        </p:txBody>
      </p:sp>
      <p:sp>
        <p:nvSpPr>
          <p:cNvPr id="3" name="Content Placeholder 2"/>
          <p:cNvSpPr>
            <a:spLocks noGrp="1"/>
          </p:cNvSpPr>
          <p:nvPr>
            <p:ph idx="1"/>
          </p:nvPr>
        </p:nvSpPr>
        <p:spPr>
          <a:xfrm>
            <a:off x="457200" y="1600200"/>
            <a:ext cx="8363272" cy="4525963"/>
          </a:xfrm>
        </p:spPr>
        <p:txBody>
          <a:bodyPr>
            <a:normAutofit/>
          </a:bodyPr>
          <a:lstStyle/>
          <a:p>
            <a:r>
              <a:rPr sz="2400" dirty="0"/>
              <a:t>CF2: factual + counterfactual via weighted objective → one explanation</a:t>
            </a:r>
          </a:p>
          <a:p>
            <a:r>
              <a:rPr sz="2400" dirty="0" err="1"/>
              <a:t>PGExplainer</a:t>
            </a:r>
            <a:r>
              <a:rPr sz="2400" dirty="0"/>
              <a:t>: reusable parameterized explainer → fast, single</a:t>
            </a:r>
            <a:r>
              <a:rPr lang="en-US" altLang="zh-CN" sz="2400" dirty="0"/>
              <a:t>,</a:t>
            </a:r>
            <a:r>
              <a:rPr lang="zh-CN" altLang="en-US" sz="2400" dirty="0"/>
              <a:t> </a:t>
            </a:r>
            <a:r>
              <a:rPr lang="en-US" altLang="zh-CN" sz="2400" dirty="0"/>
              <a:t>general-purpose</a:t>
            </a:r>
            <a:r>
              <a:rPr lang="zh-CN" altLang="en-US" sz="2400" dirty="0"/>
              <a:t> </a:t>
            </a:r>
            <a:r>
              <a:rPr sz="2400" dirty="0"/>
              <a:t>objective</a:t>
            </a:r>
          </a:p>
          <a:p>
            <a:r>
              <a:rPr sz="2400" dirty="0" err="1"/>
              <a:t>MOExp</a:t>
            </a:r>
            <a:r>
              <a:rPr sz="2400" dirty="0"/>
              <a:t>: Pareto front over two objectives → multiple explanations</a:t>
            </a:r>
          </a:p>
          <a:p>
            <a:r>
              <a:rPr sz="2400" dirty="0"/>
              <a:t>Trade-off: expressiveness vs. scalability vs. inspection cost</a:t>
            </a:r>
          </a:p>
        </p:txBody>
      </p:sp>
      <p:sp>
        <p:nvSpPr>
          <p:cNvPr id="4"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72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38412-8073-F8E9-1266-796FB3F928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D301BB-4A6B-6477-9E93-6F7447CD4CAF}"/>
              </a:ext>
            </a:extLst>
          </p:cNvPr>
          <p:cNvSpPr>
            <a:spLocks noGrp="1"/>
          </p:cNvSpPr>
          <p:nvPr>
            <p:ph type="title"/>
          </p:nvPr>
        </p:nvSpPr>
        <p:spPr/>
        <p:txBody>
          <a:bodyPr>
            <a:normAutofit fontScale="90000"/>
          </a:bodyPr>
          <a:lstStyle/>
          <a:p>
            <a:r>
              <a:rPr lang="en-US" altLang="zh-CN" dirty="0" err="1"/>
              <a:t>SkyGExp</a:t>
            </a:r>
            <a:r>
              <a:rPr dirty="0"/>
              <a:t> (ICD</a:t>
            </a:r>
            <a:r>
              <a:rPr lang="en-US" altLang="zh-CN" dirty="0"/>
              <a:t>E</a:t>
            </a:r>
            <a:r>
              <a:rPr dirty="0"/>
              <a:t> 202</a:t>
            </a:r>
            <a:r>
              <a:rPr lang="en-US" altLang="zh-CN" dirty="0"/>
              <a:t>6</a:t>
            </a:r>
            <a:r>
              <a:rPr dirty="0"/>
              <a:t>): </a:t>
            </a:r>
            <a:br>
              <a:rPr lang="en-US" dirty="0"/>
            </a:br>
            <a:r>
              <a:rPr lang="en-US" altLang="zh-CN" dirty="0"/>
              <a:t>Skyline</a:t>
            </a:r>
            <a:r>
              <a:rPr lang="zh-CN" altLang="en-US" dirty="0"/>
              <a:t> </a:t>
            </a:r>
            <a:r>
              <a:rPr lang="en-US" altLang="zh-CN" dirty="0"/>
              <a:t>Subgraph</a:t>
            </a:r>
            <a:r>
              <a:rPr dirty="0"/>
              <a:t> Explanations</a:t>
            </a:r>
          </a:p>
        </p:txBody>
      </p:sp>
      <p:sp>
        <p:nvSpPr>
          <p:cNvPr id="3" name="Content Placeholder 2">
            <a:extLst>
              <a:ext uri="{FF2B5EF4-FFF2-40B4-BE49-F238E27FC236}">
                <a16:creationId xmlns:a16="http://schemas.microsoft.com/office/drawing/2014/main" id="{0397A79B-F8F4-B319-10BC-9800AEDC00A9}"/>
              </a:ext>
            </a:extLst>
          </p:cNvPr>
          <p:cNvSpPr>
            <a:spLocks noGrp="1"/>
          </p:cNvSpPr>
          <p:nvPr>
            <p:ph idx="1"/>
          </p:nvPr>
        </p:nvSpPr>
        <p:spPr>
          <a:xfrm>
            <a:off x="457200" y="1600200"/>
            <a:ext cx="3610744" cy="4525963"/>
          </a:xfrm>
        </p:spPr>
        <p:txBody>
          <a:bodyPr>
            <a:normAutofit/>
          </a:bodyPr>
          <a:lstStyle/>
          <a:p>
            <a:r>
              <a:rPr sz="2000" dirty="0"/>
              <a:t>Goal: Pareto-optimal explanations over </a:t>
            </a:r>
            <a:r>
              <a:rPr lang="en-US" altLang="zh-CN" sz="2000" dirty="0"/>
              <a:t>any</a:t>
            </a:r>
            <a:r>
              <a:rPr lang="zh-CN" altLang="en-US" sz="2000" dirty="0"/>
              <a:t> </a:t>
            </a:r>
            <a:r>
              <a:rPr lang="en-US" altLang="zh-CN" sz="2000" dirty="0"/>
              <a:t>k</a:t>
            </a:r>
            <a:r>
              <a:rPr sz="2000" dirty="0"/>
              <a:t> objectives</a:t>
            </a:r>
          </a:p>
          <a:p>
            <a:r>
              <a:rPr lang="en-US" altLang="zh-CN" sz="2000" dirty="0"/>
              <a:t>Learning-free,</a:t>
            </a:r>
            <a:r>
              <a:rPr lang="zh-CN" altLang="en-US" sz="2000" dirty="0"/>
              <a:t> </a:t>
            </a:r>
            <a:r>
              <a:rPr lang="en-US" altLang="zh-CN" sz="2000" dirty="0"/>
              <a:t>fast</a:t>
            </a:r>
            <a:r>
              <a:rPr lang="zh-CN" altLang="en-US" sz="2000" dirty="0"/>
              <a:t> </a:t>
            </a:r>
            <a:r>
              <a:rPr lang="en-US" altLang="zh-CN" sz="2000" dirty="0"/>
              <a:t>subgraph</a:t>
            </a:r>
            <a:r>
              <a:rPr lang="zh-CN" altLang="en-US" sz="2000" dirty="0"/>
              <a:t> </a:t>
            </a:r>
            <a:r>
              <a:rPr lang="en-US" altLang="zh-CN" sz="2000" dirty="0"/>
              <a:t>generation;</a:t>
            </a:r>
            <a:r>
              <a:rPr lang="zh-CN" altLang="en-US" sz="2000" dirty="0"/>
              <a:t> </a:t>
            </a:r>
            <a:br>
              <a:rPr lang="en-US" altLang="zh-CN" sz="2000" dirty="0"/>
            </a:br>
            <a:r>
              <a:rPr lang="en-US" altLang="zh-CN" sz="2000" dirty="0"/>
              <a:t>scale</a:t>
            </a:r>
            <a:r>
              <a:rPr lang="zh-CN" altLang="en-US" sz="2000" dirty="0"/>
              <a:t> </a:t>
            </a:r>
            <a:r>
              <a:rPr lang="en-US" altLang="zh-CN" sz="2000" dirty="0"/>
              <a:t>to</a:t>
            </a:r>
            <a:r>
              <a:rPr lang="zh-CN" altLang="en-US" sz="2000" dirty="0"/>
              <a:t> </a:t>
            </a:r>
            <a:r>
              <a:rPr lang="en-US" altLang="zh-CN" sz="2000" dirty="0"/>
              <a:t>billion-level</a:t>
            </a:r>
            <a:r>
              <a:rPr lang="zh-CN" altLang="en-US" sz="2000" dirty="0"/>
              <a:t> </a:t>
            </a:r>
            <a:r>
              <a:rPr lang="en-US" altLang="zh-CN" sz="2000" dirty="0"/>
              <a:t>graphs</a:t>
            </a:r>
            <a:r>
              <a:rPr lang="en-US" sz="2000" dirty="0"/>
              <a:t> </a:t>
            </a:r>
          </a:p>
          <a:p>
            <a:r>
              <a:rPr sz="2000" dirty="0"/>
              <a:t>Returns a </a:t>
            </a:r>
            <a:r>
              <a:rPr sz="2000" dirty="0">
                <a:solidFill>
                  <a:srgbClr val="FF0000"/>
                </a:solidFill>
              </a:rPr>
              <a:t>Pareto set </a:t>
            </a:r>
            <a:r>
              <a:rPr sz="2000" dirty="0"/>
              <a:t>instead of one explanation</a:t>
            </a:r>
          </a:p>
          <a:p>
            <a:r>
              <a:rPr lang="en-US" altLang="zh-CN" sz="2000" dirty="0"/>
              <a:t>E</a:t>
            </a:r>
            <a:r>
              <a:rPr sz="2000" dirty="0"/>
              <a:t>xposes trade-offs explicitly</a:t>
            </a:r>
          </a:p>
        </p:txBody>
      </p:sp>
      <p:pic>
        <p:nvPicPr>
          <p:cNvPr id="4" name="Picture 3" descr="A diagram of a diagram&#10;&#10;AI-generated content may be incorrect.">
            <a:extLst>
              <a:ext uri="{FF2B5EF4-FFF2-40B4-BE49-F238E27FC236}">
                <a16:creationId xmlns:a16="http://schemas.microsoft.com/office/drawing/2014/main" id="{94E44B90-7E10-5F47-C55C-F85EF72D8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9699" y="1556792"/>
            <a:ext cx="4424102" cy="3168352"/>
          </a:xfrm>
          <a:prstGeom prst="rect">
            <a:avLst/>
          </a:prstGeom>
        </p:spPr>
      </p:pic>
      <p:sp>
        <p:nvSpPr>
          <p:cNvPr id="5" name="TextBox 4">
            <a:extLst>
              <a:ext uri="{FF2B5EF4-FFF2-40B4-BE49-F238E27FC236}">
                <a16:creationId xmlns:a16="http://schemas.microsoft.com/office/drawing/2014/main" id="{25C56532-1BD2-2BC0-31F4-909BAD6AC16D}"/>
              </a:ext>
            </a:extLst>
          </p:cNvPr>
          <p:cNvSpPr txBox="1"/>
          <p:nvPr/>
        </p:nvSpPr>
        <p:spPr>
          <a:xfrm>
            <a:off x="4283968" y="4941168"/>
            <a:ext cx="4572000" cy="1354217"/>
          </a:xfrm>
          <a:prstGeom prst="rect">
            <a:avLst/>
          </a:prstGeom>
          <a:noFill/>
        </p:spPr>
        <p:txBody>
          <a:bodyPr wrap="square">
            <a:spAutoFit/>
          </a:bodyPr>
          <a:lstStyle/>
          <a:p>
            <a:r>
              <a:rPr lang="en-US" sz="1600" dirty="0"/>
              <a:t>Fraud detection, cybersecurity, drug discovery, and recommendation</a:t>
            </a:r>
          </a:p>
          <a:p>
            <a:r>
              <a:rPr lang="en-US" sz="1600" dirty="0"/>
              <a:t>Multiple perspectives = more trustworthy explanations</a:t>
            </a:r>
          </a:p>
          <a:p>
            <a:r>
              <a:rPr lang="en-US" sz="1600" dirty="0"/>
              <a:t>Interpretation is inherently multi-objective</a:t>
            </a:r>
          </a:p>
        </p:txBody>
      </p:sp>
      <p:sp>
        <p:nvSpPr>
          <p:cNvPr id="6"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73 </a:t>
            </a:r>
          </a:p>
        </p:txBody>
      </p:sp>
      <p:sp>
        <p:nvSpPr>
          <p:cNvPr id="7" name="Rectangle 6"/>
          <p:cNvSpPr/>
          <p:nvPr/>
        </p:nvSpPr>
        <p:spPr>
          <a:xfrm>
            <a:off x="152400" y="5783759"/>
            <a:ext cx="3048000" cy="769441"/>
          </a:xfrm>
          <a:prstGeom prst="rect">
            <a:avLst/>
          </a:prstGeom>
        </p:spPr>
        <p:txBody>
          <a:bodyPr wrap="square">
            <a:spAutoFit/>
          </a:bodyPr>
          <a:lstStyle/>
          <a:p>
            <a:r>
              <a:rPr lang="en-US" sz="1100" dirty="0"/>
              <a:t> </a:t>
            </a:r>
            <a:r>
              <a:rPr lang="en-US" sz="1100" dirty="0" err="1"/>
              <a:t>Dazhuo</a:t>
            </a:r>
            <a:r>
              <a:rPr lang="en-US" sz="1100" dirty="0"/>
              <a:t> </a:t>
            </a:r>
            <a:r>
              <a:rPr lang="en-US" sz="1100" dirty="0" err="1"/>
              <a:t>Qiu</a:t>
            </a:r>
            <a:r>
              <a:rPr lang="en-US" sz="1100" dirty="0"/>
              <a:t>, </a:t>
            </a:r>
            <a:r>
              <a:rPr lang="en-US" sz="1100" dirty="0" err="1"/>
              <a:t>Haolai</a:t>
            </a:r>
            <a:r>
              <a:rPr lang="en-US" sz="1100" dirty="0"/>
              <a:t> </a:t>
            </a:r>
            <a:r>
              <a:rPr lang="en-US" sz="1100" dirty="0" err="1"/>
              <a:t>Che</a:t>
            </a:r>
            <a:r>
              <a:rPr lang="en-US" sz="1100" dirty="0"/>
              <a:t>, </a:t>
            </a:r>
            <a:r>
              <a:rPr lang="en-US" sz="1100" dirty="0" err="1"/>
              <a:t>Arijit</a:t>
            </a:r>
            <a:r>
              <a:rPr lang="en-US" sz="1100" dirty="0"/>
              <a:t> Khan, and </a:t>
            </a:r>
            <a:r>
              <a:rPr lang="en-US" sz="1100" dirty="0" err="1"/>
              <a:t>Yinghui</a:t>
            </a:r>
            <a:r>
              <a:rPr lang="en-US" sz="1100" dirty="0"/>
              <a:t> Wu, "Interpreting Graph Inference with Skyline Explanations", in Proc. of IEEE International Conference on Data Engineering 2026.</a:t>
            </a:r>
          </a:p>
        </p:txBody>
      </p:sp>
    </p:spTree>
    <p:extLst>
      <p:ext uri="{BB962C8B-B14F-4D97-AF65-F5344CB8AC3E}">
        <p14:creationId xmlns:p14="http://schemas.microsoft.com/office/powerpoint/2010/main" val="22051912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F8672-5A2A-5762-F2ED-6CF10EE0C784}"/>
              </a:ext>
            </a:extLst>
          </p:cNvPr>
          <p:cNvSpPr>
            <a:spLocks noGrp="1"/>
          </p:cNvSpPr>
          <p:nvPr>
            <p:ph type="title"/>
          </p:nvPr>
        </p:nvSpPr>
        <p:spPr/>
        <p:txBody>
          <a:bodyPr>
            <a:normAutofit fontScale="90000"/>
          </a:bodyPr>
          <a:lstStyle/>
          <a:p>
            <a:r>
              <a:rPr lang="en-US" altLang="zh-CN" dirty="0"/>
              <a:t>Generation:</a:t>
            </a:r>
            <a:r>
              <a:rPr lang="zh-CN" altLang="en-US" dirty="0"/>
              <a:t> </a:t>
            </a:r>
            <a:br>
              <a:rPr lang="en-US" altLang="zh-CN" dirty="0"/>
            </a:br>
            <a:r>
              <a:rPr lang="en-US" altLang="zh-CN" dirty="0"/>
              <a:t>Onion</a:t>
            </a:r>
            <a:r>
              <a:rPr lang="zh-CN" altLang="en-US" dirty="0"/>
              <a:t> </a:t>
            </a:r>
            <a:r>
              <a:rPr lang="en-US" altLang="zh-CN" dirty="0"/>
              <a:t>Peeling</a:t>
            </a:r>
            <a:r>
              <a:rPr lang="zh-CN" altLang="en-US" dirty="0"/>
              <a:t> </a:t>
            </a:r>
            <a:r>
              <a:rPr lang="en-US" altLang="zh-CN" dirty="0"/>
              <a:t>+</a:t>
            </a:r>
            <a:r>
              <a:rPr lang="zh-CN" altLang="en-US" dirty="0"/>
              <a:t> </a:t>
            </a:r>
            <a:r>
              <a:rPr lang="en-US" altLang="zh-CN" dirty="0"/>
              <a:t>Pareto</a:t>
            </a:r>
            <a:r>
              <a:rPr lang="zh-CN" altLang="en-US" dirty="0"/>
              <a:t> </a:t>
            </a:r>
            <a:r>
              <a:rPr lang="en-US" altLang="zh-CN" dirty="0"/>
              <a:t>Filtering</a:t>
            </a:r>
            <a:endParaRPr lang="en-US" dirty="0"/>
          </a:p>
        </p:txBody>
      </p:sp>
      <p:sp>
        <p:nvSpPr>
          <p:cNvPr id="4" name="Content Placeholder 2">
            <a:extLst>
              <a:ext uri="{FF2B5EF4-FFF2-40B4-BE49-F238E27FC236}">
                <a16:creationId xmlns:a16="http://schemas.microsoft.com/office/drawing/2014/main" id="{3B657088-07DF-0CB7-EFA8-F24ABBE14B23}"/>
              </a:ext>
            </a:extLst>
          </p:cNvPr>
          <p:cNvSpPr>
            <a:spLocks noGrp="1"/>
          </p:cNvSpPr>
          <p:nvPr>
            <p:ph idx="1"/>
          </p:nvPr>
        </p:nvSpPr>
        <p:spPr/>
        <p:txBody>
          <a:bodyPr>
            <a:normAutofit/>
          </a:bodyPr>
          <a:lstStyle/>
          <a:p>
            <a:r>
              <a:rPr sz="2800" dirty="0"/>
              <a:t>Start from L-hop neighborhood of the target node</a:t>
            </a:r>
          </a:p>
          <a:p>
            <a:r>
              <a:rPr sz="2800" dirty="0"/>
              <a:t>Iteratively remove outer edges first (onion peeling)</a:t>
            </a:r>
          </a:p>
          <a:p>
            <a:r>
              <a:rPr sz="2800" dirty="0"/>
              <a:t>Keep candidates that improve skyline dominance</a:t>
            </a:r>
          </a:p>
        </p:txBody>
      </p:sp>
      <p:sp>
        <p:nvSpPr>
          <p:cNvPr id="5" name="Content Placeholder 2">
            <a:extLst>
              <a:ext uri="{FF2B5EF4-FFF2-40B4-BE49-F238E27FC236}">
                <a16:creationId xmlns:a16="http://schemas.microsoft.com/office/drawing/2014/main" id="{6FD0BAA3-EAA4-C3A2-9229-D5AEBB347C99}"/>
              </a:ext>
            </a:extLst>
          </p:cNvPr>
          <p:cNvSpPr txBox="1">
            <a:spLocks/>
          </p:cNvSpPr>
          <p:nvPr/>
        </p:nvSpPr>
        <p:spPr>
          <a:xfrm>
            <a:off x="457200" y="3831442"/>
            <a:ext cx="4402832"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Provable approximation guarantees for skyline quality</a:t>
            </a:r>
          </a:p>
          <a:p>
            <a:r>
              <a:rPr lang="en-US" sz="2400" dirty="0"/>
              <a:t>Early pruning via dominance relations</a:t>
            </a:r>
          </a:p>
          <a:p>
            <a:r>
              <a:rPr lang="en-US" sz="2400" dirty="0"/>
              <a:t>Parallel skyline explanations for large graphs</a:t>
            </a:r>
          </a:p>
        </p:txBody>
      </p:sp>
      <p:pic>
        <p:nvPicPr>
          <p:cNvPr id="7" name="Picture 6" descr="A diagram of a graph&#10;&#10;AI-generated content may be incorrect.">
            <a:extLst>
              <a:ext uri="{FF2B5EF4-FFF2-40B4-BE49-F238E27FC236}">
                <a16:creationId xmlns:a16="http://schemas.microsoft.com/office/drawing/2014/main" id="{2209943F-81D7-B90F-4C54-AB3DA0DDE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0501" y="3356991"/>
            <a:ext cx="4326764" cy="2951733"/>
          </a:xfrm>
          <a:prstGeom prst="rect">
            <a:avLst/>
          </a:prstGeom>
        </p:spPr>
      </p:pic>
      <p:sp>
        <p:nvSpPr>
          <p:cNvPr id="6"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74 </a:t>
            </a:r>
          </a:p>
        </p:txBody>
      </p:sp>
    </p:spTree>
    <p:extLst>
      <p:ext uri="{BB962C8B-B14F-4D97-AF65-F5344CB8AC3E}">
        <p14:creationId xmlns:p14="http://schemas.microsoft.com/office/powerpoint/2010/main" val="37639274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6105B-4039-E11B-1AEC-E6F6316279B5}"/>
              </a:ext>
            </a:extLst>
          </p:cNvPr>
          <p:cNvSpPr>
            <a:spLocks noGrp="1"/>
          </p:cNvSpPr>
          <p:nvPr>
            <p:ph type="title"/>
          </p:nvPr>
        </p:nvSpPr>
        <p:spPr/>
        <p:txBody>
          <a:bodyPr/>
          <a:lstStyle/>
          <a:p>
            <a:r>
              <a:rPr lang="en-US" altLang="zh-CN" dirty="0"/>
              <a:t>Evaluation:</a:t>
            </a:r>
            <a:r>
              <a:rPr lang="zh-CN" altLang="en-US" dirty="0"/>
              <a:t> </a:t>
            </a:r>
            <a:r>
              <a:rPr lang="en-US" altLang="zh-CN" dirty="0"/>
              <a:t>Effectiveness</a:t>
            </a:r>
            <a:endParaRPr lang="en-US" dirty="0"/>
          </a:p>
        </p:txBody>
      </p:sp>
      <p:pic>
        <p:nvPicPr>
          <p:cNvPr id="7" name="Picture 6" descr="A diagram of a graph&#10;&#10;AI-generated content may be incorrect.">
            <a:extLst>
              <a:ext uri="{FF2B5EF4-FFF2-40B4-BE49-F238E27FC236}">
                <a16:creationId xmlns:a16="http://schemas.microsoft.com/office/drawing/2014/main" id="{52C7AF52-0261-CE55-7036-FF00C33BD947}"/>
              </a:ext>
            </a:extLst>
          </p:cNvPr>
          <p:cNvPicPr>
            <a:picLocks noChangeAspect="1"/>
          </p:cNvPicPr>
          <p:nvPr/>
        </p:nvPicPr>
        <p:blipFill>
          <a:blip r:embed="rId2">
            <a:extLst>
              <a:ext uri="{28A0092B-C50C-407E-A947-70E740481C1C}">
                <a14:useLocalDpi xmlns:a14="http://schemas.microsoft.com/office/drawing/2010/main" val="0"/>
              </a:ext>
            </a:extLst>
          </a:blip>
          <a:srcRect t="10549" r="45490" b="9699"/>
          <a:stretch>
            <a:fillRect/>
          </a:stretch>
        </p:blipFill>
        <p:spPr>
          <a:xfrm>
            <a:off x="1547664" y="1262377"/>
            <a:ext cx="5544616" cy="2263153"/>
          </a:xfrm>
          <a:prstGeom prst="rect">
            <a:avLst/>
          </a:prstGeom>
        </p:spPr>
      </p:pic>
      <p:pic>
        <p:nvPicPr>
          <p:cNvPr id="8" name="Picture 7" descr="A diagram of a graph&#10;&#10;AI-generated content may be incorrect.">
            <a:extLst>
              <a:ext uri="{FF2B5EF4-FFF2-40B4-BE49-F238E27FC236}">
                <a16:creationId xmlns:a16="http://schemas.microsoft.com/office/drawing/2014/main" id="{C7995349-CC33-D2BE-6909-AFD7B4B00B1A}"/>
              </a:ext>
            </a:extLst>
          </p:cNvPr>
          <p:cNvPicPr>
            <a:picLocks noChangeAspect="1"/>
          </p:cNvPicPr>
          <p:nvPr/>
        </p:nvPicPr>
        <p:blipFill>
          <a:blip r:embed="rId2">
            <a:extLst>
              <a:ext uri="{28A0092B-C50C-407E-A947-70E740481C1C}">
                <a14:useLocalDpi xmlns:a14="http://schemas.microsoft.com/office/drawing/2010/main" val="0"/>
              </a:ext>
            </a:extLst>
          </a:blip>
          <a:srcRect l="54509" t="10964" b="9698"/>
          <a:stretch>
            <a:fillRect/>
          </a:stretch>
        </p:blipFill>
        <p:spPr>
          <a:xfrm>
            <a:off x="1775565" y="3525530"/>
            <a:ext cx="5088814" cy="2475951"/>
          </a:xfrm>
          <a:prstGeom prst="rect">
            <a:avLst/>
          </a:prstGeom>
        </p:spPr>
      </p:pic>
      <p:pic>
        <p:nvPicPr>
          <p:cNvPr id="9" name="Picture 8" descr="A diagram of a graph&#10;&#10;AI-generated content may be incorrect.">
            <a:extLst>
              <a:ext uri="{FF2B5EF4-FFF2-40B4-BE49-F238E27FC236}">
                <a16:creationId xmlns:a16="http://schemas.microsoft.com/office/drawing/2014/main" id="{2D0EDC63-2D31-6ED4-5315-BF85C0471D21}"/>
              </a:ext>
            </a:extLst>
          </p:cNvPr>
          <p:cNvPicPr>
            <a:picLocks noChangeAspect="1"/>
          </p:cNvPicPr>
          <p:nvPr/>
        </p:nvPicPr>
        <p:blipFill>
          <a:blip r:embed="rId2">
            <a:extLst>
              <a:ext uri="{28A0092B-C50C-407E-A947-70E740481C1C}">
                <a14:useLocalDpi xmlns:a14="http://schemas.microsoft.com/office/drawing/2010/main" val="0"/>
              </a:ext>
            </a:extLst>
          </a:blip>
          <a:srcRect l="14353" t="91369" r="5827" b="164"/>
          <a:stretch>
            <a:fillRect/>
          </a:stretch>
        </p:blipFill>
        <p:spPr>
          <a:xfrm>
            <a:off x="107504" y="6001481"/>
            <a:ext cx="8928992" cy="264262"/>
          </a:xfrm>
          <a:prstGeom prst="rect">
            <a:avLst/>
          </a:prstGeom>
        </p:spPr>
      </p:pic>
      <p:sp>
        <p:nvSpPr>
          <p:cNvPr id="6"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75 </a:t>
            </a:r>
          </a:p>
        </p:txBody>
      </p:sp>
    </p:spTree>
    <p:extLst>
      <p:ext uri="{BB962C8B-B14F-4D97-AF65-F5344CB8AC3E}">
        <p14:creationId xmlns:p14="http://schemas.microsoft.com/office/powerpoint/2010/main" val="6654853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B1F21-92F9-F31D-AE1B-1EA9D97ECCC7}"/>
              </a:ext>
            </a:extLst>
          </p:cNvPr>
          <p:cNvSpPr>
            <a:spLocks noGrp="1"/>
          </p:cNvSpPr>
          <p:nvPr>
            <p:ph type="title"/>
          </p:nvPr>
        </p:nvSpPr>
        <p:spPr/>
        <p:txBody>
          <a:bodyPr/>
          <a:lstStyle/>
          <a:p>
            <a:r>
              <a:rPr lang="en-US" altLang="zh-CN" dirty="0"/>
              <a:t>Evaluation:</a:t>
            </a:r>
            <a:r>
              <a:rPr lang="zh-CN" altLang="en-US" dirty="0"/>
              <a:t> </a:t>
            </a:r>
            <a:r>
              <a:rPr lang="en-US" altLang="zh-CN" dirty="0"/>
              <a:t>Efficiency</a:t>
            </a:r>
            <a:endParaRPr lang="en-US" dirty="0"/>
          </a:p>
        </p:txBody>
      </p:sp>
      <p:pic>
        <p:nvPicPr>
          <p:cNvPr id="5" name="Picture 4" descr="A graph of a city and a graph of a city&#10;&#10;AI-generated content may be incorrect.">
            <a:extLst>
              <a:ext uri="{FF2B5EF4-FFF2-40B4-BE49-F238E27FC236}">
                <a16:creationId xmlns:a16="http://schemas.microsoft.com/office/drawing/2014/main" id="{C31217DF-3794-B54F-E435-4BB1E8C6E243}"/>
              </a:ext>
            </a:extLst>
          </p:cNvPr>
          <p:cNvPicPr>
            <a:picLocks noChangeAspect="1"/>
          </p:cNvPicPr>
          <p:nvPr/>
        </p:nvPicPr>
        <p:blipFill>
          <a:blip r:embed="rId2">
            <a:extLst>
              <a:ext uri="{28A0092B-C50C-407E-A947-70E740481C1C}">
                <a14:useLocalDpi xmlns:a14="http://schemas.microsoft.com/office/drawing/2010/main" val="0"/>
              </a:ext>
            </a:extLst>
          </a:blip>
          <a:srcRect r="49339" b="13089"/>
          <a:stretch>
            <a:fillRect/>
          </a:stretch>
        </p:blipFill>
        <p:spPr>
          <a:xfrm>
            <a:off x="1763688" y="1055167"/>
            <a:ext cx="4968552" cy="2285229"/>
          </a:xfrm>
          <a:prstGeom prst="rect">
            <a:avLst/>
          </a:prstGeom>
        </p:spPr>
      </p:pic>
      <p:pic>
        <p:nvPicPr>
          <p:cNvPr id="6" name="Picture 5" descr="A graph of a city and a graph of a city&#10;&#10;AI-generated content may be incorrect.">
            <a:extLst>
              <a:ext uri="{FF2B5EF4-FFF2-40B4-BE49-F238E27FC236}">
                <a16:creationId xmlns:a16="http://schemas.microsoft.com/office/drawing/2014/main" id="{BC7540C9-8AE8-1E23-DC48-B73B92B5FEDE}"/>
              </a:ext>
            </a:extLst>
          </p:cNvPr>
          <p:cNvPicPr>
            <a:picLocks noChangeAspect="1"/>
          </p:cNvPicPr>
          <p:nvPr/>
        </p:nvPicPr>
        <p:blipFill>
          <a:blip r:embed="rId2">
            <a:extLst>
              <a:ext uri="{28A0092B-C50C-407E-A947-70E740481C1C}">
                <a14:useLocalDpi xmlns:a14="http://schemas.microsoft.com/office/drawing/2010/main" val="0"/>
              </a:ext>
            </a:extLst>
          </a:blip>
          <a:srcRect l="50898" b="13089"/>
          <a:stretch>
            <a:fillRect/>
          </a:stretch>
        </p:blipFill>
        <p:spPr>
          <a:xfrm>
            <a:off x="1979712" y="3340396"/>
            <a:ext cx="4968553" cy="2357779"/>
          </a:xfrm>
          <a:prstGeom prst="rect">
            <a:avLst/>
          </a:prstGeom>
        </p:spPr>
      </p:pic>
      <p:pic>
        <p:nvPicPr>
          <p:cNvPr id="7" name="Picture 6" descr="A graph of a city and a graph of a city&#10;&#10;AI-generated content may be incorrect.">
            <a:extLst>
              <a:ext uri="{FF2B5EF4-FFF2-40B4-BE49-F238E27FC236}">
                <a16:creationId xmlns:a16="http://schemas.microsoft.com/office/drawing/2014/main" id="{90FC587D-60F8-BFF7-62E5-B84B821DA042}"/>
              </a:ext>
            </a:extLst>
          </p:cNvPr>
          <p:cNvPicPr>
            <a:picLocks noChangeAspect="1"/>
          </p:cNvPicPr>
          <p:nvPr/>
        </p:nvPicPr>
        <p:blipFill>
          <a:blip r:embed="rId2">
            <a:extLst>
              <a:ext uri="{28A0092B-C50C-407E-A947-70E740481C1C}">
                <a14:useLocalDpi xmlns:a14="http://schemas.microsoft.com/office/drawing/2010/main" val="0"/>
              </a:ext>
            </a:extLst>
          </a:blip>
          <a:srcRect l="13315" t="87129" r="5154" b="2780"/>
          <a:stretch>
            <a:fillRect/>
          </a:stretch>
        </p:blipFill>
        <p:spPr>
          <a:xfrm>
            <a:off x="899592" y="5949280"/>
            <a:ext cx="7878475" cy="261446"/>
          </a:xfrm>
          <a:prstGeom prst="rect">
            <a:avLst/>
          </a:prstGeom>
        </p:spPr>
      </p:pic>
      <p:sp>
        <p:nvSpPr>
          <p:cNvPr id="8"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76 </a:t>
            </a:r>
          </a:p>
        </p:txBody>
      </p:sp>
    </p:spTree>
    <p:extLst>
      <p:ext uri="{BB962C8B-B14F-4D97-AF65-F5344CB8AC3E}">
        <p14:creationId xmlns:p14="http://schemas.microsoft.com/office/powerpoint/2010/main" val="40391970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2F8EB-3012-016B-25AD-CD55B3E67997}"/>
              </a:ext>
            </a:extLst>
          </p:cNvPr>
          <p:cNvSpPr>
            <a:spLocks noGrp="1"/>
          </p:cNvSpPr>
          <p:nvPr>
            <p:ph type="title"/>
          </p:nvPr>
        </p:nvSpPr>
        <p:spPr/>
        <p:txBody>
          <a:bodyPr/>
          <a:lstStyle/>
          <a:p>
            <a:r>
              <a:rPr lang="en-US" altLang="zh-CN" dirty="0"/>
              <a:t>Scalability</a:t>
            </a:r>
            <a:r>
              <a:rPr lang="zh-CN" altLang="en-US" dirty="0"/>
              <a:t> </a:t>
            </a:r>
            <a:r>
              <a:rPr lang="en-US" altLang="zh-CN" dirty="0"/>
              <a:t>and</a:t>
            </a:r>
            <a:r>
              <a:rPr lang="zh-CN" altLang="en-US" dirty="0"/>
              <a:t> </a:t>
            </a:r>
            <a:r>
              <a:rPr lang="en-US" altLang="zh-CN" dirty="0"/>
              <a:t>Case</a:t>
            </a:r>
            <a:r>
              <a:rPr lang="zh-CN" altLang="en-US" dirty="0"/>
              <a:t> </a:t>
            </a:r>
            <a:r>
              <a:rPr lang="en-US" altLang="zh-CN" dirty="0"/>
              <a:t>Analysis</a:t>
            </a:r>
            <a:endParaRPr lang="en-US" dirty="0"/>
          </a:p>
        </p:txBody>
      </p:sp>
      <p:grpSp>
        <p:nvGrpSpPr>
          <p:cNvPr id="3" name="Group 6">
            <a:extLst>
              <a:ext uri="{FF2B5EF4-FFF2-40B4-BE49-F238E27FC236}">
                <a16:creationId xmlns:a16="http://schemas.microsoft.com/office/drawing/2014/main" id="{4144D233-5F7C-767B-8635-CA6E0F4AE007}"/>
              </a:ext>
            </a:extLst>
          </p:cNvPr>
          <p:cNvGrpSpPr/>
          <p:nvPr/>
        </p:nvGrpSpPr>
        <p:grpSpPr>
          <a:xfrm>
            <a:off x="2549915" y="1268760"/>
            <a:ext cx="4044170" cy="2304256"/>
            <a:chOff x="1453988" y="1430394"/>
            <a:chExt cx="5685836" cy="3239632"/>
          </a:xfrm>
        </p:grpSpPr>
        <p:pic>
          <p:nvPicPr>
            <p:cNvPr id="5" name="Picture 4" descr="A diagram of a graph and diagram of a graph&#10;&#10;AI-generated content may be incorrect.">
              <a:extLst>
                <a:ext uri="{FF2B5EF4-FFF2-40B4-BE49-F238E27FC236}">
                  <a16:creationId xmlns:a16="http://schemas.microsoft.com/office/drawing/2014/main" id="{C192F0B4-044E-86C0-1580-299B879586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453988" y="1430394"/>
              <a:ext cx="5685836" cy="3222742"/>
            </a:xfrm>
            <a:prstGeom prst="rect">
              <a:avLst/>
            </a:prstGeom>
          </p:spPr>
        </p:pic>
        <p:sp>
          <p:nvSpPr>
            <p:cNvPr id="6" name="Rectangle 5">
              <a:extLst>
                <a:ext uri="{FF2B5EF4-FFF2-40B4-BE49-F238E27FC236}">
                  <a16:creationId xmlns:a16="http://schemas.microsoft.com/office/drawing/2014/main" id="{EF609619-9889-7307-492E-F841A9F2C262}"/>
                </a:ext>
              </a:extLst>
            </p:cNvPr>
            <p:cNvSpPr/>
            <p:nvPr/>
          </p:nvSpPr>
          <p:spPr>
            <a:xfrm>
              <a:off x="1547664" y="4309986"/>
              <a:ext cx="2880320" cy="3600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A graph of a graph of a graph&#10;&#10;AI-generated content may be incorrect.">
            <a:extLst>
              <a:ext uri="{FF2B5EF4-FFF2-40B4-BE49-F238E27FC236}">
                <a16:creationId xmlns:a16="http://schemas.microsoft.com/office/drawing/2014/main" id="{BFCDA46E-BF3B-9C27-145F-1011C22C3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4092" y="3789040"/>
            <a:ext cx="5695816" cy="2218852"/>
          </a:xfrm>
          <a:prstGeom prst="rect">
            <a:avLst/>
          </a:prstGeom>
        </p:spPr>
      </p:pic>
      <p:sp>
        <p:nvSpPr>
          <p:cNvPr id="10" name="TextBox 9">
            <a:extLst>
              <a:ext uri="{FF2B5EF4-FFF2-40B4-BE49-F238E27FC236}">
                <a16:creationId xmlns:a16="http://schemas.microsoft.com/office/drawing/2014/main" id="{969AE956-3205-6708-A8D8-35E9A66567D8}"/>
              </a:ext>
            </a:extLst>
          </p:cNvPr>
          <p:cNvSpPr txBox="1"/>
          <p:nvPr/>
        </p:nvSpPr>
        <p:spPr>
          <a:xfrm>
            <a:off x="2616544" y="6237312"/>
            <a:ext cx="4564135" cy="369332"/>
          </a:xfrm>
          <a:prstGeom prst="rect">
            <a:avLst/>
          </a:prstGeom>
          <a:noFill/>
        </p:spPr>
        <p:txBody>
          <a:bodyPr wrap="none" rtlCol="0">
            <a:spAutoFit/>
          </a:bodyPr>
          <a:lstStyle/>
          <a:p>
            <a:r>
              <a:rPr lang="en-US" altLang="zh-CN" dirty="0"/>
              <a:t>Scaling</a:t>
            </a:r>
            <a:r>
              <a:rPr lang="zh-CN" altLang="en-US" dirty="0"/>
              <a:t> </a:t>
            </a:r>
            <a:r>
              <a:rPr lang="en-US" altLang="zh-CN" dirty="0"/>
              <a:t>to</a:t>
            </a:r>
            <a:r>
              <a:rPr lang="zh-CN" altLang="en-US" dirty="0"/>
              <a:t> </a:t>
            </a:r>
            <a:r>
              <a:rPr lang="en-US" altLang="zh-CN" dirty="0"/>
              <a:t>million-scale</a:t>
            </a:r>
            <a:r>
              <a:rPr lang="zh-CN" altLang="en-US" dirty="0"/>
              <a:t> </a:t>
            </a:r>
            <a:r>
              <a:rPr lang="en-US" altLang="zh-CN" dirty="0"/>
              <a:t>and</a:t>
            </a:r>
            <a:r>
              <a:rPr lang="zh-CN" altLang="en-US" dirty="0"/>
              <a:t> </a:t>
            </a:r>
            <a:r>
              <a:rPr lang="en-US" altLang="zh-CN" dirty="0"/>
              <a:t>billion-scale</a:t>
            </a:r>
            <a:r>
              <a:rPr lang="zh-CN" altLang="en-US" dirty="0"/>
              <a:t> </a:t>
            </a:r>
            <a:r>
              <a:rPr lang="en-US" altLang="zh-CN" dirty="0"/>
              <a:t>graphs</a:t>
            </a:r>
            <a:endParaRPr lang="en-US" dirty="0"/>
          </a:p>
        </p:txBody>
      </p:sp>
      <p:sp>
        <p:nvSpPr>
          <p:cNvPr id="8"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77 </a:t>
            </a:r>
          </a:p>
        </p:txBody>
      </p:sp>
    </p:spTree>
    <p:extLst>
      <p:ext uri="{BB962C8B-B14F-4D97-AF65-F5344CB8AC3E}">
        <p14:creationId xmlns:p14="http://schemas.microsoft.com/office/powerpoint/2010/main" val="10104158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5C01E-A714-3DD6-2616-0CC2D3F73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BE65A-FCFD-0B64-39CE-2F1D27E20A70}"/>
              </a:ext>
            </a:extLst>
          </p:cNvPr>
          <p:cNvSpPr>
            <a:spLocks noGrp="1"/>
          </p:cNvSpPr>
          <p:nvPr>
            <p:ph type="title"/>
          </p:nvPr>
        </p:nvSpPr>
        <p:spPr>
          <a:xfrm>
            <a:off x="685800" y="1524000"/>
            <a:ext cx="8229600" cy="1143000"/>
          </a:xfrm>
        </p:spPr>
        <p:txBody>
          <a:bodyPr>
            <a:normAutofit/>
          </a:bodyPr>
          <a:lstStyle/>
          <a:p>
            <a:r>
              <a:rPr lang="en-US" altLang="zh-CN" b="1" dirty="0"/>
              <a:t>Declarative </a:t>
            </a:r>
            <a:r>
              <a:rPr lang="en-US" b="1" dirty="0"/>
              <a:t>Explanation</a:t>
            </a:r>
          </a:p>
        </p:txBody>
      </p:sp>
      <p:sp>
        <p:nvSpPr>
          <p:cNvPr id="3" name="Content Placeholder 2">
            <a:extLst>
              <a:ext uri="{FF2B5EF4-FFF2-40B4-BE49-F238E27FC236}">
                <a16:creationId xmlns:a16="http://schemas.microsoft.com/office/drawing/2014/main" id="{5983FA0F-9886-3135-670A-3A37A376EA2B}"/>
              </a:ext>
            </a:extLst>
          </p:cNvPr>
          <p:cNvSpPr>
            <a:spLocks noGrp="1"/>
          </p:cNvSpPr>
          <p:nvPr>
            <p:ph idx="1"/>
          </p:nvPr>
        </p:nvSpPr>
        <p:spPr>
          <a:xfrm>
            <a:off x="462172" y="3717032"/>
            <a:ext cx="8229600" cy="1977083"/>
          </a:xfrm>
        </p:spPr>
        <p:txBody>
          <a:bodyPr/>
          <a:lstStyle/>
          <a:p>
            <a:pPr marL="0" indent="0" algn="ctr">
              <a:buNone/>
            </a:pPr>
            <a:r>
              <a:rPr lang="en-US" dirty="0" err="1"/>
              <a:t>Xiangyu</a:t>
            </a:r>
            <a:r>
              <a:rPr lang="en-US" dirty="0"/>
              <a:t> </a:t>
            </a:r>
            <a:r>
              <a:rPr lang="en-US" dirty="0" err="1"/>
              <a:t>Ke</a:t>
            </a:r>
            <a:r>
              <a:rPr lang="en-US" dirty="0"/>
              <a:t> </a:t>
            </a:r>
          </a:p>
          <a:p>
            <a:pPr>
              <a:buNone/>
            </a:pPr>
            <a:endParaRPr lang="en-US" dirty="0"/>
          </a:p>
        </p:txBody>
      </p:sp>
      <p:sp>
        <p:nvSpPr>
          <p:cNvPr id="4" name="Title 1">
            <a:extLst>
              <a:ext uri="{FF2B5EF4-FFF2-40B4-BE49-F238E27FC236}">
                <a16:creationId xmlns:a16="http://schemas.microsoft.com/office/drawing/2014/main" id="{605A0D0E-443F-938C-A83E-8E0DB7052398}"/>
              </a:ext>
            </a:extLst>
          </p:cNvPr>
          <p:cNvSpPr txBox="1">
            <a:spLocks/>
          </p:cNvSpPr>
          <p:nvPr/>
        </p:nvSpPr>
        <p:spPr>
          <a:xfrm>
            <a:off x="440432" y="23488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p>
        </p:txBody>
      </p:sp>
      <p:sp>
        <p:nvSpPr>
          <p:cNvPr id="5"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78 </a:t>
            </a:r>
          </a:p>
        </p:txBody>
      </p:sp>
      <p:pic>
        <p:nvPicPr>
          <p:cNvPr id="6" name="Picture 2" descr="@GNN-Explainers"/>
          <p:cNvPicPr>
            <a:picLocks noChangeAspect="1" noChangeArrowheads="1"/>
          </p:cNvPicPr>
          <p:nvPr/>
        </p:nvPicPr>
        <p:blipFill>
          <a:blip r:embed="rId2"/>
          <a:srcRect/>
          <a:stretch>
            <a:fillRect/>
          </a:stretch>
        </p:blipFill>
        <p:spPr bwMode="auto">
          <a:xfrm>
            <a:off x="7239000" y="0"/>
            <a:ext cx="1905000" cy="1905000"/>
          </a:xfrm>
          <a:prstGeom prst="rect">
            <a:avLst/>
          </a:prstGeom>
          <a:noFill/>
        </p:spPr>
      </p:pic>
      <p:pic>
        <p:nvPicPr>
          <p:cNvPr id="7" name="Picture 2"/>
          <p:cNvPicPr>
            <a:picLocks noChangeAspect="1" noChangeArrowheads="1"/>
          </p:cNvPicPr>
          <p:nvPr/>
        </p:nvPicPr>
        <p:blipFill>
          <a:blip r:embed="rId3"/>
          <a:srcRect/>
          <a:stretch>
            <a:fillRect/>
          </a:stretch>
        </p:blipFill>
        <p:spPr bwMode="auto">
          <a:xfrm>
            <a:off x="3962400" y="4648200"/>
            <a:ext cx="1546225" cy="1501775"/>
          </a:xfrm>
          <a:prstGeom prst="rect">
            <a:avLst/>
          </a:prstGeom>
          <a:noFill/>
          <a:ln w="9525">
            <a:noFill/>
            <a:miter lim="800000"/>
            <a:headEnd/>
            <a:tailEnd/>
          </a:ln>
          <a:effectLst/>
        </p:spPr>
      </p:pic>
    </p:spTree>
    <p:extLst>
      <p:ext uri="{BB962C8B-B14F-4D97-AF65-F5344CB8AC3E}">
        <p14:creationId xmlns:p14="http://schemas.microsoft.com/office/powerpoint/2010/main" val="1257326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59055"/>
            <a:ext cx="8229600" cy="583565"/>
          </a:xfrm>
        </p:spPr>
        <p:txBody>
          <a:bodyPr>
            <a:normAutofit fontScale="90000"/>
          </a:bodyPr>
          <a:lstStyle/>
          <a:p>
            <a:r>
              <a:rPr lang="en-US" altLang="zh-CN" b="1" dirty="0"/>
              <a:t>Declarative Explanatory Queries</a:t>
            </a:r>
          </a:p>
        </p:txBody>
      </p:sp>
      <p:sp>
        <p:nvSpPr>
          <p:cNvPr id="4" name="Slide Number Placeholder 1"/>
          <p:cNvSpPr txBox="1"/>
          <p:nvPr/>
        </p:nvSpPr>
        <p:spPr>
          <a:xfrm>
            <a:off x="8090259" y="6497637"/>
            <a:ext cx="1058090" cy="360363"/>
          </a:xfrm>
          <a:prstGeom prst="rect">
            <a:avLst/>
          </a:prstGeom>
        </p:spPr>
        <p:txBody>
          <a:bodyPr vert="horz" wrap="square" lIns="91440" tIns="45720" rIns="91440" bIns="45720" numCol="1" anchor="t" anchorCtr="0" compatLnSpc="1">
            <a:noAutofit/>
          </a:bodyPr>
          <a:lstStyle>
            <a:defPPr>
              <a:defRPr lang="en-US"/>
            </a:defPPr>
            <a:lvl1pPr algn="ctr" rtl="0" fontAlgn="base">
              <a:spcBef>
                <a:spcPct val="0"/>
              </a:spcBef>
              <a:spcAft>
                <a:spcPct val="0"/>
              </a:spcAft>
              <a:defRPr sz="1600" kern="1200">
                <a:solidFill>
                  <a:srgbClr val="FFFFFF"/>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en-US" dirty="0">
                <a:solidFill>
                  <a:schemeClr val="tx1"/>
                </a:solidFill>
              </a:rPr>
              <a:t>79 </a:t>
            </a:r>
          </a:p>
        </p:txBody>
      </p:sp>
      <p:sp>
        <p:nvSpPr>
          <p:cNvPr id="13" name="Rectangle 12"/>
          <p:cNvSpPr/>
          <p:nvPr/>
        </p:nvSpPr>
        <p:spPr>
          <a:xfrm>
            <a:off x="179705" y="684530"/>
            <a:ext cx="8759825" cy="829945"/>
          </a:xfrm>
          <a:prstGeom prst="rect">
            <a:avLst/>
          </a:prstGeom>
        </p:spPr>
        <p:txBody>
          <a:bodyPr wrap="square">
            <a:noAutofit/>
          </a:bodyPr>
          <a:lstStyle/>
          <a:p>
            <a:pPr algn="just"/>
            <a:r>
              <a:rPr lang="en-US" altLang="zh-CN" sz="1600" dirty="0"/>
              <a:t>Graph Neural Networks excel at learning graph structures through message passing and feature aggregation, seeing widespread use in social networks, bioinformatics, and recommendation systems.</a:t>
            </a:r>
          </a:p>
          <a:p>
            <a:pPr algn="just"/>
            <a:endParaRPr lang="en-US" altLang="zh-CN" sz="2000" dirty="0"/>
          </a:p>
          <a:p>
            <a:pPr algn="just"/>
            <a:endParaRPr lang="en-US" altLang="zh-CN" sz="2000" dirty="0"/>
          </a:p>
          <a:p>
            <a:pPr algn="just"/>
            <a:endParaRPr lang="en-US" altLang="zh-CN" sz="2000" dirty="0"/>
          </a:p>
        </p:txBody>
      </p:sp>
      <p:sp>
        <p:nvSpPr>
          <p:cNvPr id="5" name="文本框 4"/>
          <p:cNvSpPr txBox="1"/>
          <p:nvPr/>
        </p:nvSpPr>
        <p:spPr>
          <a:xfrm>
            <a:off x="323215" y="3212465"/>
            <a:ext cx="8786495" cy="829945"/>
          </a:xfrm>
          <a:prstGeom prst="rect">
            <a:avLst/>
          </a:prstGeom>
        </p:spPr>
        <p:txBody>
          <a:bodyPr wrap="square">
            <a:spAutoFit/>
          </a:bodyPr>
          <a:lstStyle/>
          <a:p>
            <a:r>
              <a:rPr lang="en-US" altLang="zh-CN" sz="1600" dirty="0"/>
              <a:t>Recent work therefore shifts toward higher-level explanation units, highlighting a common need: users do not just want “an explanation,” but want to ask for explanations with specific targets, constraints, granularity, and purposes.</a:t>
            </a:r>
          </a:p>
        </p:txBody>
      </p:sp>
      <p:pic>
        <p:nvPicPr>
          <p:cNvPr id="6" name="图片 5" descr="截屏2026-02-10 22.08.06"/>
          <p:cNvPicPr>
            <a:picLocks noChangeAspect="1"/>
          </p:cNvPicPr>
          <p:nvPr/>
        </p:nvPicPr>
        <p:blipFill>
          <a:blip r:embed="rId2" cstate="print"/>
          <a:stretch>
            <a:fillRect/>
          </a:stretch>
        </p:blipFill>
        <p:spPr>
          <a:xfrm>
            <a:off x="971550" y="1572895"/>
            <a:ext cx="1871345" cy="1524635"/>
          </a:xfrm>
          <a:prstGeom prst="rect">
            <a:avLst/>
          </a:prstGeom>
        </p:spPr>
      </p:pic>
      <p:pic>
        <p:nvPicPr>
          <p:cNvPr id="7" name="图片 6" descr="截屏2026-02-10 22.09.56"/>
          <p:cNvPicPr>
            <a:picLocks noChangeAspect="1"/>
          </p:cNvPicPr>
          <p:nvPr/>
        </p:nvPicPr>
        <p:blipFill>
          <a:blip r:embed="rId3" cstate="print"/>
          <a:srcRect t="8786"/>
          <a:stretch>
            <a:fillRect/>
          </a:stretch>
        </p:blipFill>
        <p:spPr>
          <a:xfrm>
            <a:off x="3636010" y="1556385"/>
            <a:ext cx="1642745" cy="1575435"/>
          </a:xfrm>
          <a:prstGeom prst="rect">
            <a:avLst/>
          </a:prstGeom>
        </p:spPr>
      </p:pic>
      <p:pic>
        <p:nvPicPr>
          <p:cNvPr id="8" name="图片 7" descr="截屏2026-02-10 22.12.41"/>
          <p:cNvPicPr>
            <a:picLocks noChangeAspect="1"/>
          </p:cNvPicPr>
          <p:nvPr/>
        </p:nvPicPr>
        <p:blipFill>
          <a:blip r:embed="rId4" cstate="print"/>
          <a:stretch>
            <a:fillRect/>
          </a:stretch>
        </p:blipFill>
        <p:spPr>
          <a:xfrm>
            <a:off x="6156325" y="1475740"/>
            <a:ext cx="1659255" cy="1621790"/>
          </a:xfrm>
          <a:prstGeom prst="rect">
            <a:avLst/>
          </a:prstGeom>
        </p:spPr>
      </p:pic>
      <p:sp>
        <p:nvSpPr>
          <p:cNvPr id="10" name="文本框 9"/>
          <p:cNvSpPr txBox="1"/>
          <p:nvPr/>
        </p:nvSpPr>
        <p:spPr>
          <a:xfrm>
            <a:off x="266700" y="5876925"/>
            <a:ext cx="8725535" cy="829945"/>
          </a:xfrm>
          <a:prstGeom prst="rect">
            <a:avLst/>
          </a:prstGeom>
        </p:spPr>
        <p:txBody>
          <a:bodyPr wrap="square">
            <a:spAutoFit/>
          </a:bodyPr>
          <a:lstStyle/>
          <a:p>
            <a:r>
              <a:rPr lang="en-US" altLang="zh-CN" sz="1600" b="1" dirty="0"/>
              <a:t>Declarative Explanatory Queries</a:t>
            </a:r>
            <a:r>
              <a:rPr lang="en-US" altLang="zh-CN" sz="1600" dirty="0"/>
              <a:t> address this by providing a query-style interface—where users specify what they want to know and the system determines how to generate the corresponding explanation, enabling interactive, controllable.</a:t>
            </a:r>
          </a:p>
        </p:txBody>
      </p:sp>
      <p:pic>
        <p:nvPicPr>
          <p:cNvPr id="11" name="图片 10" descr="截屏2026-02-10 22.15.02"/>
          <p:cNvPicPr>
            <a:picLocks noChangeAspect="1"/>
          </p:cNvPicPr>
          <p:nvPr/>
        </p:nvPicPr>
        <p:blipFill>
          <a:blip r:embed="rId5"/>
          <a:srcRect t="2797"/>
          <a:stretch>
            <a:fillRect/>
          </a:stretch>
        </p:blipFill>
        <p:spPr>
          <a:xfrm>
            <a:off x="2267585" y="4005580"/>
            <a:ext cx="4418330" cy="189420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9"/>
          <p:cNvSpPr txBox="1"/>
          <p:nvPr/>
        </p:nvSpPr>
        <p:spPr>
          <a:xfrm>
            <a:off x="102809" y="11882"/>
            <a:ext cx="8888791" cy="453647"/>
          </a:xfrm>
          <a:prstGeom prst="rect">
            <a:avLst/>
          </a:prstGeom>
          <a:noFill/>
          <a:ln>
            <a:noFill/>
          </a:ln>
        </p:spPr>
        <p:txBody>
          <a:bodyPr lIns="0" tIns="0" rIns="0" bIns="0" anchor="t" anchorCtr="0">
            <a:noAutofit/>
          </a:bodyPr>
          <a:lstStyle/>
          <a:p>
            <a:pPr marL="311089" indent="-311089">
              <a:lnSpc>
                <a:spcPct val="102000"/>
              </a:lnSpc>
              <a:buClr>
                <a:srgbClr val="FF00FF"/>
              </a:buClr>
              <a:buSzPct val="25000"/>
            </a:pPr>
            <a:r>
              <a:rPr lang="en-US" sz="3266" b="1" dirty="0">
                <a:solidFill>
                  <a:srgbClr val="00B0F0"/>
                </a:solidFill>
                <a:ea typeface="Calibri"/>
                <a:cs typeface="Calibri"/>
                <a:sym typeface="Calibri"/>
              </a:rPr>
              <a:t>Challenges with GNN Explanations</a:t>
            </a:r>
            <a:endParaRPr lang="en-US" sz="2000" b="1" dirty="0">
              <a:solidFill>
                <a:srgbClr val="FFC000"/>
              </a:solidFill>
              <a:ea typeface="Calibri"/>
              <a:cs typeface="Calibri"/>
              <a:sym typeface="Calibri"/>
            </a:endParaRPr>
          </a:p>
        </p:txBody>
      </p:sp>
      <p:sp>
        <p:nvSpPr>
          <p:cNvPr id="10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8 </a:t>
            </a:r>
          </a:p>
        </p:txBody>
      </p:sp>
      <p:sp>
        <p:nvSpPr>
          <p:cNvPr id="10" name="Rectangle 9">
            <a:extLst>
              <a:ext uri="{FF2B5EF4-FFF2-40B4-BE49-F238E27FC236}">
                <a16:creationId xmlns:a16="http://schemas.microsoft.com/office/drawing/2014/main" id="{C2B1C45C-29FB-A369-F10A-56C9FC3712D1}"/>
              </a:ext>
            </a:extLst>
          </p:cNvPr>
          <p:cNvSpPr/>
          <p:nvPr/>
        </p:nvSpPr>
        <p:spPr>
          <a:xfrm>
            <a:off x="155575" y="685800"/>
            <a:ext cx="8702705" cy="3123932"/>
          </a:xfrm>
          <a:prstGeom prst="rect">
            <a:avLst/>
          </a:prstGeom>
        </p:spPr>
        <p:txBody>
          <a:bodyPr wrap="square">
            <a:spAutoFit/>
          </a:bodyPr>
          <a:lstStyle/>
          <a:p>
            <a:pPr>
              <a:buFont typeface="Arial" pitchFamily="34" charset="0"/>
              <a:buChar char="•"/>
            </a:pPr>
            <a:r>
              <a:rPr lang="en-US" sz="1800" dirty="0">
                <a:solidFill>
                  <a:schemeClr val="tx1"/>
                </a:solidFill>
                <a:latin typeface="Calibri" panose="020F0502020204030204" pitchFamily="34" charset="0"/>
                <a:cs typeface="Calibri" panose="020F0502020204030204" pitchFamily="34" charset="0"/>
              </a:rPr>
              <a:t> Many definitions, </a:t>
            </a:r>
            <a:r>
              <a:rPr lang="en-SG" sz="1800" dirty="0">
                <a:solidFill>
                  <a:schemeClr val="tx1"/>
                </a:solidFill>
                <a:latin typeface="Calibri" panose="020F0502020204030204" pitchFamily="34" charset="0"/>
                <a:cs typeface="Calibri" panose="020F0502020204030204" pitchFamily="34" charset="0"/>
              </a:rPr>
              <a:t>motivations, and requirements for explainability.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400" b="0" i="0" u="none" strike="noStrike" kern="1200" cap="none" spc="0" normalizeH="0" baseline="0" noProof="0" dirty="0">
                <a:ln>
                  <a:noFill/>
                </a:ln>
                <a:solidFill>
                  <a:prstClr val="black"/>
                </a:solidFill>
                <a:effectLst/>
                <a:uLnTx/>
                <a:uFillTx/>
                <a:latin typeface="Calibri"/>
                <a:ea typeface="+mn-ea"/>
                <a:cs typeface="+mn-cs"/>
              </a:rPr>
              <a:t>– trust, </a:t>
            </a:r>
            <a:r>
              <a:rPr kumimoji="0" lang="en-US" sz="1400" b="0" i="0" u="none" strike="noStrike" kern="1200" cap="none" spc="0" normalizeH="0" baseline="0" noProof="0" dirty="0">
                <a:ln>
                  <a:noFill/>
                </a:ln>
                <a:solidFill>
                  <a:prstClr val="black"/>
                </a:solidFill>
                <a:effectLst/>
                <a:uLnTx/>
                <a:uFillTx/>
                <a:latin typeface="Calibri"/>
                <a:ea typeface="+mn-ea"/>
                <a:cs typeface="+mn-cs"/>
              </a:rPr>
              <a:t>causality, transferability, informativeness, fair and ethical decision making,  model debugging, recourse,  mental model comparison, context-dependent, low-level mechanistic understanding of models, high-level human understanding, what makes users confident about the model.</a:t>
            </a:r>
            <a:r>
              <a:rPr kumimoji="0" lang="en-SG" sz="1400" b="0" i="0" u="none" strike="noStrike" kern="1200" cap="none" spc="0" normalizeH="0" baseline="0" noProof="0" dirty="0">
                <a:ln>
                  <a:noFill/>
                </a:ln>
                <a:solidFill>
                  <a:prstClr val="black"/>
                </a:solidFill>
                <a:effectLst/>
                <a:uLnTx/>
                <a:uFillTx/>
                <a:latin typeface="Calibri"/>
                <a:ea typeface="+mn-ea"/>
                <a:cs typeface="+mn-cs"/>
              </a:rPr>
              <a:t> </a:t>
            </a:r>
          </a:p>
          <a:p>
            <a:endParaRPr lang="en-SG" sz="1800" dirty="0">
              <a:solidFill>
                <a:schemeClr val="tx1"/>
              </a:solidFill>
              <a:latin typeface="Calibri" panose="020F0502020204030204" pitchFamily="34" charset="0"/>
              <a:cs typeface="Calibri" panose="020F0502020204030204" pitchFamily="34" charset="0"/>
            </a:endParaRPr>
          </a:p>
          <a:p>
            <a:pPr>
              <a:buFont typeface="Arial" pitchFamily="34" charset="0"/>
              <a:buChar char="•"/>
            </a:pPr>
            <a:r>
              <a:rPr lang="en-SG" sz="1800" dirty="0">
                <a:solidFill>
                  <a:schemeClr val="tx1"/>
                </a:solidFill>
                <a:latin typeface="Calibri" panose="020F0502020204030204" pitchFamily="34" charset="0"/>
                <a:cs typeface="Calibri" panose="020F0502020204030204" pitchFamily="34" charset="0"/>
              </a:rPr>
              <a:t> Comparing explanations is hard!</a:t>
            </a:r>
          </a:p>
          <a:p>
            <a:pPr>
              <a:buFont typeface="Arial" pitchFamily="34" charset="0"/>
              <a:buChar char="•"/>
            </a:pPr>
            <a:endParaRPr lang="en-SG" sz="1800" dirty="0">
              <a:solidFill>
                <a:schemeClr val="tx1"/>
              </a:solidFill>
              <a:latin typeface="Calibri" panose="020F0502020204030204" pitchFamily="34" charset="0"/>
              <a:cs typeface="Calibri" panose="020F0502020204030204" pitchFamily="34" charset="0"/>
            </a:endParaRPr>
          </a:p>
          <a:p>
            <a:pPr>
              <a:buFont typeface="Arial" pitchFamily="34" charset="0"/>
              <a:buChar char="•"/>
            </a:pPr>
            <a:r>
              <a:rPr lang="en-SG" sz="1800" dirty="0">
                <a:solidFill>
                  <a:schemeClr val="tx1"/>
                </a:solidFill>
                <a:latin typeface="Calibri" panose="020F0502020204030204" pitchFamily="34" charset="0"/>
                <a:cs typeface="Calibri" panose="020F0502020204030204" pitchFamily="34" charset="0"/>
              </a:rPr>
              <a:t> Several </a:t>
            </a:r>
            <a:r>
              <a:rPr lang="en-US" sz="1800" dirty="0">
                <a:solidFill>
                  <a:schemeClr val="tx1"/>
                </a:solidFill>
                <a:latin typeface="Calibri" panose="020F0502020204030204" pitchFamily="34" charset="0"/>
                <a:cs typeface="Calibri" panose="020F0502020204030204" pitchFamily="34" charset="0"/>
              </a:rPr>
              <a:t>quantitative and qualitative evaluation metrics or methods.</a:t>
            </a:r>
          </a:p>
          <a:p>
            <a:endParaRPr lang="en-SG" sz="1200" dirty="0">
              <a:solidFill>
                <a:schemeClr val="tx1"/>
              </a:solidFill>
              <a:latin typeface="Calibri" panose="020F0502020204030204" pitchFamily="34" charset="0"/>
              <a:cs typeface="Calibri" panose="020F0502020204030204" pitchFamily="34" charset="0"/>
            </a:endParaRPr>
          </a:p>
          <a:p>
            <a:r>
              <a:rPr lang="en-SG" sz="1400" dirty="0">
                <a:solidFill>
                  <a:schemeClr val="tx1"/>
                </a:solidFill>
                <a:latin typeface="Calibri" panose="020F0502020204030204" pitchFamily="34" charset="0"/>
                <a:cs typeface="Calibri" panose="020F0502020204030204" pitchFamily="34" charset="0"/>
              </a:rPr>
              <a:t>– </a:t>
            </a:r>
            <a:r>
              <a:rPr lang="en-SG" sz="1400" b="1" dirty="0">
                <a:solidFill>
                  <a:schemeClr val="tx1"/>
                </a:solidFill>
                <a:latin typeface="Calibri" panose="020F0502020204030204" pitchFamily="34" charset="0"/>
                <a:cs typeface="Calibri" panose="020F0502020204030204" pitchFamily="34" charset="0"/>
              </a:rPr>
              <a:t>Quantitative: </a:t>
            </a:r>
            <a:r>
              <a:rPr lang="en-SG" sz="1400" dirty="0">
                <a:solidFill>
                  <a:schemeClr val="tx1"/>
                </a:solidFill>
                <a:latin typeface="Calibri" panose="020F0502020204030204" pitchFamily="34" charset="0"/>
                <a:cs typeface="Calibri" panose="020F0502020204030204" pitchFamily="34" charset="0"/>
              </a:rPr>
              <a:t>faithfulness (fidelity+, fidelity-), sparsity, contrastivity, accuracy, stability.</a:t>
            </a:r>
          </a:p>
          <a:p>
            <a:endParaRPr lang="en-SG" sz="1400" dirty="0">
              <a:solidFill>
                <a:schemeClr val="tx1"/>
              </a:solidFill>
              <a:latin typeface="Calibri" panose="020F0502020204030204" pitchFamily="34" charset="0"/>
              <a:cs typeface="Calibri" panose="020F0502020204030204" pitchFamily="34" charset="0"/>
            </a:endParaRPr>
          </a:p>
          <a:p>
            <a:r>
              <a:rPr lang="en-SG" sz="1400" dirty="0">
                <a:solidFill>
                  <a:schemeClr val="tx1"/>
                </a:solidFill>
                <a:latin typeface="Calibri" panose="020F0502020204030204" pitchFamily="34" charset="0"/>
                <a:cs typeface="Calibri" panose="020F0502020204030204" pitchFamily="34" charset="0"/>
              </a:rPr>
              <a:t>– </a:t>
            </a:r>
            <a:r>
              <a:rPr lang="en-SG" sz="1400" b="1" dirty="0">
                <a:solidFill>
                  <a:schemeClr val="tx1"/>
                </a:solidFill>
                <a:latin typeface="Calibri" panose="020F0502020204030204" pitchFamily="34" charset="0"/>
                <a:cs typeface="Calibri" panose="020F0502020204030204" pitchFamily="34" charset="0"/>
              </a:rPr>
              <a:t>Qualitative: </a:t>
            </a:r>
            <a:r>
              <a:rPr lang="en-US" sz="1400" dirty="0">
                <a:solidFill>
                  <a:schemeClr val="tx1"/>
                </a:solidFill>
                <a:latin typeface="Calibri" panose="020F0502020204030204" pitchFamily="34" charset="0"/>
                <a:cs typeface="Calibri" panose="020F0502020204030204" pitchFamily="34" charset="0"/>
              </a:rPr>
              <a:t>application-grounded, human-grounded, and functionally-grounded evaluation.</a:t>
            </a:r>
            <a:endParaRPr lang="en-SG" sz="1400" dirty="0">
              <a:solidFill>
                <a:schemeClr val="tx1"/>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326EA74A-97E8-DA17-21C8-637802D2D044}"/>
              </a:ext>
            </a:extLst>
          </p:cNvPr>
          <p:cNvSpPr/>
          <p:nvPr/>
        </p:nvSpPr>
        <p:spPr>
          <a:xfrm>
            <a:off x="142844" y="5008602"/>
            <a:ext cx="8715436" cy="553998"/>
          </a:xfrm>
          <a:prstGeom prst="rect">
            <a:avLst/>
          </a:prstGeom>
        </p:spPr>
        <p:txBody>
          <a:bodyPr wrap="square">
            <a:spAutoFit/>
          </a:bodyPr>
          <a:lstStyle/>
          <a:p>
            <a:pPr>
              <a:buFont typeface="Arial" pitchFamily="34" charset="0"/>
              <a:buChar char="•"/>
            </a:pPr>
            <a:r>
              <a:rPr lang="en-US" dirty="0">
                <a:solidFill>
                  <a:schemeClr val="tx1"/>
                </a:solidFill>
                <a:latin typeface="Calibri" panose="020F0502020204030204" pitchFamily="34" charset="0"/>
                <a:cs typeface="Calibri" panose="020F0502020204030204" pitchFamily="34" charset="0"/>
              </a:rPr>
              <a:t> </a:t>
            </a:r>
            <a:r>
              <a:rPr lang="en-US" b="1" dirty="0">
                <a:solidFill>
                  <a:schemeClr val="tx1"/>
                </a:solidFill>
                <a:latin typeface="Calibri" panose="020F0502020204030204" pitchFamily="34" charset="0"/>
                <a:cs typeface="Calibri" panose="020F0502020204030204" pitchFamily="34" charset="0"/>
              </a:rPr>
              <a:t>Other issues: </a:t>
            </a:r>
            <a:r>
              <a:rPr lang="en-SG" sz="1400" dirty="0">
                <a:solidFill>
                  <a:schemeClr val="tx1"/>
                </a:solidFill>
                <a:latin typeface="Calibri" panose="020F0502020204030204" pitchFamily="34" charset="0"/>
                <a:cs typeface="Calibri" panose="020F0502020204030204" pitchFamily="34" charset="0"/>
              </a:rPr>
              <a:t>Evaluation via occlusion creates data </a:t>
            </a:r>
            <a:r>
              <a:rPr lang="en-US" sz="1400" dirty="0">
                <a:solidFill>
                  <a:schemeClr val="tx1"/>
                </a:solidFill>
                <a:latin typeface="Calibri" panose="020F0502020204030204" pitchFamily="34" charset="0"/>
                <a:cs typeface="Calibri" panose="020F0502020204030204" pitchFamily="34" charset="0"/>
              </a:rPr>
              <a:t>outside training distribution, bias terms, redundant evidence, trivial correct explanations, weak GNN model, misaligned GNN architecture, problems due to graph data vs. grid data. </a:t>
            </a:r>
            <a:r>
              <a:rPr lang="en-SG" sz="1400" dirty="0">
                <a:solidFill>
                  <a:schemeClr val="tx1"/>
                </a:solidFill>
                <a:latin typeface="Calibri" panose="020F0502020204030204" pitchFamily="34" charset="0"/>
                <a:cs typeface="Calibri" panose="020F0502020204030204" pitchFamily="34" charset="0"/>
              </a:rPr>
              <a:t> </a:t>
            </a:r>
          </a:p>
        </p:txBody>
      </p:sp>
      <p:sp>
        <p:nvSpPr>
          <p:cNvPr id="12" name="Rectangle 11">
            <a:extLst>
              <a:ext uri="{FF2B5EF4-FFF2-40B4-BE49-F238E27FC236}">
                <a16:creationId xmlns:a16="http://schemas.microsoft.com/office/drawing/2014/main" id="{664F00BE-6BBC-E968-6755-DCB3A83DEC43}"/>
              </a:ext>
            </a:extLst>
          </p:cNvPr>
          <p:cNvSpPr/>
          <p:nvPr/>
        </p:nvSpPr>
        <p:spPr>
          <a:xfrm>
            <a:off x="142844" y="6019800"/>
            <a:ext cx="8546782" cy="338554"/>
          </a:xfrm>
          <a:prstGeom prst="rect">
            <a:avLst/>
          </a:prstGeom>
        </p:spPr>
        <p:txBody>
          <a:bodyPr wrap="square">
            <a:spAutoFit/>
          </a:bodyPr>
          <a:lstStyle/>
          <a:p>
            <a:pPr>
              <a:buFont typeface="Arial" pitchFamily="34" charset="0"/>
              <a:buChar char="•"/>
            </a:pPr>
            <a:r>
              <a:rPr lang="en-US" dirty="0">
                <a:solidFill>
                  <a:schemeClr val="tx1"/>
                </a:solidFill>
              </a:rPr>
              <a:t> </a:t>
            </a:r>
            <a:r>
              <a:rPr lang="en-SG" dirty="0">
                <a:solidFill>
                  <a:schemeClr val="tx1"/>
                </a:solidFill>
              </a:rPr>
              <a:t>Capture interplay of graph structure and features in GNN’s decision making</a:t>
            </a:r>
            <a:r>
              <a:rPr lang="en-US" dirty="0">
                <a:solidFill>
                  <a:schemeClr val="tx1"/>
                </a:solidFill>
              </a:rPr>
              <a:t>. </a:t>
            </a:r>
            <a:r>
              <a:rPr lang="en-SG" dirty="0">
                <a:solidFill>
                  <a:schemeClr val="tx1"/>
                </a:solidFill>
              </a:rPr>
              <a:t> </a:t>
            </a:r>
          </a:p>
        </p:txBody>
      </p:sp>
      <p:sp>
        <p:nvSpPr>
          <p:cNvPr id="13" name="Rectangle 12">
            <a:extLst>
              <a:ext uri="{FF2B5EF4-FFF2-40B4-BE49-F238E27FC236}">
                <a16:creationId xmlns:a16="http://schemas.microsoft.com/office/drawing/2014/main" id="{FA69D472-7BED-C00C-05AF-08AB7BBE180A}"/>
              </a:ext>
            </a:extLst>
          </p:cNvPr>
          <p:cNvSpPr/>
          <p:nvPr/>
        </p:nvSpPr>
        <p:spPr>
          <a:xfrm>
            <a:off x="158680" y="3989618"/>
            <a:ext cx="8546782" cy="338554"/>
          </a:xfrm>
          <a:prstGeom prst="rect">
            <a:avLst/>
          </a:prstGeom>
        </p:spPr>
        <p:txBody>
          <a:bodyPr wrap="square">
            <a:spAutoFit/>
          </a:bodyPr>
          <a:lstStyle/>
          <a:p>
            <a:pPr>
              <a:buFont typeface="Arial" pitchFamily="34" charset="0"/>
              <a:buChar char="•"/>
            </a:pPr>
            <a:r>
              <a:rPr lang="en-US" dirty="0">
                <a:solidFill>
                  <a:schemeClr val="tx1"/>
                </a:solidFill>
                <a:latin typeface="Calibri" panose="020F0502020204030204" pitchFamily="34" charset="0"/>
                <a:cs typeface="Calibri" panose="020F0502020204030204" pitchFamily="34" charset="0"/>
              </a:rPr>
              <a:t> </a:t>
            </a:r>
            <a:r>
              <a:rPr lang="en-SG" dirty="0">
                <a:solidFill>
                  <a:schemeClr val="tx1"/>
                </a:solidFill>
                <a:latin typeface="Calibri" panose="020F0502020204030204" pitchFamily="34" charset="0"/>
                <a:cs typeface="Calibri" panose="020F0502020204030204" pitchFamily="34" charset="0"/>
              </a:rPr>
              <a:t>Difficult to obtain ground-truth.  </a:t>
            </a:r>
          </a:p>
        </p:txBody>
      </p:sp>
      <p:sp>
        <p:nvSpPr>
          <p:cNvPr id="14" name="Rectangle 13">
            <a:extLst>
              <a:ext uri="{FF2B5EF4-FFF2-40B4-BE49-F238E27FC236}">
                <a16:creationId xmlns:a16="http://schemas.microsoft.com/office/drawing/2014/main" id="{FA69D472-7BED-C00C-05AF-08AB7BBE180A}"/>
              </a:ext>
            </a:extLst>
          </p:cNvPr>
          <p:cNvSpPr/>
          <p:nvPr/>
        </p:nvSpPr>
        <p:spPr>
          <a:xfrm>
            <a:off x="142844" y="4418246"/>
            <a:ext cx="8546782" cy="338554"/>
          </a:xfrm>
          <a:prstGeom prst="rect">
            <a:avLst/>
          </a:prstGeom>
        </p:spPr>
        <p:txBody>
          <a:bodyPr wrap="square">
            <a:spAutoFit/>
          </a:bodyPr>
          <a:lstStyle/>
          <a:p>
            <a:pPr>
              <a:buFont typeface="Arial" pitchFamily="34" charset="0"/>
              <a:buChar char="•"/>
            </a:pPr>
            <a:r>
              <a:rPr lang="en-US" dirty="0">
                <a:solidFill>
                  <a:schemeClr val="tx1"/>
                </a:solidFill>
                <a:latin typeface="Calibri" panose="020F0502020204030204" pitchFamily="34" charset="0"/>
                <a:cs typeface="Calibri" panose="020F0502020204030204" pitchFamily="34" charset="0"/>
              </a:rPr>
              <a:t> </a:t>
            </a:r>
            <a:r>
              <a:rPr lang="en-SG" dirty="0">
                <a:solidFill>
                  <a:schemeClr val="tx1"/>
                </a:solidFill>
                <a:latin typeface="Calibri" panose="020F0502020204030204" pitchFamily="34" charset="0"/>
                <a:cs typeface="Calibri" panose="020F0502020204030204" pitchFamily="34" charset="0"/>
              </a:rPr>
              <a:t>Security and privacy concerns.  </a:t>
            </a:r>
          </a:p>
        </p:txBody>
      </p:sp>
    </p:spTree>
    <p:extLst>
      <p:ext uri="{BB962C8B-B14F-4D97-AF65-F5344CB8AC3E}">
        <p14:creationId xmlns:p14="http://schemas.microsoft.com/office/powerpoint/2010/main" val="9241107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2E4ED-2396-F6F8-4220-C336FD5D60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05A70E-3968-E26B-19EB-96570442C3EA}"/>
              </a:ext>
            </a:extLst>
          </p:cNvPr>
          <p:cNvSpPr>
            <a:spLocks noGrp="1"/>
          </p:cNvSpPr>
          <p:nvPr>
            <p:ph type="title"/>
          </p:nvPr>
        </p:nvSpPr>
        <p:spPr>
          <a:xfrm>
            <a:off x="428625" y="59055"/>
            <a:ext cx="8229600" cy="583565"/>
          </a:xfrm>
        </p:spPr>
        <p:txBody>
          <a:bodyPr>
            <a:normAutofit fontScale="90000"/>
          </a:bodyPr>
          <a:lstStyle/>
          <a:p>
            <a:r>
              <a:rPr lang="en-US" altLang="zh-CN" b="1" dirty="0"/>
              <a:t>Declarative Explanatory Queries</a:t>
            </a:r>
          </a:p>
        </p:txBody>
      </p:sp>
      <p:sp>
        <p:nvSpPr>
          <p:cNvPr id="4" name="Slide Number Placeholder 1">
            <a:extLst>
              <a:ext uri="{FF2B5EF4-FFF2-40B4-BE49-F238E27FC236}">
                <a16:creationId xmlns:a16="http://schemas.microsoft.com/office/drawing/2014/main" id="{EFFB7F90-F3AA-D7D7-FC94-D00E95194AC0}"/>
              </a:ext>
            </a:extLst>
          </p:cNvPr>
          <p:cNvSpPr txBox="1"/>
          <p:nvPr/>
        </p:nvSpPr>
        <p:spPr>
          <a:xfrm>
            <a:off x="8090259" y="6497637"/>
            <a:ext cx="1058090" cy="360363"/>
          </a:xfrm>
          <a:prstGeom prst="rect">
            <a:avLst/>
          </a:prstGeom>
        </p:spPr>
        <p:txBody>
          <a:bodyPr vert="horz" wrap="square" lIns="91440" tIns="45720" rIns="91440" bIns="45720" numCol="1" anchor="t" anchorCtr="0" compatLnSpc="1">
            <a:noAutofit/>
          </a:bodyPr>
          <a:lstStyle>
            <a:defPPr>
              <a:defRPr lang="en-US"/>
            </a:defPPr>
            <a:lvl1pPr algn="ctr" rtl="0" fontAlgn="base">
              <a:spcBef>
                <a:spcPct val="0"/>
              </a:spcBef>
              <a:spcAft>
                <a:spcPct val="0"/>
              </a:spcAft>
              <a:defRPr sz="1600" kern="1200">
                <a:solidFill>
                  <a:srgbClr val="FFFFFF"/>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en-US" dirty="0">
                <a:solidFill>
                  <a:schemeClr val="tx1"/>
                </a:solidFill>
              </a:rPr>
              <a:t>79 </a:t>
            </a:r>
          </a:p>
        </p:txBody>
      </p:sp>
      <p:sp>
        <p:nvSpPr>
          <p:cNvPr id="13" name="Rectangle 12">
            <a:extLst>
              <a:ext uri="{FF2B5EF4-FFF2-40B4-BE49-F238E27FC236}">
                <a16:creationId xmlns:a16="http://schemas.microsoft.com/office/drawing/2014/main" id="{FE86AB67-5A77-BA48-20C2-F549CB025D5B}"/>
              </a:ext>
            </a:extLst>
          </p:cNvPr>
          <p:cNvSpPr/>
          <p:nvPr/>
        </p:nvSpPr>
        <p:spPr>
          <a:xfrm>
            <a:off x="179705" y="684530"/>
            <a:ext cx="8759825" cy="6021070"/>
          </a:xfrm>
          <a:prstGeom prst="rect">
            <a:avLst/>
          </a:prstGeom>
        </p:spPr>
        <p:txBody>
          <a:bodyPr wrap="square">
            <a:noAutofit/>
          </a:bodyPr>
          <a:lstStyle/>
          <a:p>
            <a:pPr marL="285750" indent="-285750" algn="just">
              <a:buFont typeface="Wingdings" panose="05000000000000000000" pitchFamily="2" charset="2"/>
              <a:buChar char="l"/>
            </a:pPr>
            <a:r>
              <a:rPr lang="en-US" altLang="zh-CN" sz="2200" b="1" dirty="0"/>
              <a:t>Benefits:</a:t>
            </a:r>
          </a:p>
          <a:p>
            <a:pPr marL="285750" indent="-285750" algn="just">
              <a:buFont typeface="Wingdings" panose="05000000000000000000" pitchFamily="2" charset="2"/>
              <a:buChar char="Ø"/>
            </a:pPr>
            <a:r>
              <a:rPr lang="en-US" altLang="zh-CN" b="1" dirty="0"/>
              <a:t>Task alignment &amp; usefulness: </a:t>
            </a:r>
            <a:r>
              <a:rPr lang="en-US" altLang="zh-CN" dirty="0"/>
              <a:t>Explanations match the user’s objective — debugging, auditing, regulatory reporting, or hypothesis testing — so they’re directly actionable.</a:t>
            </a:r>
          </a:p>
          <a:p>
            <a:pPr marL="285750" indent="-285750" algn="just">
              <a:buFont typeface="Wingdings" panose="05000000000000000000" pitchFamily="2" charset="2"/>
              <a:buChar char="Ø"/>
            </a:pPr>
            <a:r>
              <a:rPr lang="en-US" altLang="zh-CN" b="1" dirty="0"/>
              <a:t>Reproducibility &amp; auditability: </a:t>
            </a:r>
            <a:r>
              <a:rPr lang="en-US" altLang="zh-CN" dirty="0"/>
              <a:t>Explicit constraints and query parameters</a:t>
            </a:r>
          </a:p>
          <a:p>
            <a:pPr marL="285750" indent="-285750" algn="just">
              <a:buFont typeface="Wingdings" panose="05000000000000000000" pitchFamily="2" charset="2"/>
              <a:buChar char="Ø"/>
            </a:pPr>
            <a:r>
              <a:rPr lang="en-US" altLang="zh-CN" b="1" dirty="0"/>
              <a:t>Interactivity &amp; composability: </a:t>
            </a:r>
            <a:r>
              <a:rPr lang="en-US" altLang="zh-CN" dirty="0"/>
              <a:t>Queries can be iteratively refined</a:t>
            </a:r>
          </a:p>
          <a:p>
            <a:pPr marL="285750" indent="-285750" algn="just">
              <a:buFont typeface="Wingdings" panose="05000000000000000000" pitchFamily="2" charset="2"/>
              <a:buChar char="Ø"/>
            </a:pPr>
            <a:r>
              <a:rPr lang="en-US" altLang="zh-CN" b="1" dirty="0"/>
              <a:t>Resource-aware generation: </a:t>
            </a:r>
            <a:r>
              <a:rPr lang="en-US" altLang="zh-CN" dirty="0"/>
              <a:t>Backends can honor resource or latency budgets stated in the query</a:t>
            </a:r>
          </a:p>
          <a:p>
            <a:pPr marL="285750" indent="-285750" algn="just">
              <a:buFont typeface="Wingdings" panose="05000000000000000000" pitchFamily="2" charset="2"/>
              <a:buChar char="Ø"/>
            </a:pPr>
            <a:r>
              <a:rPr lang="en-US" altLang="zh-CN" b="1" dirty="0"/>
              <a:t>Comparability &amp; aggregation: </a:t>
            </a:r>
            <a:r>
              <a:rPr lang="en-US" altLang="zh-CN" dirty="0"/>
              <a:t>The same query language enables fair comparisons across models, datasets, or classes and supports aggregate analyses</a:t>
            </a:r>
          </a:p>
          <a:p>
            <a:pPr algn="just"/>
            <a:endParaRPr lang="en-US" altLang="zh-CN" dirty="0"/>
          </a:p>
          <a:p>
            <a:pPr marL="285750" indent="-285750" algn="just">
              <a:buFont typeface="Wingdings" panose="05000000000000000000" pitchFamily="2" charset="2"/>
              <a:buChar char="l"/>
            </a:pPr>
            <a:r>
              <a:rPr lang="en-US" altLang="zh-CN" sz="2200" b="1" dirty="0"/>
              <a:t>Challenges:</a:t>
            </a:r>
          </a:p>
          <a:p>
            <a:pPr marL="285750" indent="-285750" algn="just">
              <a:buFont typeface="Wingdings" panose="05000000000000000000" pitchFamily="2" charset="2"/>
              <a:buChar char="Ø"/>
            </a:pPr>
            <a:r>
              <a:rPr lang="en-US" altLang="zh-CN" b="1" dirty="0"/>
              <a:t>Specification design: </a:t>
            </a:r>
            <a:r>
              <a:rPr lang="en-US" altLang="zh-CN" dirty="0"/>
              <a:t>Creating a language that is expressive yet usable is hard. </a:t>
            </a:r>
          </a:p>
          <a:p>
            <a:pPr marL="285750" indent="-285750" algn="just">
              <a:buFont typeface="Wingdings" panose="05000000000000000000" pitchFamily="2" charset="2"/>
              <a:buChar char="Ø"/>
            </a:pPr>
            <a:r>
              <a:rPr lang="en-US" altLang="zh-CN" b="1" dirty="0"/>
              <a:t>Objective trade-offs: </a:t>
            </a:r>
            <a:r>
              <a:rPr lang="en-US" altLang="zh-CN" dirty="0"/>
              <a:t>Queries will often encode conflicting goals </a:t>
            </a:r>
          </a:p>
          <a:p>
            <a:pPr marL="285750" indent="-285750" algn="just">
              <a:buFont typeface="Wingdings" panose="05000000000000000000" pitchFamily="2" charset="2"/>
              <a:buChar char="Ø"/>
            </a:pPr>
            <a:r>
              <a:rPr lang="en-US" altLang="zh-CN" b="1" dirty="0"/>
              <a:t>Optimization complexity: </a:t>
            </a:r>
            <a:r>
              <a:rPr lang="en-US" altLang="zh-CN" dirty="0"/>
              <a:t>Many useful query constraints lead to combinatorial search problems that are NP-hard in general. </a:t>
            </a:r>
          </a:p>
          <a:p>
            <a:pPr marL="285750" indent="-285750" algn="just">
              <a:buFont typeface="Wingdings" panose="05000000000000000000" pitchFamily="2" charset="2"/>
              <a:buChar char="Ø"/>
            </a:pPr>
            <a:r>
              <a:rPr lang="en-US" altLang="zh-CN" b="1" dirty="0"/>
              <a:t>Model and data variability: </a:t>
            </a:r>
            <a:r>
              <a:rPr lang="en-US" altLang="zh-CN" dirty="0"/>
              <a:t>Stochastic models, randomized inference, or distribution shift can make query results unstable</a:t>
            </a:r>
          </a:p>
          <a:p>
            <a:pPr marL="285750" indent="-285750" algn="just">
              <a:buFont typeface="Wingdings" panose="05000000000000000000" pitchFamily="2" charset="2"/>
              <a:buChar char="Ø"/>
            </a:pPr>
            <a:r>
              <a:rPr lang="en-US" altLang="zh-CN" b="1" dirty="0"/>
              <a:t>Verification &amp; guarantees: </a:t>
            </a:r>
            <a:r>
              <a:rPr lang="en-US" altLang="zh-CN" dirty="0"/>
              <a:t>Users need confidence—how do we certify that a returned explanation satisfies the declared constraints, or how well it approximates the ideal objective?</a:t>
            </a:r>
          </a:p>
          <a:p>
            <a:pPr algn="just"/>
            <a:endParaRPr lang="en-US" altLang="zh-CN" sz="1600" dirty="0"/>
          </a:p>
          <a:p>
            <a:pPr algn="just"/>
            <a:endParaRPr lang="en-US" altLang="zh-CN" sz="1600" dirty="0"/>
          </a:p>
          <a:p>
            <a:pPr algn="just"/>
            <a:endParaRPr lang="en-US" altLang="zh-CN" sz="2000" dirty="0"/>
          </a:p>
          <a:p>
            <a:pPr algn="just"/>
            <a:endParaRPr lang="en-US" altLang="zh-CN" sz="2000" dirty="0"/>
          </a:p>
          <a:p>
            <a:pPr algn="just"/>
            <a:endParaRPr lang="en-US" altLang="zh-CN" sz="2000" dirty="0"/>
          </a:p>
        </p:txBody>
      </p:sp>
    </p:spTree>
    <p:extLst>
      <p:ext uri="{BB962C8B-B14F-4D97-AF65-F5344CB8AC3E}">
        <p14:creationId xmlns:p14="http://schemas.microsoft.com/office/powerpoint/2010/main" val="24640184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360" y="59055"/>
            <a:ext cx="8229600" cy="583565"/>
          </a:xfrm>
        </p:spPr>
        <p:txBody>
          <a:bodyPr>
            <a:normAutofit fontScale="90000"/>
          </a:bodyPr>
          <a:lstStyle/>
          <a:p>
            <a:r>
              <a:rPr lang="en-US" altLang="zh-CN" sz="3555" b="1" dirty="0"/>
              <a:t>Existing Declarative methods</a:t>
            </a:r>
          </a:p>
        </p:txBody>
      </p:sp>
      <p:sp>
        <p:nvSpPr>
          <p:cNvPr id="3" name="文本框 2"/>
          <p:cNvSpPr txBox="1"/>
          <p:nvPr/>
        </p:nvSpPr>
        <p:spPr>
          <a:xfrm>
            <a:off x="2194560" y="620395"/>
            <a:ext cx="7040880" cy="337185"/>
          </a:xfrm>
          <a:prstGeom prst="rect">
            <a:avLst/>
          </a:prstGeom>
        </p:spPr>
        <p:txBody>
          <a:bodyPr wrap="square">
            <a:spAutoFit/>
          </a:bodyPr>
          <a:lstStyle/>
          <a:p>
            <a:pPr marL="0" indent="0" algn="ctr"/>
            <a:r>
              <a:rPr lang="en-US" altLang="zh-CN" sz="1600" b="0" i="1" dirty="0">
                <a:latin typeface="Times New Roman Italic" panose="02020503050405090304" charset="0"/>
                <a:ea typeface="sans-serif"/>
                <a:cs typeface="Times New Roman Italic" panose="02020503050405090304" charset="0"/>
              </a:rPr>
              <a:t>---- Can I Trust the </a:t>
            </a:r>
            <a:r>
              <a:rPr lang="en-US" altLang="zh-CN" sz="1600" b="0" i="1" dirty="0" err="1">
                <a:latin typeface="Times New Roman Italic" panose="02020503050405090304" charset="0"/>
                <a:ea typeface="sans-serif"/>
                <a:cs typeface="Times New Roman Italic" panose="02020503050405090304" charset="0"/>
              </a:rPr>
              <a:t>Explainer?Verifying</a:t>
            </a:r>
            <a:r>
              <a:rPr lang="en-US" altLang="zh-CN" sz="1600" b="0" i="1" dirty="0">
                <a:latin typeface="Times New Roman Italic" panose="02020503050405090304" charset="0"/>
                <a:ea typeface="sans-serif"/>
                <a:cs typeface="Times New Roman Italic" panose="02020503050405090304" charset="0"/>
              </a:rPr>
              <a:t> Post-hoc Explanatory Methods [</a:t>
            </a:r>
            <a:r>
              <a:rPr lang="en-US" altLang="zh-CN" sz="1600" b="0" i="1" dirty="0" err="1">
                <a:latin typeface="Times New Roman Italic" panose="02020503050405090304" charset="0"/>
                <a:ea typeface="sans-serif"/>
                <a:cs typeface="Times New Roman Italic" panose="02020503050405090304" charset="0"/>
              </a:rPr>
              <a:t>arXiv</a:t>
            </a:r>
            <a:r>
              <a:rPr lang="en-US" altLang="zh-CN" sz="1600" b="0" i="1" dirty="0">
                <a:latin typeface="Times New Roman Italic" panose="02020503050405090304" charset="0"/>
                <a:ea typeface="sans-serif"/>
                <a:cs typeface="Times New Roman Italic" panose="02020503050405090304" charset="0"/>
              </a:rPr>
              <a:t> 19]</a:t>
            </a:r>
          </a:p>
        </p:txBody>
      </p:sp>
      <p:sp>
        <p:nvSpPr>
          <p:cNvPr id="7" name="文本框 6"/>
          <p:cNvSpPr txBox="1"/>
          <p:nvPr/>
        </p:nvSpPr>
        <p:spPr>
          <a:xfrm>
            <a:off x="179705" y="1124585"/>
            <a:ext cx="8933815" cy="1383665"/>
          </a:xfrm>
          <a:prstGeom prst="rect">
            <a:avLst/>
          </a:prstGeom>
        </p:spPr>
        <p:txBody>
          <a:bodyPr wrap="square">
            <a:spAutoFit/>
          </a:bodyPr>
          <a:lstStyle/>
          <a:p>
            <a:pPr marL="0" indent="0"/>
            <a:r>
              <a:rPr lang="en-US" altLang="zh-CN" sz="1400" b="1" i="0" dirty="0"/>
              <a:t>Motivation: </a:t>
            </a:r>
            <a:r>
              <a:rPr lang="en-US" altLang="zh-CN" sz="1400" b="0" i="0" dirty="0"/>
              <a:t>Existing explainers are often compared without a clear "ground truth," making it impossible to know if we can truly trust their outputs on complex black-box models.</a:t>
            </a:r>
          </a:p>
          <a:p>
            <a:pPr marL="0" indent="0"/>
            <a:endParaRPr lang="en-US" altLang="zh-CN" sz="1400" b="0" i="0" dirty="0"/>
          </a:p>
          <a:p>
            <a:pPr marL="0" indent="0"/>
            <a:endParaRPr lang="en-US" altLang="zh-CN" sz="1400" b="0" i="0" dirty="0"/>
          </a:p>
          <a:p>
            <a:pPr marL="0" indent="0"/>
            <a:endParaRPr lang="en-US" altLang="zh-CN" sz="1400" b="0" i="0" dirty="0"/>
          </a:p>
          <a:p>
            <a:pPr marL="0" indent="0"/>
            <a:endParaRPr lang="en-US" altLang="zh-CN" sz="1400" b="0" i="0" dirty="0"/>
          </a:p>
        </p:txBody>
      </p:sp>
      <p:sp>
        <p:nvSpPr>
          <p:cNvPr id="8" name="文本框 7"/>
          <p:cNvSpPr txBox="1"/>
          <p:nvPr/>
        </p:nvSpPr>
        <p:spPr>
          <a:xfrm>
            <a:off x="178435" y="3954780"/>
            <a:ext cx="8846820" cy="953135"/>
          </a:xfrm>
          <a:prstGeom prst="rect">
            <a:avLst/>
          </a:prstGeom>
        </p:spPr>
        <p:txBody>
          <a:bodyPr wrap="square">
            <a:spAutoFit/>
          </a:bodyPr>
          <a:lstStyle/>
          <a:p>
            <a:pPr marL="0" algn="l">
              <a:buClrTx/>
              <a:buSzTx/>
              <a:buFontTx/>
            </a:pPr>
            <a:r>
              <a:rPr lang="en-US" altLang="zh-CN" sz="1400" b="1" i="0" dirty="0"/>
              <a:t>The Declarative Approach</a:t>
            </a:r>
            <a:r>
              <a:rPr lang="zh-CN" altLang="en-US" sz="1400" b="1" i="0" dirty="0"/>
              <a:t>：</a:t>
            </a:r>
            <a:r>
              <a:rPr lang="en-US" altLang="zh-CN" sz="1400" b="0" i="0" dirty="0"/>
              <a:t>The paper formalizes explainability by </a:t>
            </a:r>
            <a:r>
              <a:rPr lang="en-US" altLang="zh-CN" sz="1400" b="1" i="1" dirty="0"/>
              <a:t>declaring specific perspectives</a:t>
            </a:r>
            <a:r>
              <a:rPr lang="en-US" altLang="zh-CN" sz="1400" b="0" i="0" dirty="0"/>
              <a:t> (Feature-additivity vs. Feature-selection) and building a verification framework based on provable neural architectures. By designing models with explicit logical constraints (e.g., the Handshake mechanism), the "correct" explanation is declared by design, allowing for the first time a rigorous audit of post-hoc explainers.</a:t>
            </a:r>
          </a:p>
        </p:txBody>
      </p:sp>
      <p:pic>
        <p:nvPicPr>
          <p:cNvPr id="12" name="图片 11" descr="截屏2026-02-11 00.27.33"/>
          <p:cNvPicPr>
            <a:picLocks noChangeAspect="1"/>
          </p:cNvPicPr>
          <p:nvPr/>
        </p:nvPicPr>
        <p:blipFill>
          <a:blip r:embed="rId3"/>
          <a:srcRect b="4626"/>
          <a:stretch>
            <a:fillRect/>
          </a:stretch>
        </p:blipFill>
        <p:spPr>
          <a:xfrm>
            <a:off x="394970" y="5107305"/>
            <a:ext cx="4025900" cy="1478915"/>
          </a:xfrm>
          <a:prstGeom prst="rect">
            <a:avLst/>
          </a:prstGeom>
          <a:effectLst>
            <a:outerShdw blurRad="50800" dist="38100" algn="l" rotWithShape="0">
              <a:prstClr val="black">
                <a:alpha val="40000"/>
              </a:prstClr>
            </a:outerShdw>
          </a:effectLst>
        </p:spPr>
      </p:pic>
      <p:sp>
        <p:nvSpPr>
          <p:cNvPr id="14" name="文本框 13"/>
          <p:cNvSpPr txBox="1"/>
          <p:nvPr/>
        </p:nvSpPr>
        <p:spPr>
          <a:xfrm>
            <a:off x="4608830" y="5373370"/>
            <a:ext cx="4431665" cy="953135"/>
          </a:xfrm>
          <a:prstGeom prst="rect">
            <a:avLst/>
          </a:prstGeom>
        </p:spPr>
        <p:txBody>
          <a:bodyPr wrap="square">
            <a:spAutoFit/>
          </a:bodyPr>
          <a:lstStyle/>
          <a:p>
            <a:pPr marL="0" indent="0">
              <a:spcBef>
                <a:spcPts val="200"/>
              </a:spcBef>
              <a:spcAft>
                <a:spcPts val="200"/>
              </a:spcAft>
              <a:buFont typeface="Arial" panose="020B0604020202020204"/>
              <a:buNone/>
            </a:pPr>
            <a:r>
              <a:rPr lang="en-US" altLang="zh-CN" sz="1400" b="0" i="1" dirty="0"/>
              <a:t>Figure 2 illustrates the handshake problem: non-selected tokens may still influence the prediction via information encoded in the selected tokens, making feature-selection explanations unreliable.</a:t>
            </a:r>
          </a:p>
        </p:txBody>
      </p:sp>
      <p:pic>
        <p:nvPicPr>
          <p:cNvPr id="15" name="图片 14" descr="截屏2026-02-11 00.29.39"/>
          <p:cNvPicPr>
            <a:picLocks noChangeAspect="1"/>
          </p:cNvPicPr>
          <p:nvPr/>
        </p:nvPicPr>
        <p:blipFill>
          <a:blip r:embed="rId4"/>
          <a:srcRect l="6827" t="11962" r="2088"/>
          <a:stretch>
            <a:fillRect/>
          </a:stretch>
        </p:blipFill>
        <p:spPr>
          <a:xfrm>
            <a:off x="2195830" y="1700530"/>
            <a:ext cx="4616450" cy="2123440"/>
          </a:xfrm>
          <a:prstGeom prst="rect">
            <a:avLst/>
          </a:prstGeom>
          <a:effectLst>
            <a:outerShdw blurRad="50800" dist="38100" dir="2700000" algn="tl" rotWithShape="0">
              <a:prstClr val="black">
                <a:alpha val="40000"/>
              </a:prstClr>
            </a:outerShdw>
          </a:effectLst>
        </p:spPr>
      </p:pic>
      <p:sp>
        <p:nvSpPr>
          <p:cNvPr id="9" name="Slide Number Placeholder 1"/>
          <p:cNvSpPr txBox="1"/>
          <p:nvPr/>
        </p:nvSpPr>
        <p:spPr>
          <a:xfrm>
            <a:off x="8090259" y="6497637"/>
            <a:ext cx="1058090" cy="360363"/>
          </a:xfrm>
          <a:prstGeom prst="rect">
            <a:avLst/>
          </a:prstGeom>
        </p:spPr>
        <p:txBody>
          <a:bodyPr vert="horz" wrap="square" lIns="91440" tIns="45720" rIns="91440" bIns="45720" numCol="1" anchor="t" anchorCtr="0" compatLnSpc="1">
            <a:noAutofit/>
          </a:bodyPr>
          <a:lstStyle>
            <a:defPPr>
              <a:defRPr lang="en-US"/>
            </a:defPPr>
            <a:lvl1pPr algn="ctr" rtl="0" fontAlgn="base">
              <a:spcBef>
                <a:spcPct val="0"/>
              </a:spcBef>
              <a:spcAft>
                <a:spcPct val="0"/>
              </a:spcAft>
              <a:defRPr sz="1600" kern="1200">
                <a:solidFill>
                  <a:srgbClr val="FFFFFF"/>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en-US" dirty="0">
                <a:solidFill>
                  <a:schemeClr val="tx1"/>
                </a:solidFill>
              </a:rPr>
              <a:t>80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360" y="59055"/>
            <a:ext cx="8229600" cy="583565"/>
          </a:xfrm>
        </p:spPr>
        <p:txBody>
          <a:bodyPr>
            <a:normAutofit fontScale="90000"/>
          </a:bodyPr>
          <a:lstStyle/>
          <a:p>
            <a:r>
              <a:rPr lang="en-US" altLang="zh-CN" sz="3555" b="1" dirty="0"/>
              <a:t>Existing Declarative method</a:t>
            </a:r>
          </a:p>
        </p:txBody>
      </p:sp>
      <p:sp>
        <p:nvSpPr>
          <p:cNvPr id="3" name="文本框 2"/>
          <p:cNvSpPr txBox="1"/>
          <p:nvPr/>
        </p:nvSpPr>
        <p:spPr>
          <a:xfrm>
            <a:off x="2123440" y="620395"/>
            <a:ext cx="7112000" cy="337185"/>
          </a:xfrm>
          <a:prstGeom prst="rect">
            <a:avLst/>
          </a:prstGeom>
        </p:spPr>
        <p:txBody>
          <a:bodyPr wrap="square">
            <a:spAutoFit/>
          </a:bodyPr>
          <a:lstStyle/>
          <a:p>
            <a:pPr marL="0" indent="0" algn="ctr"/>
            <a:r>
              <a:rPr lang="en-US" altLang="zh-CN" sz="1600" b="0" i="1" dirty="0">
                <a:latin typeface="Times New Roman Italic" panose="02020503050405090304" charset="0"/>
                <a:ea typeface="sans-serif"/>
                <a:cs typeface="Times New Roman Italic" panose="02020503050405090304" charset="0"/>
              </a:rPr>
              <a:t>---- Towards Trustable Explainable AI [AAAI 20]</a:t>
            </a:r>
          </a:p>
        </p:txBody>
      </p:sp>
      <p:sp>
        <p:nvSpPr>
          <p:cNvPr id="7" name="文本框 6"/>
          <p:cNvSpPr txBox="1"/>
          <p:nvPr/>
        </p:nvSpPr>
        <p:spPr>
          <a:xfrm>
            <a:off x="179705" y="1124585"/>
            <a:ext cx="8933815" cy="628650"/>
          </a:xfrm>
          <a:prstGeom prst="rect">
            <a:avLst/>
          </a:prstGeom>
        </p:spPr>
        <p:txBody>
          <a:bodyPr wrap="square">
            <a:noAutofit/>
          </a:bodyPr>
          <a:lstStyle/>
          <a:p>
            <a:pPr marL="0" indent="0"/>
            <a:r>
              <a:rPr lang="en-US" altLang="zh-CN" sz="1400" b="1" i="0" dirty="0"/>
              <a:t>Motivation: </a:t>
            </a:r>
            <a:r>
              <a:rPr lang="en-US" altLang="zh-CN" sz="1400" b="0" i="0" dirty="0"/>
              <a:t>Existing explainers are heuristic: they rely on local sampling and "guess" which features are important. They offer no guarantee that the explanation is valid across the entire model space, leading to a "Trust Gap."</a:t>
            </a:r>
          </a:p>
          <a:p>
            <a:pPr marL="0" indent="0"/>
            <a:endParaRPr lang="en-US" altLang="zh-CN" sz="1400" b="0" i="0" dirty="0"/>
          </a:p>
          <a:p>
            <a:pPr marL="0" indent="0"/>
            <a:endParaRPr lang="en-US" altLang="zh-CN" sz="1400" b="0" i="0" dirty="0"/>
          </a:p>
          <a:p>
            <a:pPr marL="0" indent="0"/>
            <a:endParaRPr lang="en-US" altLang="zh-CN" sz="1400" b="0" i="0" dirty="0"/>
          </a:p>
          <a:p>
            <a:pPr marL="0" indent="0"/>
            <a:endParaRPr lang="en-US" altLang="zh-CN" sz="1400" b="0" i="0" dirty="0"/>
          </a:p>
        </p:txBody>
      </p:sp>
      <p:pic>
        <p:nvPicPr>
          <p:cNvPr id="5" name="图片 4" descr="截屏2026-02-11 00.35.16"/>
          <p:cNvPicPr>
            <a:picLocks noChangeAspect="1"/>
          </p:cNvPicPr>
          <p:nvPr/>
        </p:nvPicPr>
        <p:blipFill>
          <a:blip r:embed="rId3"/>
          <a:srcRect l="4158" t="2596"/>
          <a:stretch>
            <a:fillRect/>
          </a:stretch>
        </p:blipFill>
        <p:spPr>
          <a:xfrm>
            <a:off x="323850" y="3212465"/>
            <a:ext cx="4272915" cy="2481580"/>
          </a:xfrm>
          <a:prstGeom prst="rect">
            <a:avLst/>
          </a:prstGeom>
          <a:effectLst>
            <a:outerShdw blurRad="50800" dist="38100" algn="l" rotWithShape="0">
              <a:prstClr val="black">
                <a:alpha val="40000"/>
              </a:prstClr>
            </a:outerShdw>
          </a:effectLst>
        </p:spPr>
      </p:pic>
      <p:sp>
        <p:nvSpPr>
          <p:cNvPr id="8" name="文本框 7"/>
          <p:cNvSpPr txBox="1"/>
          <p:nvPr/>
        </p:nvSpPr>
        <p:spPr>
          <a:xfrm>
            <a:off x="179705" y="2067560"/>
            <a:ext cx="8846820" cy="953135"/>
          </a:xfrm>
          <a:prstGeom prst="rect">
            <a:avLst/>
          </a:prstGeom>
        </p:spPr>
        <p:txBody>
          <a:bodyPr wrap="square">
            <a:spAutoFit/>
          </a:bodyPr>
          <a:lstStyle/>
          <a:p>
            <a:pPr marL="0" indent="0"/>
            <a:r>
              <a:rPr lang="en-US" altLang="zh-CN" sz="1400" b="1" i="0" dirty="0"/>
              <a:t>The Declarative Approach</a:t>
            </a:r>
            <a:r>
              <a:rPr lang="zh-CN" altLang="en-US" sz="1400" b="1" i="0" dirty="0"/>
              <a:t>：</a:t>
            </a:r>
            <a:r>
              <a:rPr lang="en-US" altLang="zh-CN" sz="1400" b="0" i="0" dirty="0"/>
              <a:t>This work treats explainability as a formal verification task. Instead of sampling, we declare what a valid explanation must be: a minimal set of features that logically guarantees the model's prediction. By encoding the ML model into logical constraints (SAT/SMT), the system can prove that the explanation is correct.</a:t>
            </a:r>
          </a:p>
        </p:txBody>
      </p:sp>
      <p:sp>
        <p:nvSpPr>
          <p:cNvPr id="9" name="文本框 8"/>
          <p:cNvSpPr txBox="1"/>
          <p:nvPr/>
        </p:nvSpPr>
        <p:spPr>
          <a:xfrm>
            <a:off x="4777740" y="3284220"/>
            <a:ext cx="4218940" cy="2245360"/>
          </a:xfrm>
          <a:prstGeom prst="rect">
            <a:avLst/>
          </a:prstGeom>
        </p:spPr>
        <p:txBody>
          <a:bodyPr wrap="square">
            <a:spAutoFit/>
          </a:bodyPr>
          <a:lstStyle/>
          <a:p>
            <a:pPr marL="0" indent="0"/>
            <a:r>
              <a:rPr lang="en-US" altLang="zh-CN" sz="1400" b="0" i="1" dirty="0"/>
              <a:t>The framework acts as a Reasoning Oracle that audits existing explanations:</a:t>
            </a:r>
          </a:p>
          <a:p>
            <a:pPr marL="285750" indent="-285750">
              <a:buFont typeface="Arial" panose="020B0604020202020204" pitchFamily="34" charset="0"/>
              <a:buChar char="•"/>
            </a:pPr>
            <a:r>
              <a:rPr lang="en-US" altLang="zh-CN" sz="1400" b="1" i="1" dirty="0"/>
              <a:t>Verify:</a:t>
            </a:r>
            <a:r>
              <a:rPr lang="en-US" altLang="zh-CN" sz="1400" b="0" i="1" dirty="0"/>
              <a:t> It checks if a given explanation holds true for all possible inputs.</a:t>
            </a:r>
          </a:p>
          <a:p>
            <a:pPr marL="285750" indent="-285750">
              <a:buFont typeface="Arial" panose="020B0604020202020204" pitchFamily="34" charset="0"/>
              <a:buChar char="•"/>
            </a:pPr>
            <a:r>
              <a:rPr lang="en-US" altLang="zh-CN" sz="1400" b="1" i="1" dirty="0"/>
              <a:t>Repair:</a:t>
            </a:r>
            <a:r>
              <a:rPr lang="en-US" altLang="zh-CN" sz="1400" b="0" i="1" dirty="0"/>
              <a:t> If an explanation is proven "invalid," the system uses logical reasoning to fix it.</a:t>
            </a:r>
          </a:p>
          <a:p>
            <a:pPr marL="285750" indent="-285750">
              <a:buFont typeface="Arial" panose="020B0604020202020204" pitchFamily="34" charset="0"/>
              <a:buChar char="•"/>
            </a:pPr>
            <a:r>
              <a:rPr lang="en-US" altLang="zh-CN" sz="1400" b="1" i="1" dirty="0"/>
              <a:t>Refine: </a:t>
            </a:r>
            <a:r>
              <a:rPr lang="en-US" altLang="zh-CN" sz="1400" b="0" i="1" dirty="0"/>
              <a:t>If an explanation is "redundant," the system strips away unnecessary features to find the prime implicant (PI)—the most concise, provably correct reason.</a:t>
            </a:r>
          </a:p>
        </p:txBody>
      </p:sp>
      <p:sp>
        <p:nvSpPr>
          <p:cNvPr id="10" name="文本框 9"/>
          <p:cNvSpPr txBox="1"/>
          <p:nvPr/>
        </p:nvSpPr>
        <p:spPr>
          <a:xfrm>
            <a:off x="107950" y="5876290"/>
            <a:ext cx="9048750" cy="521970"/>
          </a:xfrm>
          <a:prstGeom prst="rect">
            <a:avLst/>
          </a:prstGeom>
        </p:spPr>
        <p:txBody>
          <a:bodyPr wrap="square">
            <a:spAutoFit/>
          </a:bodyPr>
          <a:lstStyle/>
          <a:p>
            <a:pPr marL="0" indent="0"/>
            <a:r>
              <a:rPr lang="en-US" altLang="zh-CN" sz="1400" b="0" dirty="0"/>
              <a:t>In this context, </a:t>
            </a:r>
            <a:r>
              <a:rPr lang="en-US" altLang="zh-CN" sz="1400" b="1" dirty="0"/>
              <a:t>Declarative XAI</a:t>
            </a:r>
            <a:r>
              <a:rPr lang="en-US" altLang="zh-CN" sz="1400" b="0" dirty="0"/>
              <a:t> means defining an explanation by its logical requirements (what it must prove) rather than its computational heuristic (how it was sampled).</a:t>
            </a:r>
          </a:p>
        </p:txBody>
      </p:sp>
      <p:sp>
        <p:nvSpPr>
          <p:cNvPr id="11" name="Slide Number Placeholder 1"/>
          <p:cNvSpPr txBox="1"/>
          <p:nvPr/>
        </p:nvSpPr>
        <p:spPr>
          <a:xfrm>
            <a:off x="8090259" y="6497637"/>
            <a:ext cx="1058090" cy="360363"/>
          </a:xfrm>
          <a:prstGeom prst="rect">
            <a:avLst/>
          </a:prstGeom>
        </p:spPr>
        <p:txBody>
          <a:bodyPr vert="horz" wrap="square" lIns="91440" tIns="45720" rIns="91440" bIns="45720" numCol="1" anchor="t" anchorCtr="0" compatLnSpc="1">
            <a:noAutofit/>
          </a:bodyPr>
          <a:lstStyle>
            <a:defPPr>
              <a:defRPr lang="en-US"/>
            </a:defPPr>
            <a:lvl1pPr algn="ctr" rtl="0" fontAlgn="base">
              <a:spcBef>
                <a:spcPct val="0"/>
              </a:spcBef>
              <a:spcAft>
                <a:spcPct val="0"/>
              </a:spcAft>
              <a:defRPr sz="1600" kern="1200">
                <a:solidFill>
                  <a:srgbClr val="FFFFFF"/>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en-US" dirty="0">
                <a:solidFill>
                  <a:schemeClr val="tx1"/>
                </a:solidFill>
              </a:rPr>
              <a:t>81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截屏2026-02-07 19.30.48"/>
          <p:cNvPicPr>
            <a:picLocks noChangeAspect="1"/>
          </p:cNvPicPr>
          <p:nvPr/>
        </p:nvPicPr>
        <p:blipFill>
          <a:blip r:embed="rId2"/>
          <a:srcRect l="1704" t="2877" r="3228"/>
          <a:stretch>
            <a:fillRect/>
          </a:stretch>
        </p:blipFill>
        <p:spPr>
          <a:xfrm>
            <a:off x="2051685" y="1633855"/>
            <a:ext cx="4476115" cy="5111115"/>
          </a:xfrm>
          <a:prstGeom prst="rect">
            <a:avLst/>
          </a:prstGeom>
        </p:spPr>
      </p:pic>
      <p:sp>
        <p:nvSpPr>
          <p:cNvPr id="5" name="Title 1"/>
          <p:cNvSpPr>
            <a:spLocks noGrp="1"/>
          </p:cNvSpPr>
          <p:nvPr>
            <p:ph type="title"/>
          </p:nvPr>
        </p:nvSpPr>
        <p:spPr>
          <a:xfrm>
            <a:off x="428625" y="59055"/>
            <a:ext cx="8229600" cy="583565"/>
          </a:xfrm>
        </p:spPr>
        <p:txBody>
          <a:bodyPr>
            <a:normAutofit fontScale="90000"/>
          </a:bodyPr>
          <a:lstStyle/>
          <a:p>
            <a:r>
              <a:rPr lang="en-US" altLang="zh-CN" b="1" dirty="0"/>
              <a:t>Overview of SliceGXQ [in submission]</a:t>
            </a:r>
          </a:p>
        </p:txBody>
      </p:sp>
      <p:sp>
        <p:nvSpPr>
          <p:cNvPr id="6" name="文本框 5"/>
          <p:cNvSpPr txBox="1"/>
          <p:nvPr/>
        </p:nvSpPr>
        <p:spPr>
          <a:xfrm>
            <a:off x="179070" y="2129155"/>
            <a:ext cx="2013585" cy="1219835"/>
          </a:xfrm>
          <a:prstGeom prst="rect">
            <a:avLst/>
          </a:prstGeom>
        </p:spPr>
        <p:txBody>
          <a:bodyPr wrap="square">
            <a:spAutoFit/>
          </a:bodyPr>
          <a:lstStyle/>
          <a:p>
            <a:pPr marL="0" indent="0" algn="ctr">
              <a:spcBef>
                <a:spcPts val="200"/>
              </a:spcBef>
              <a:spcAft>
                <a:spcPts val="200"/>
              </a:spcAft>
              <a:buFont typeface="Arial" panose="020B0604020202020204"/>
              <a:buNone/>
            </a:pPr>
            <a:r>
              <a:rPr lang="en-US" altLang="zh-CN" sz="1400" b="1"/>
              <a:t>Inputs</a:t>
            </a:r>
          </a:p>
          <a:p>
            <a:pPr algn="ctr">
              <a:spcBef>
                <a:spcPts val="200"/>
              </a:spcBef>
              <a:buClrTx/>
              <a:buSzTx/>
              <a:buFontTx/>
            </a:pPr>
            <a:r>
              <a:rPr lang="en-US" altLang="zh-CN" sz="1400">
                <a:cs typeface="+mn-lt"/>
              </a:rPr>
              <a:t>Users select a </a:t>
            </a:r>
            <a:r>
              <a:rPr lang="en-US" altLang="zh-CN" sz="1400" b="0">
                <a:cs typeface="+mn-lt"/>
              </a:rPr>
              <a:t>GNN model</a:t>
            </a:r>
            <a:r>
              <a:rPr lang="en-US" altLang="zh-CN" sz="1400">
                <a:cs typeface="+mn-lt"/>
              </a:rPr>
              <a:t> and a </a:t>
            </a:r>
            <a:r>
              <a:rPr lang="en-US" altLang="zh-CN" sz="1400" b="0">
                <a:cs typeface="+mn-lt"/>
              </a:rPr>
              <a:t>graph dataset</a:t>
            </a:r>
            <a:r>
              <a:rPr lang="en-US" altLang="zh-CN" sz="1400">
                <a:cs typeface="+mn-lt"/>
              </a:rPr>
              <a:t> from different data sources.</a:t>
            </a:r>
          </a:p>
        </p:txBody>
      </p:sp>
      <p:sp>
        <p:nvSpPr>
          <p:cNvPr id="7" name="文本框 6"/>
          <p:cNvSpPr txBox="1"/>
          <p:nvPr/>
        </p:nvSpPr>
        <p:spPr>
          <a:xfrm>
            <a:off x="6515735" y="4323715"/>
            <a:ext cx="2751455" cy="1193800"/>
          </a:xfrm>
          <a:prstGeom prst="rect">
            <a:avLst/>
          </a:prstGeom>
        </p:spPr>
        <p:txBody>
          <a:bodyPr wrap="square">
            <a:spAutoFit/>
          </a:bodyPr>
          <a:lstStyle/>
          <a:p>
            <a:pPr marL="0" indent="0" algn="ctr">
              <a:spcBef>
                <a:spcPts val="200"/>
              </a:spcBef>
              <a:spcAft>
                <a:spcPts val="200"/>
              </a:spcAft>
              <a:buFont typeface="Arial" panose="020B0604020202020204"/>
              <a:buNone/>
            </a:pPr>
            <a:r>
              <a:rPr lang="en-US" altLang="zh-CN" sz="1400" b="1"/>
              <a:t>Query-based Interaction</a:t>
            </a:r>
            <a:endParaRPr lang="en-US" altLang="zh-CN" sz="1600" b="1"/>
          </a:p>
          <a:p>
            <a:pPr algn="ctr"/>
            <a:r>
              <a:rPr lang="en-US" altLang="zh-CN" sz="1400">
                <a:cs typeface="+mn-lt"/>
              </a:rPr>
              <a:t>Users submit a SPARQL-style request to specify what explanations or diagnostics they need.</a:t>
            </a:r>
          </a:p>
        </p:txBody>
      </p:sp>
      <p:pic>
        <p:nvPicPr>
          <p:cNvPr id="8" name="图片 7" descr="截屏2026-02-07 19.41.28"/>
          <p:cNvPicPr>
            <a:picLocks noChangeAspect="1"/>
          </p:cNvPicPr>
          <p:nvPr/>
        </p:nvPicPr>
        <p:blipFill>
          <a:blip r:embed="rId3" cstate="print"/>
          <a:stretch>
            <a:fillRect/>
          </a:stretch>
        </p:blipFill>
        <p:spPr>
          <a:xfrm>
            <a:off x="6746875" y="5727700"/>
            <a:ext cx="2126615" cy="631190"/>
          </a:xfrm>
          <a:prstGeom prst="rect">
            <a:avLst/>
          </a:prstGeom>
        </p:spPr>
      </p:pic>
      <p:sp>
        <p:nvSpPr>
          <p:cNvPr id="9" name="文本框 8"/>
          <p:cNvSpPr txBox="1"/>
          <p:nvPr/>
        </p:nvSpPr>
        <p:spPr>
          <a:xfrm>
            <a:off x="6443980" y="1880870"/>
            <a:ext cx="2860675" cy="2098040"/>
          </a:xfrm>
          <a:prstGeom prst="rect">
            <a:avLst/>
          </a:prstGeom>
        </p:spPr>
        <p:txBody>
          <a:bodyPr wrap="square">
            <a:noAutofit/>
          </a:bodyPr>
          <a:lstStyle/>
          <a:p>
            <a:pPr algn="ctr">
              <a:buClrTx/>
              <a:buSzTx/>
              <a:buFontTx/>
            </a:pPr>
            <a:r>
              <a:rPr lang="en-US" altLang="zh-CN" sz="1400" b="1">
                <a:sym typeface="+mn-ea"/>
              </a:rPr>
              <a:t>Back-end</a:t>
            </a:r>
            <a:endParaRPr lang="en-US" altLang="zh-CN" sz="1400" b="1"/>
          </a:p>
          <a:p>
            <a:pPr algn="ctr">
              <a:buClrTx/>
              <a:buSzTx/>
              <a:buFontTx/>
              <a:buNone/>
            </a:pPr>
            <a:r>
              <a:rPr lang="en-US" altLang="zh-CN" sz="1400">
                <a:cs typeface="+mn-lt"/>
              </a:rPr>
              <a:t>The system performs </a:t>
            </a:r>
            <a:r>
              <a:rPr lang="en-US" altLang="zh-CN" sz="1400" b="0">
                <a:cs typeface="+mn-lt"/>
              </a:rPr>
              <a:t>query interpretation</a:t>
            </a:r>
            <a:r>
              <a:rPr lang="en-US" altLang="zh-CN" sz="1400">
                <a:cs typeface="+mn-lt"/>
              </a:rPr>
              <a:t>, then applies </a:t>
            </a:r>
            <a:r>
              <a:rPr lang="en-US" altLang="zh-CN" sz="1400" b="0">
                <a:cs typeface="+mn-lt"/>
              </a:rPr>
              <a:t>model slicing</a:t>
            </a:r>
            <a:r>
              <a:rPr lang="en-US" altLang="zh-CN" sz="1400">
                <a:cs typeface="+mn-lt"/>
              </a:rPr>
              <a:t> to focus on relevant layers/components, finds </a:t>
            </a:r>
            <a:r>
              <a:rPr lang="en-US" altLang="zh-CN" sz="1400" b="0">
                <a:cs typeface="+mn-lt"/>
              </a:rPr>
              <a:t>explanatory subgraphs</a:t>
            </a:r>
            <a:r>
              <a:rPr lang="en-US" altLang="zh-CN" sz="1400">
                <a:cs typeface="+mn-lt"/>
              </a:rPr>
              <a:t>, and </a:t>
            </a:r>
            <a:r>
              <a:rPr lang="en-US" altLang="zh-CN" sz="1400" b="0">
                <a:cs typeface="+mn-lt"/>
              </a:rPr>
              <a:t>verifies</a:t>
            </a:r>
            <a:r>
              <a:rPr lang="en-US" altLang="zh-CN" sz="1400">
                <a:cs typeface="+mn-lt"/>
              </a:rPr>
              <a:t> the explanation results.</a:t>
            </a:r>
          </a:p>
        </p:txBody>
      </p:sp>
      <p:sp>
        <p:nvSpPr>
          <p:cNvPr id="10" name="文本框 9"/>
          <p:cNvSpPr txBox="1"/>
          <p:nvPr/>
        </p:nvSpPr>
        <p:spPr>
          <a:xfrm>
            <a:off x="107950" y="4505960"/>
            <a:ext cx="2012950" cy="1409700"/>
          </a:xfrm>
          <a:prstGeom prst="rect">
            <a:avLst/>
          </a:prstGeom>
        </p:spPr>
        <p:txBody>
          <a:bodyPr wrap="square">
            <a:spAutoFit/>
          </a:bodyPr>
          <a:lstStyle/>
          <a:p>
            <a:pPr marL="0" algn="ctr">
              <a:spcBef>
                <a:spcPts val="200"/>
              </a:spcBef>
              <a:spcAft>
                <a:spcPts val="200"/>
              </a:spcAft>
              <a:buClrTx/>
              <a:buSzTx/>
              <a:buFont typeface="Arial" panose="020B0604020202020204"/>
            </a:pPr>
            <a:r>
              <a:rPr lang="en-US" altLang="zh-CN" sz="1400" b="1"/>
              <a:t>Outputs</a:t>
            </a:r>
          </a:p>
          <a:p>
            <a:pPr algn="ctr">
              <a:buClrTx/>
              <a:buSzTx/>
              <a:buFontTx/>
            </a:pPr>
            <a:r>
              <a:rPr lang="en-US" altLang="zh-CN" sz="1400" b="0">
                <a:cs typeface="+mn-lt"/>
              </a:rPr>
              <a:t>SliceGXQ ret</a:t>
            </a:r>
            <a:r>
              <a:rPr lang="en-US" altLang="zh-CN" sz="1400">
                <a:cs typeface="+mn-lt"/>
              </a:rPr>
              <a:t>urns </a:t>
            </a:r>
          </a:p>
          <a:p>
            <a:pPr algn="ctr">
              <a:buClrTx/>
              <a:buSzTx/>
              <a:buFontTx/>
            </a:pPr>
            <a:r>
              <a:rPr lang="en-US" altLang="zh-CN" sz="1400" b="0">
                <a:cs typeface="+mn-lt"/>
              </a:rPr>
              <a:t>query-based explanations</a:t>
            </a:r>
            <a:r>
              <a:rPr lang="en-US" altLang="zh-CN" sz="1400">
                <a:cs typeface="+mn-lt"/>
              </a:rPr>
              <a:t> and </a:t>
            </a:r>
            <a:r>
              <a:rPr lang="en-US" altLang="zh-CN" sz="1400" b="0">
                <a:cs typeface="+mn-lt"/>
              </a:rPr>
              <a:t>model diagnosis</a:t>
            </a:r>
            <a:r>
              <a:rPr lang="en-US" altLang="zh-CN" sz="1400">
                <a:cs typeface="+mn-lt"/>
              </a:rPr>
              <a:t> with </a:t>
            </a:r>
            <a:r>
              <a:rPr lang="en-US" altLang="zh-CN" sz="1400" b="0">
                <a:cs typeface="+mn-lt"/>
              </a:rPr>
              <a:t>layer-wise information</a:t>
            </a:r>
            <a:r>
              <a:rPr lang="en-US" altLang="zh-CN" sz="1400">
                <a:cs typeface="+mn-lt"/>
              </a:rPr>
              <a:t>.</a:t>
            </a:r>
          </a:p>
        </p:txBody>
      </p:sp>
      <p:sp>
        <p:nvSpPr>
          <p:cNvPr id="12" name="文本框 11"/>
          <p:cNvSpPr txBox="1"/>
          <p:nvPr/>
        </p:nvSpPr>
        <p:spPr>
          <a:xfrm>
            <a:off x="107950" y="764540"/>
            <a:ext cx="9194165" cy="922020"/>
          </a:xfrm>
          <a:prstGeom prst="rect">
            <a:avLst/>
          </a:prstGeom>
        </p:spPr>
        <p:txBody>
          <a:bodyPr wrap="square">
            <a:spAutoFit/>
          </a:bodyPr>
          <a:lstStyle/>
          <a:p>
            <a:pPr marL="0" algn="l">
              <a:buClrTx/>
              <a:buSzTx/>
              <a:buFontTx/>
            </a:pPr>
            <a:r>
              <a:rPr lang="en-US" altLang="zh-CN" b="0" i="0" dirty="0"/>
              <a:t>SliceGXQ turns SPARQL-style queries into layer-wise GNN explanations. It interprets the query, slices the model, finds explanatory subgraphs, and verifies the results before visualizing them.</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59055"/>
            <a:ext cx="8229600" cy="583565"/>
          </a:xfrm>
        </p:spPr>
        <p:txBody>
          <a:bodyPr>
            <a:normAutofit fontScale="90000"/>
          </a:bodyPr>
          <a:lstStyle/>
          <a:p>
            <a:r>
              <a:rPr lang="en-US" altLang="zh-CN" b="1" dirty="0"/>
              <a:t>Core algorithms in </a:t>
            </a:r>
            <a:r>
              <a:rPr lang="en-US" altLang="zh-CN" b="1" dirty="0">
                <a:sym typeface="+mn-ea"/>
              </a:rPr>
              <a:t>SliceGXQ</a:t>
            </a:r>
            <a:endParaRPr lang="en-US" altLang="zh-CN" b="1" dirty="0"/>
          </a:p>
        </p:txBody>
      </p:sp>
      <p:sp>
        <p:nvSpPr>
          <p:cNvPr id="4" name="Slide Number Placeholder 1"/>
          <p:cNvSpPr txBox="1"/>
          <p:nvPr/>
        </p:nvSpPr>
        <p:spPr>
          <a:xfrm>
            <a:off x="8090259" y="6497637"/>
            <a:ext cx="1058090" cy="360363"/>
          </a:xfrm>
          <a:prstGeom prst="rect">
            <a:avLst/>
          </a:prstGeom>
        </p:spPr>
        <p:txBody>
          <a:bodyPr vert="horz" wrap="square" lIns="91440" tIns="45720" rIns="91440" bIns="45720" numCol="1" anchor="t" anchorCtr="0" compatLnSpc="1">
            <a:noAutofit/>
          </a:bodyPr>
          <a:lstStyle>
            <a:defPPr>
              <a:defRPr lang="en-US"/>
            </a:defPPr>
            <a:lvl1pPr algn="ctr" rtl="0" fontAlgn="base">
              <a:spcBef>
                <a:spcPct val="0"/>
              </a:spcBef>
              <a:spcAft>
                <a:spcPct val="0"/>
              </a:spcAft>
              <a:defRPr sz="1600" kern="1200">
                <a:solidFill>
                  <a:srgbClr val="FFFFFF"/>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en-US" dirty="0">
                <a:solidFill>
                  <a:schemeClr val="tx1"/>
                </a:solidFill>
              </a:rPr>
              <a:t>83 </a:t>
            </a:r>
          </a:p>
        </p:txBody>
      </p:sp>
      <p:sp>
        <p:nvSpPr>
          <p:cNvPr id="3" name="文本框 2"/>
          <p:cNvSpPr txBox="1"/>
          <p:nvPr/>
        </p:nvSpPr>
        <p:spPr>
          <a:xfrm>
            <a:off x="323850" y="5661660"/>
            <a:ext cx="8439785" cy="819785"/>
          </a:xfrm>
          <a:prstGeom prst="rect">
            <a:avLst/>
          </a:prstGeom>
        </p:spPr>
        <p:txBody>
          <a:bodyPr wrap="square">
            <a:spAutoFit/>
          </a:bodyPr>
          <a:lstStyle/>
          <a:p>
            <a:pPr marL="0" indent="0" algn="l">
              <a:spcBef>
                <a:spcPts val="200"/>
              </a:spcBef>
              <a:spcAft>
                <a:spcPts val="200"/>
              </a:spcAft>
              <a:buFont typeface="Arial" panose="020B0604020202020204"/>
              <a:buNone/>
            </a:pPr>
            <a:r>
              <a:rPr lang="en-US" altLang="zh-CN" sz="1600" b="1">
                <a:cs typeface="+mn-lt"/>
              </a:rPr>
              <a:t>Layer-wise Insight</a:t>
            </a:r>
          </a:p>
          <a:p>
            <a:pPr algn="l">
              <a:spcBef>
                <a:spcPts val="200"/>
              </a:spcBef>
              <a:buClrTx/>
              <a:buSzTx/>
              <a:buFontTx/>
            </a:pPr>
            <a:r>
              <a:rPr lang="en-US" altLang="zh-CN" sz="1400">
                <a:cs typeface="+mn-lt"/>
              </a:rPr>
              <a:t>Unlike traditional "black-box" explainers, SliceGXQ provides </a:t>
            </a:r>
            <a:r>
              <a:rPr lang="en-US" altLang="zh-CN" sz="1400" b="0">
                <a:cs typeface="+mn-lt"/>
              </a:rPr>
              <a:t>deep, layer-specific insights</a:t>
            </a:r>
            <a:r>
              <a:rPr lang="en-US" altLang="zh-CN" sz="1400">
                <a:cs typeface="+mn-lt"/>
              </a:rPr>
              <a:t>, allowing users to trace how decision-making evolves across different GNN layers.</a:t>
            </a:r>
          </a:p>
        </p:txBody>
      </p:sp>
      <p:sp>
        <p:nvSpPr>
          <p:cNvPr id="5" name="文本框 4"/>
          <p:cNvSpPr txBox="1"/>
          <p:nvPr/>
        </p:nvSpPr>
        <p:spPr>
          <a:xfrm>
            <a:off x="323215" y="765810"/>
            <a:ext cx="8498205" cy="819785"/>
          </a:xfrm>
          <a:prstGeom prst="rect">
            <a:avLst/>
          </a:prstGeom>
        </p:spPr>
        <p:txBody>
          <a:bodyPr wrap="square">
            <a:spAutoFit/>
          </a:bodyPr>
          <a:lstStyle/>
          <a:p>
            <a:pPr marL="0" algn="l">
              <a:spcBef>
                <a:spcPts val="200"/>
              </a:spcBef>
              <a:spcAft>
                <a:spcPts val="200"/>
              </a:spcAft>
              <a:buClrTx/>
              <a:buSzTx/>
              <a:buFont typeface="Arial" panose="020B0604020202020204"/>
            </a:pPr>
            <a:r>
              <a:rPr lang="en-US" altLang="zh-CN" sz="1600" b="1">
                <a:cs typeface="+mn-lt"/>
              </a:rPr>
              <a:t>Query-Driven Interaction</a:t>
            </a:r>
          </a:p>
          <a:p>
            <a:pPr algn="l">
              <a:spcBef>
                <a:spcPts val="200"/>
              </a:spcBef>
              <a:buClrTx/>
              <a:buSzTx/>
              <a:buFontTx/>
            </a:pPr>
            <a:r>
              <a:rPr lang="en-US" altLang="zh-CN" sz="1400">
                <a:cs typeface="+mn-lt"/>
              </a:rPr>
              <a:t>The introduction of a </a:t>
            </a:r>
            <a:r>
              <a:rPr lang="en-US" altLang="zh-CN" sz="1400" b="0">
                <a:cs typeface="+mn-lt"/>
              </a:rPr>
              <a:t>lightweight SPARQL-style interface</a:t>
            </a:r>
            <a:r>
              <a:rPr lang="en-US" altLang="zh-CN" sz="1400">
                <a:cs typeface="+mn-lt"/>
              </a:rPr>
              <a:t> empowers users to customize their explanation needs, making complex GNN internals accessible through simple, flexible queries.</a:t>
            </a:r>
          </a:p>
        </p:txBody>
      </p:sp>
      <p:pic>
        <p:nvPicPr>
          <p:cNvPr id="8" name="图片 7" descr="截屏2026-02-07 19.41.28"/>
          <p:cNvPicPr>
            <a:picLocks noChangeAspect="1"/>
          </p:cNvPicPr>
          <p:nvPr/>
        </p:nvPicPr>
        <p:blipFill>
          <a:blip r:embed="rId2"/>
          <a:stretch>
            <a:fillRect/>
          </a:stretch>
        </p:blipFill>
        <p:spPr>
          <a:xfrm>
            <a:off x="395605" y="2533650"/>
            <a:ext cx="3681730" cy="1092835"/>
          </a:xfrm>
          <a:prstGeom prst="rect">
            <a:avLst/>
          </a:prstGeom>
        </p:spPr>
      </p:pic>
      <p:pic>
        <p:nvPicPr>
          <p:cNvPr id="7" name="图片 6" descr="截屏2026-02-07 21.40.09"/>
          <p:cNvPicPr>
            <a:picLocks noChangeAspect="1"/>
          </p:cNvPicPr>
          <p:nvPr/>
        </p:nvPicPr>
        <p:blipFill>
          <a:blip r:embed="rId3"/>
          <a:srcRect r="-553" b="1657"/>
          <a:stretch>
            <a:fillRect/>
          </a:stretch>
        </p:blipFill>
        <p:spPr>
          <a:xfrm>
            <a:off x="395605" y="3703320"/>
            <a:ext cx="3752850" cy="1808480"/>
          </a:xfrm>
          <a:prstGeom prst="rect">
            <a:avLst/>
          </a:prstGeom>
        </p:spPr>
      </p:pic>
      <p:pic>
        <p:nvPicPr>
          <p:cNvPr id="9" name="图片 8" descr="截屏2026-02-08 12.22.28"/>
          <p:cNvPicPr>
            <a:picLocks noChangeAspect="1"/>
          </p:cNvPicPr>
          <p:nvPr/>
        </p:nvPicPr>
        <p:blipFill>
          <a:blip r:embed="rId4" cstate="print"/>
          <a:stretch>
            <a:fillRect/>
          </a:stretch>
        </p:blipFill>
        <p:spPr>
          <a:xfrm>
            <a:off x="4428490" y="2406650"/>
            <a:ext cx="4316730" cy="2592705"/>
          </a:xfrm>
          <a:prstGeom prst="rect">
            <a:avLst/>
          </a:prstGeom>
        </p:spPr>
      </p:pic>
      <p:sp>
        <p:nvSpPr>
          <p:cNvPr id="10" name="文本框 9"/>
          <p:cNvSpPr txBox="1"/>
          <p:nvPr/>
        </p:nvSpPr>
        <p:spPr>
          <a:xfrm>
            <a:off x="4428490" y="5085080"/>
            <a:ext cx="4257675" cy="368300"/>
          </a:xfrm>
          <a:prstGeom prst="rect">
            <a:avLst/>
          </a:prstGeom>
          <a:noFill/>
        </p:spPr>
        <p:txBody>
          <a:bodyPr wrap="square" rtlCol="0">
            <a:spAutoFit/>
          </a:bodyPr>
          <a:lstStyle/>
          <a:p>
            <a:pPr algn="ctr"/>
            <a:r>
              <a:rPr lang="en-US" altLang="zh-CN" sz="1400">
                <a:cs typeface="+mn-lt"/>
              </a:rPr>
              <a:t>Some </a:t>
            </a:r>
            <a:r>
              <a:rPr lang="en-US" altLang="zh-CN" sz="1400">
                <a:cs typeface="+mn-lt"/>
                <a:sym typeface="+mn-ea"/>
              </a:rPr>
              <a:t>SPARQL-style query examples</a:t>
            </a:r>
            <a:r>
              <a:rPr lang="en-US" altLang="zh-CN"/>
              <a:t> </a:t>
            </a:r>
          </a:p>
        </p:txBody>
      </p:sp>
      <p:sp>
        <p:nvSpPr>
          <p:cNvPr id="14" name="文本框 13"/>
          <p:cNvSpPr txBox="1"/>
          <p:nvPr/>
        </p:nvSpPr>
        <p:spPr>
          <a:xfrm>
            <a:off x="395605" y="1669415"/>
            <a:ext cx="8553450" cy="737235"/>
          </a:xfrm>
          <a:prstGeom prst="rect">
            <a:avLst/>
          </a:prstGeom>
        </p:spPr>
        <p:txBody>
          <a:bodyPr wrap="square">
            <a:spAutoFit/>
          </a:bodyPr>
          <a:lstStyle/>
          <a:p>
            <a:pPr marL="0" indent="0"/>
            <a:r>
              <a:rPr lang="en-US" altLang="zh-CN" sz="1400" b="0" i="0">
                <a:latin typeface="Times New Roman Regular" panose="02020503050405090304" charset="0"/>
                <a:cs typeface="Times New Roman Regular" panose="02020503050405090304" charset="0"/>
              </a:rPr>
              <a:t>The  SliceGXQ query follows </a:t>
            </a:r>
            <a:r>
              <a:rPr lang="en-US" altLang="zh-CN" sz="1400" b="1" i="0">
                <a:latin typeface="Times New Roman Bold" panose="02020503050405090304" charset="0"/>
                <a:cs typeface="Times New Roman Bold" panose="02020503050405090304" charset="0"/>
              </a:rPr>
              <a:t>EXPLAIN(M, V_T) AT l_t FROM {G, L} WHERE P, k WITH mode</a:t>
            </a:r>
            <a:r>
              <a:rPr lang="en-US" altLang="zh-CN" sz="1400" b="0" i="0">
                <a:latin typeface="Times New Roman Regular" panose="02020503050405090304" charset="0"/>
                <a:cs typeface="Times New Roman Regular" panose="02020503050405090304" charset="0"/>
              </a:rPr>
              <a:t>, </a:t>
            </a:r>
          </a:p>
          <a:p>
            <a:pPr marL="0" indent="0"/>
            <a:r>
              <a:rPr lang="en-US" altLang="zh-CN" sz="1400" b="0" i="0">
                <a:latin typeface="Times New Roman Regular" panose="02020503050405090304" charset="0"/>
                <a:cs typeface="Times New Roman Regular" panose="02020503050405090304" charset="0"/>
              </a:rPr>
              <a:t>where it specifies the target model and nodes, the layer to inspect, the dataset/layer scope, constraints (pattern/size), and the explanation mode.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截屏2026-02-07 19.31.30"/>
          <p:cNvPicPr>
            <a:picLocks noChangeAspect="1"/>
          </p:cNvPicPr>
          <p:nvPr/>
        </p:nvPicPr>
        <p:blipFill>
          <a:blip r:embed="rId3"/>
          <a:srcRect r="293" b="1305"/>
          <a:stretch>
            <a:fillRect/>
          </a:stretch>
        </p:blipFill>
        <p:spPr>
          <a:xfrm>
            <a:off x="107950" y="1989455"/>
            <a:ext cx="9001760" cy="3695065"/>
          </a:xfrm>
          <a:prstGeom prst="rect">
            <a:avLst/>
          </a:prstGeom>
        </p:spPr>
      </p:pic>
      <p:sp>
        <p:nvSpPr>
          <p:cNvPr id="6" name="文本框 5"/>
          <p:cNvSpPr txBox="1"/>
          <p:nvPr/>
        </p:nvSpPr>
        <p:spPr>
          <a:xfrm>
            <a:off x="811530" y="-27305"/>
            <a:ext cx="8046720" cy="768350"/>
          </a:xfrm>
          <a:prstGeom prst="rect">
            <a:avLst/>
          </a:prstGeom>
        </p:spPr>
        <p:txBody>
          <a:bodyPr wrap="square">
            <a:spAutoFit/>
          </a:bodyPr>
          <a:lstStyle/>
          <a:p>
            <a:pPr marL="0" algn="ctr">
              <a:buClrTx/>
              <a:buSzTx/>
              <a:buFontTx/>
            </a:pPr>
            <a:r>
              <a:rPr lang="en-US" altLang="zh-CN" sz="4400" b="1" i="0" dirty="0">
                <a:latin typeface="+mj-lt"/>
                <a:ea typeface="+mj-ea"/>
                <a:cs typeface="+mj-cs"/>
              </a:rPr>
              <a:t>SliceGXQ  Demonstration</a:t>
            </a:r>
          </a:p>
        </p:txBody>
      </p:sp>
      <p:sp>
        <p:nvSpPr>
          <p:cNvPr id="7" name="文本框 6"/>
          <p:cNvSpPr txBox="1"/>
          <p:nvPr/>
        </p:nvSpPr>
        <p:spPr>
          <a:xfrm>
            <a:off x="115570" y="981075"/>
            <a:ext cx="3577590" cy="953135"/>
          </a:xfrm>
          <a:prstGeom prst="rect">
            <a:avLst/>
          </a:prstGeom>
        </p:spPr>
        <p:txBody>
          <a:bodyPr wrap="square">
            <a:spAutoFit/>
          </a:bodyPr>
          <a:lstStyle/>
          <a:p>
            <a:pPr algn="l">
              <a:spcBef>
                <a:spcPts val="200"/>
              </a:spcBef>
              <a:buClrTx/>
              <a:buSzTx/>
              <a:buFontTx/>
            </a:pPr>
            <a:r>
              <a:rPr lang="en-US" altLang="zh-CN" sz="1400" b="1" i="0">
                <a:solidFill>
                  <a:schemeClr val="tx1"/>
                </a:solidFill>
                <a:cs typeface="+mn-lt"/>
              </a:rPr>
              <a:t>Step 1 &amp; 2 (Setup):</a:t>
            </a:r>
            <a:r>
              <a:rPr lang="en-US" altLang="zh-CN" sz="1400" b="0" i="0">
                <a:solidFill>
                  <a:schemeClr val="tx1"/>
                </a:solidFill>
                <a:cs typeface="+mn-lt"/>
              </a:rPr>
              <a:t> Users first select a target graph dataset (e.g., YelpChi) and configure the GNN architecture (e.g., adding GCN layers) to be explained</a:t>
            </a:r>
            <a:r>
              <a:rPr lang="en-US" altLang="zh-CN" sz="1400" b="0" i="0">
                <a:cs typeface="+mn-lt"/>
              </a:rPr>
              <a:t>.</a:t>
            </a:r>
          </a:p>
        </p:txBody>
      </p:sp>
      <p:sp>
        <p:nvSpPr>
          <p:cNvPr id="8" name="文本框 7"/>
          <p:cNvSpPr txBox="1"/>
          <p:nvPr/>
        </p:nvSpPr>
        <p:spPr>
          <a:xfrm>
            <a:off x="-35560" y="5765165"/>
            <a:ext cx="9044940" cy="737235"/>
          </a:xfrm>
          <a:prstGeom prst="rect">
            <a:avLst/>
          </a:prstGeom>
        </p:spPr>
        <p:txBody>
          <a:bodyPr wrap="square">
            <a:spAutoFit/>
          </a:bodyPr>
          <a:lstStyle/>
          <a:p>
            <a:pPr marL="406400" indent="0">
              <a:spcBef>
                <a:spcPts val="200"/>
              </a:spcBef>
              <a:spcAft>
                <a:spcPts val="200"/>
              </a:spcAft>
              <a:buFont typeface="Arial" panose="020B0604020202020204"/>
              <a:buNone/>
            </a:pPr>
            <a:r>
              <a:rPr lang="en-US" altLang="zh-CN" sz="1400" b="1" i="0">
                <a:cs typeface="+mn-lt"/>
              </a:rPr>
              <a:t>Step 3 (Request)</a:t>
            </a:r>
            <a:r>
              <a:rPr lang="en-US" altLang="zh-CN" sz="1400" b="0" i="0">
                <a:cs typeface="+mn-lt"/>
              </a:rPr>
              <a:t>: Users can either use Configuration Mode for direct parameter settings or Query Mode to issue flexible SPARQL-style queries (e.g., EXPLAN (GCN, {5571}) AT 3...), specifying the target node, layer, and diagnostic mode.</a:t>
            </a:r>
          </a:p>
        </p:txBody>
      </p:sp>
      <p:sp>
        <p:nvSpPr>
          <p:cNvPr id="9" name="文本框 8"/>
          <p:cNvSpPr txBox="1"/>
          <p:nvPr/>
        </p:nvSpPr>
        <p:spPr>
          <a:xfrm>
            <a:off x="3394075" y="1001395"/>
            <a:ext cx="5749925" cy="953135"/>
          </a:xfrm>
          <a:prstGeom prst="rect">
            <a:avLst/>
          </a:prstGeom>
        </p:spPr>
        <p:txBody>
          <a:bodyPr wrap="square">
            <a:spAutoFit/>
          </a:bodyPr>
          <a:lstStyle/>
          <a:p>
            <a:pPr marL="406400" indent="0">
              <a:spcBef>
                <a:spcPts val="200"/>
              </a:spcBef>
              <a:spcAft>
                <a:spcPts val="200"/>
              </a:spcAft>
              <a:buFont typeface="Arial" panose="020B0604020202020204"/>
              <a:buNone/>
            </a:pPr>
            <a:r>
              <a:rPr lang="en-US" altLang="zh-CN" sz="1400" b="1" i="0">
                <a:cs typeface="+mn-lt"/>
              </a:rPr>
              <a:t>Layer-wise Explanations: </a:t>
            </a:r>
            <a:r>
              <a:rPr lang="en-US" altLang="zh-CN" sz="1400" b="0" i="0">
                <a:cs typeface="+mn-lt"/>
              </a:rPr>
              <a:t>The system outputs explanatory subgraphs for each layer (Layer 1–3), visualizing how the model's reasoning evolves and identifying critical features (e.g., distinguishing Fraud vs. Benign nodes).</a:t>
            </a:r>
          </a:p>
        </p:txBody>
      </p:sp>
      <p:cxnSp>
        <p:nvCxnSpPr>
          <p:cNvPr id="10" name="直接箭头连接符 9"/>
          <p:cNvCxnSpPr/>
          <p:nvPr/>
        </p:nvCxnSpPr>
        <p:spPr>
          <a:xfrm>
            <a:off x="7426325" y="1782445"/>
            <a:ext cx="962025" cy="854075"/>
          </a:xfrm>
          <a:prstGeom prst="straightConnector1">
            <a:avLst/>
          </a:prstGeom>
          <a:ln>
            <a:solidFill>
              <a:srgbClr val="FF0000"/>
            </a:solidFill>
            <a:tailEnd type="arrow" w="med" len="med"/>
          </a:ln>
        </p:spPr>
        <p:style>
          <a:lnRef idx="3">
            <a:schemeClr val="accent1"/>
          </a:lnRef>
          <a:fillRef idx="0">
            <a:srgbClr val="FFFFFF"/>
          </a:fillRef>
          <a:effectRef idx="0">
            <a:srgbClr val="FFFFFF"/>
          </a:effectRef>
          <a:fontRef idx="minor">
            <a:schemeClr val="tx1"/>
          </a:fontRef>
        </p:style>
      </p:cxnSp>
      <p:cxnSp>
        <p:nvCxnSpPr>
          <p:cNvPr id="12" name="直接箭头连接符 11"/>
          <p:cNvCxnSpPr/>
          <p:nvPr/>
        </p:nvCxnSpPr>
        <p:spPr>
          <a:xfrm flipH="1" flipV="1">
            <a:off x="4860290" y="4869180"/>
            <a:ext cx="431800" cy="922655"/>
          </a:xfrm>
          <a:prstGeom prst="straightConnector1">
            <a:avLst/>
          </a:prstGeom>
          <a:ln>
            <a:solidFill>
              <a:srgbClr val="FF0000"/>
            </a:solidFill>
            <a:tailEnd type="arrow" w="med" len="med"/>
          </a:ln>
        </p:spPr>
        <p:style>
          <a:lnRef idx="3">
            <a:schemeClr val="accent1"/>
          </a:lnRef>
          <a:fillRef idx="0">
            <a:srgbClr val="FFFFFF"/>
          </a:fillRef>
          <a:effectRef idx="0">
            <a:srgbClr val="FFFFFF"/>
          </a:effectRef>
          <a:fontRef idx="minor">
            <a:schemeClr val="tx1"/>
          </a:fontRef>
        </p:style>
      </p:cxnSp>
      <p:cxnSp>
        <p:nvCxnSpPr>
          <p:cNvPr id="13" name="直接箭头连接符 12"/>
          <p:cNvCxnSpPr/>
          <p:nvPr/>
        </p:nvCxnSpPr>
        <p:spPr>
          <a:xfrm>
            <a:off x="1835785" y="1909445"/>
            <a:ext cx="71755" cy="511175"/>
          </a:xfrm>
          <a:prstGeom prst="straightConnector1">
            <a:avLst/>
          </a:prstGeom>
          <a:ln>
            <a:solidFill>
              <a:srgbClr val="FF0000"/>
            </a:solidFill>
            <a:tailEnd type="arrow" w="med" len="med"/>
          </a:ln>
        </p:spPr>
        <p:style>
          <a:lnRef idx="3">
            <a:schemeClr val="accent1"/>
          </a:lnRef>
          <a:fillRef idx="0">
            <a:srgbClr val="FFFFFF"/>
          </a:fillRef>
          <a:effectRef idx="0">
            <a:srgbClr val="FFFFFF"/>
          </a:effectRef>
          <a:fontRef idx="minor">
            <a:schemeClr val="tx1"/>
          </a:fontRef>
        </p:style>
      </p:cxnSp>
      <p:sp>
        <p:nvSpPr>
          <p:cNvPr id="11" name="Slide Number Placeholder 1"/>
          <p:cNvSpPr txBox="1"/>
          <p:nvPr/>
        </p:nvSpPr>
        <p:spPr>
          <a:xfrm>
            <a:off x="8090259" y="6497637"/>
            <a:ext cx="1058090" cy="360363"/>
          </a:xfrm>
          <a:prstGeom prst="rect">
            <a:avLst/>
          </a:prstGeom>
        </p:spPr>
        <p:txBody>
          <a:bodyPr vert="horz" wrap="square" lIns="91440" tIns="45720" rIns="91440" bIns="45720" numCol="1" anchor="t" anchorCtr="0" compatLnSpc="1">
            <a:noAutofit/>
          </a:bodyPr>
          <a:lstStyle>
            <a:defPPr>
              <a:defRPr lang="en-US"/>
            </a:defPPr>
            <a:lvl1pPr algn="ctr" rtl="0" fontAlgn="base">
              <a:spcBef>
                <a:spcPct val="0"/>
              </a:spcBef>
              <a:spcAft>
                <a:spcPct val="0"/>
              </a:spcAft>
              <a:defRPr sz="1600" kern="1200">
                <a:solidFill>
                  <a:srgbClr val="FFFFFF"/>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en-US" dirty="0">
                <a:solidFill>
                  <a:schemeClr val="tx1"/>
                </a:solidFill>
              </a:rPr>
              <a:t>84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5C01E-A714-3DD6-2616-0CC2D3F73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BE65A-FCFD-0B64-39CE-2F1D27E20A70}"/>
              </a:ext>
            </a:extLst>
          </p:cNvPr>
          <p:cNvSpPr>
            <a:spLocks noGrp="1"/>
          </p:cNvSpPr>
          <p:nvPr>
            <p:ph type="title"/>
          </p:nvPr>
        </p:nvSpPr>
        <p:spPr>
          <a:xfrm>
            <a:off x="685800" y="2057400"/>
            <a:ext cx="8229600" cy="1143000"/>
          </a:xfrm>
        </p:spPr>
        <p:txBody>
          <a:bodyPr>
            <a:normAutofit/>
          </a:bodyPr>
          <a:lstStyle/>
          <a:p>
            <a:r>
              <a:rPr lang="en-US" altLang="zh-CN" b="1" dirty="0"/>
              <a:t>Natural Language </a:t>
            </a:r>
            <a:r>
              <a:rPr lang="en-US" b="1" dirty="0"/>
              <a:t>Explanation</a:t>
            </a:r>
          </a:p>
        </p:txBody>
      </p:sp>
      <p:sp>
        <p:nvSpPr>
          <p:cNvPr id="3" name="Content Placeholder 2">
            <a:extLst>
              <a:ext uri="{FF2B5EF4-FFF2-40B4-BE49-F238E27FC236}">
                <a16:creationId xmlns:a16="http://schemas.microsoft.com/office/drawing/2014/main" id="{5983FA0F-9886-3135-670A-3A37A376EA2B}"/>
              </a:ext>
            </a:extLst>
          </p:cNvPr>
          <p:cNvSpPr>
            <a:spLocks noGrp="1"/>
          </p:cNvSpPr>
          <p:nvPr>
            <p:ph idx="1"/>
          </p:nvPr>
        </p:nvSpPr>
        <p:spPr>
          <a:xfrm>
            <a:off x="462172" y="3717032"/>
            <a:ext cx="8229600" cy="1977083"/>
          </a:xfrm>
        </p:spPr>
        <p:txBody>
          <a:bodyPr/>
          <a:lstStyle/>
          <a:p>
            <a:pPr marL="0" indent="0" algn="ctr">
              <a:buNone/>
            </a:pPr>
            <a:r>
              <a:rPr lang="en-US" dirty="0" err="1"/>
              <a:t>Xiangyu</a:t>
            </a:r>
            <a:r>
              <a:rPr lang="en-US" dirty="0"/>
              <a:t> </a:t>
            </a:r>
            <a:r>
              <a:rPr lang="en-US" dirty="0" err="1"/>
              <a:t>Ke</a:t>
            </a:r>
            <a:r>
              <a:rPr lang="en-US" dirty="0"/>
              <a:t> </a:t>
            </a:r>
          </a:p>
          <a:p>
            <a:pPr>
              <a:buNone/>
            </a:pPr>
            <a:endParaRPr lang="en-US" dirty="0"/>
          </a:p>
        </p:txBody>
      </p:sp>
      <p:sp>
        <p:nvSpPr>
          <p:cNvPr id="4" name="Title 1">
            <a:extLst>
              <a:ext uri="{FF2B5EF4-FFF2-40B4-BE49-F238E27FC236}">
                <a16:creationId xmlns:a16="http://schemas.microsoft.com/office/drawing/2014/main" id="{605A0D0E-443F-938C-A83E-8E0DB7052398}"/>
              </a:ext>
            </a:extLst>
          </p:cNvPr>
          <p:cNvSpPr txBox="1">
            <a:spLocks/>
          </p:cNvSpPr>
          <p:nvPr/>
        </p:nvSpPr>
        <p:spPr>
          <a:xfrm>
            <a:off x="440432" y="23488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p>
        </p:txBody>
      </p:sp>
      <p:sp>
        <p:nvSpPr>
          <p:cNvPr id="5"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85 </a:t>
            </a:r>
          </a:p>
        </p:txBody>
      </p:sp>
      <p:pic>
        <p:nvPicPr>
          <p:cNvPr id="6" name="Picture 2" descr="@GNN-Explainers"/>
          <p:cNvPicPr>
            <a:picLocks noChangeAspect="1" noChangeArrowheads="1"/>
          </p:cNvPicPr>
          <p:nvPr/>
        </p:nvPicPr>
        <p:blipFill>
          <a:blip r:embed="rId2"/>
          <a:srcRect/>
          <a:stretch>
            <a:fillRect/>
          </a:stretch>
        </p:blipFill>
        <p:spPr bwMode="auto">
          <a:xfrm>
            <a:off x="7239000" y="0"/>
            <a:ext cx="1905000" cy="1905000"/>
          </a:xfrm>
          <a:prstGeom prst="rect">
            <a:avLst/>
          </a:prstGeom>
          <a:noFill/>
        </p:spPr>
      </p:pic>
      <p:pic>
        <p:nvPicPr>
          <p:cNvPr id="7" name="Picture 2"/>
          <p:cNvPicPr>
            <a:picLocks noChangeAspect="1" noChangeArrowheads="1"/>
          </p:cNvPicPr>
          <p:nvPr/>
        </p:nvPicPr>
        <p:blipFill>
          <a:blip r:embed="rId3"/>
          <a:srcRect/>
          <a:stretch>
            <a:fillRect/>
          </a:stretch>
        </p:blipFill>
        <p:spPr bwMode="auto">
          <a:xfrm>
            <a:off x="3962400" y="4648200"/>
            <a:ext cx="1546225" cy="1501775"/>
          </a:xfrm>
          <a:prstGeom prst="rect">
            <a:avLst/>
          </a:prstGeom>
          <a:noFill/>
          <a:ln w="9525">
            <a:noFill/>
            <a:miter lim="800000"/>
            <a:headEnd/>
            <a:tailEnd/>
          </a:ln>
          <a:effectLst/>
        </p:spPr>
      </p:pic>
    </p:spTree>
    <p:extLst>
      <p:ext uri="{BB962C8B-B14F-4D97-AF65-F5344CB8AC3E}">
        <p14:creationId xmlns:p14="http://schemas.microsoft.com/office/powerpoint/2010/main" val="1257326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8"/>
            <a:ext cx="9144000" cy="714375"/>
          </a:xfrm>
        </p:spPr>
        <p:txBody>
          <a:bodyPr>
            <a:normAutofit fontScale="90000"/>
          </a:bodyPr>
          <a:lstStyle/>
          <a:p>
            <a:r>
              <a:rPr lang="en-US" altLang="zh-CN" b="1" dirty="0"/>
              <a:t>From Structural Subgraphs </a:t>
            </a:r>
            <a:br>
              <a:rPr lang="en-US" altLang="zh-CN" b="1" dirty="0"/>
            </a:br>
            <a:r>
              <a:rPr lang="en-US" altLang="zh-CN" b="1" dirty="0"/>
              <a:t>to Semantic Narratives</a:t>
            </a:r>
          </a:p>
        </p:txBody>
      </p:sp>
      <p:sp>
        <p:nvSpPr>
          <p:cNvPr id="13" name="Rectangle 12"/>
          <p:cNvSpPr/>
          <p:nvPr/>
        </p:nvSpPr>
        <p:spPr>
          <a:xfrm>
            <a:off x="258536" y="1124744"/>
            <a:ext cx="8750747" cy="1938992"/>
          </a:xfrm>
          <a:prstGeom prst="rect">
            <a:avLst/>
          </a:prstGeom>
        </p:spPr>
        <p:txBody>
          <a:bodyPr wrap="square">
            <a:spAutoFit/>
          </a:bodyPr>
          <a:lstStyle/>
          <a:p>
            <a:pPr marL="342900" indent="-342900" algn="just">
              <a:buFont typeface="Wingdings" panose="05000000000000000000" charset="0"/>
              <a:buChar char="l"/>
            </a:pPr>
            <a:r>
              <a:rPr lang="en-US" altLang="zh-CN" sz="2000" b="1" dirty="0">
                <a:solidFill>
                  <a:schemeClr val="tx1"/>
                </a:solidFill>
              </a:rPr>
              <a:t>Definition: </a:t>
            </a:r>
          </a:p>
          <a:p>
            <a:pPr marL="800100" lvl="1" indent="-342900">
              <a:buFont typeface="Wingdings" panose="05000000000000000000" charset="0"/>
              <a:buChar char="Ø"/>
            </a:pPr>
            <a:r>
              <a:rPr lang="en-US" altLang="zh-CN" sz="2000" b="1" dirty="0"/>
              <a:t>Traditional XAI: </a:t>
            </a:r>
            <a:r>
              <a:rPr lang="en-US" altLang="zh-CN" sz="2000" dirty="0"/>
              <a:t>Outputs a subgraph (e.g., a set of nodes/edges) which requires domain expertise to interpret. </a:t>
            </a:r>
            <a:endParaRPr lang="en-US" altLang="zh-CN" sz="2000" dirty="0">
              <a:solidFill>
                <a:schemeClr val="tx1"/>
              </a:solidFill>
            </a:endParaRPr>
          </a:p>
          <a:p>
            <a:pPr marL="800100" lvl="1" indent="-342900">
              <a:buFont typeface="Wingdings" panose="05000000000000000000" charset="0"/>
              <a:buChar char="Ø"/>
            </a:pPr>
            <a:r>
              <a:rPr lang="en-US" altLang="zh-CN" sz="2000" b="1" dirty="0"/>
              <a:t>Natural Language Explanations: </a:t>
            </a:r>
            <a:r>
              <a:rPr lang="en-US" altLang="zh-CN" sz="2000" dirty="0"/>
              <a:t>Generates human-readable text that describes why the model made a decision, bridging the gap between graph data and human reasoning</a:t>
            </a:r>
            <a:r>
              <a:rPr lang="en-US" altLang="zh-CN" sz="2000" b="1" dirty="0"/>
              <a:t>.</a:t>
            </a:r>
            <a:endParaRPr lang="en-US" altLang="zh-CN" sz="2000" dirty="0">
              <a:solidFill>
                <a:schemeClr val="tx1"/>
              </a:solidFill>
            </a:endParaRPr>
          </a:p>
        </p:txBody>
      </p:sp>
      <mc:AlternateContent xmlns:mc="http://schemas.openxmlformats.org/markup-compatibility/2006" xmlns:a14="http://schemas.microsoft.com/office/drawing/2010/main">
        <mc:Choice Requires="a14">
          <p:sp>
            <p:nvSpPr>
              <p:cNvPr id="3" name="文本框 2"/>
              <p:cNvSpPr txBox="1"/>
              <p:nvPr/>
            </p:nvSpPr>
            <p:spPr>
              <a:xfrm>
                <a:off x="224790" y="6017895"/>
                <a:ext cx="8750747" cy="646331"/>
              </a:xfrm>
              <a:prstGeom prst="rect">
                <a:avLst/>
              </a:prstGeom>
              <a:noFill/>
            </p:spPr>
            <p:txBody>
              <a:bodyPr wrap="square" rtlCol="0" anchor="t">
                <a:spAutoFit/>
              </a:bodyPr>
              <a:lstStyle/>
              <a:p>
                <a:r>
                  <a:rPr lang="en-US" altLang="zh-CN" b="1" dirty="0"/>
                  <a:t>Data-centric </a:t>
                </a:r>
                <a14:m>
                  <m:oMath xmlns:m="http://schemas.openxmlformats.org/officeDocument/2006/math">
                    <m:r>
                      <a:rPr lang="en-US" altLang="zh-CN" b="1" i="1" dirty="0" smtClean="0">
                        <a:latin typeface="Cambria Math" panose="02040503050406030204" pitchFamily="18" charset="0"/>
                        <a:ea typeface="Cambria Math" panose="02040503050406030204" pitchFamily="18" charset="0"/>
                      </a:rPr>
                      <m:t>→ </m:t>
                    </m:r>
                  </m:oMath>
                </a14:m>
                <a:r>
                  <a:rPr lang="en-US" altLang="zh-CN" b="1" dirty="0"/>
                  <a:t>User-centric</a:t>
                </a:r>
                <a:r>
                  <a:rPr lang="en-US" altLang="zh-CN" dirty="0"/>
                  <a:t>: Shifting focus from "what the model sees" (pixels/nodes) to "what the user understands" (language)</a:t>
                </a:r>
                <a:endParaRPr lang="zh-CN" altLang="en-US" dirty="0"/>
              </a:p>
            </p:txBody>
          </p:sp>
        </mc:Choice>
        <mc:Fallback xmlns="">
          <p:sp>
            <p:nvSpPr>
              <p:cNvPr id="3" name="文本框 2"/>
              <p:cNvSpPr txBox="1">
                <a:spLocks noRot="1" noChangeAspect="1" noMove="1" noResize="1" noEditPoints="1" noAdjustHandles="1" noChangeArrowheads="1" noChangeShapeType="1" noTextEdit="1"/>
              </p:cNvSpPr>
              <p:nvPr/>
            </p:nvSpPr>
            <p:spPr>
              <a:xfrm>
                <a:off x="224790" y="6017895"/>
                <a:ext cx="8750747" cy="646331"/>
              </a:xfrm>
              <a:prstGeom prst="rect">
                <a:avLst/>
              </a:prstGeom>
              <a:blipFill rotWithShape="1">
                <a:blip r:embed="rId3"/>
                <a:stretch>
                  <a:fillRect r="5" b="83"/>
                </a:stretch>
              </a:blipFill>
            </p:spPr>
            <p:txBody>
              <a:bodyPr/>
              <a:lstStyle/>
              <a:p>
                <a:r>
                  <a:rPr lang="zh-CN" altLang="en-US">
                    <a:noFill/>
                  </a:rPr>
                  <a:t> </a:t>
                </a:r>
              </a:p>
            </p:txBody>
          </p:sp>
        </mc:Fallback>
      </mc:AlternateContent>
      <p:pic>
        <p:nvPicPr>
          <p:cNvPr id="9" name="图片 8" descr="图示&#10;&#10;AI 生成的内容可能不正确。"/>
          <p:cNvPicPr>
            <a:picLocks noChangeAspect="1"/>
          </p:cNvPicPr>
          <p:nvPr/>
        </p:nvPicPr>
        <p:blipFill>
          <a:blip r:embed="rId4"/>
          <a:srcRect t="20513" r="-22" b="8166"/>
          <a:stretch>
            <a:fillRect/>
          </a:stretch>
        </p:blipFill>
        <p:spPr>
          <a:xfrm>
            <a:off x="827585" y="3022087"/>
            <a:ext cx="7776864" cy="3027212"/>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20688"/>
            <a:ext cx="8621395" cy="116632"/>
          </a:xfrm>
        </p:spPr>
        <p:txBody>
          <a:bodyPr>
            <a:normAutofit fontScale="90000"/>
          </a:bodyPr>
          <a:lstStyle/>
          <a:p>
            <a:r>
              <a:rPr lang="en-US" altLang="zh-CN" b="1" dirty="0"/>
              <a:t>Why Natural Language Explanation is Vital?</a:t>
            </a:r>
          </a:p>
        </p:txBody>
      </p:sp>
      <p:sp>
        <p:nvSpPr>
          <p:cNvPr id="3" name="文本框 2"/>
          <p:cNvSpPr txBox="1"/>
          <p:nvPr/>
        </p:nvSpPr>
        <p:spPr>
          <a:xfrm>
            <a:off x="554444" y="4725144"/>
            <a:ext cx="8035107" cy="1908215"/>
          </a:xfrm>
          <a:prstGeom prst="rect">
            <a:avLst/>
          </a:prstGeom>
          <a:noFill/>
        </p:spPr>
        <p:txBody>
          <a:bodyPr wrap="square" rtlCol="0">
            <a:spAutoFit/>
          </a:bodyPr>
          <a:lstStyle/>
          <a:p>
            <a:pPr algn="just">
              <a:spcBef>
                <a:spcPts val="600"/>
              </a:spcBef>
            </a:pPr>
            <a:r>
              <a:rPr lang="en-US" altLang="zh-CN" b="1" dirty="0"/>
              <a:t>From Binary to Narrative</a:t>
            </a:r>
            <a:r>
              <a:rPr lang="en-US" altLang="zh-CN" dirty="0"/>
              <a:t>: Transitioning from providing raw subgraphs to generating human-readable reasoning.</a:t>
            </a:r>
          </a:p>
          <a:p>
            <a:pPr algn="just">
              <a:spcBef>
                <a:spcPts val="600"/>
              </a:spcBef>
            </a:pPr>
            <a:r>
              <a:rPr lang="en-US" altLang="zh-CN" b="1" dirty="0"/>
              <a:t>Semantic Enrichment</a:t>
            </a:r>
            <a:r>
              <a:rPr lang="en-US" altLang="zh-CN" dirty="0"/>
              <a:t>: Leveraging the vast world knowledge of LLMs to describe complex graph patterns in natural language.</a:t>
            </a:r>
          </a:p>
          <a:p>
            <a:pPr algn="just">
              <a:spcBef>
                <a:spcPts val="600"/>
              </a:spcBef>
            </a:pPr>
            <a:r>
              <a:rPr lang="en-US" altLang="zh-CN" b="1" dirty="0"/>
              <a:t>Interactive Transparency</a:t>
            </a:r>
            <a:r>
              <a:rPr lang="en-US" altLang="zh-CN" dirty="0"/>
              <a:t>: Enabling non-experts to understand model decisions through logical dialogue instead of technical masks.</a:t>
            </a:r>
          </a:p>
        </p:txBody>
      </p:sp>
      <p:pic>
        <p:nvPicPr>
          <p:cNvPr id="7" name="图片 6" descr="图示&#10;&#10;AI 生成的内容可能不正确。"/>
          <p:cNvPicPr>
            <a:picLocks noChangeAspect="1"/>
          </p:cNvPicPr>
          <p:nvPr/>
        </p:nvPicPr>
        <p:blipFill>
          <a:blip r:embed="rId2"/>
          <a:srcRect t="19676" r="2418" b="9059"/>
          <a:stretch>
            <a:fillRect/>
          </a:stretch>
        </p:blipFill>
        <p:spPr>
          <a:xfrm>
            <a:off x="127069" y="1167894"/>
            <a:ext cx="8923038" cy="3557250"/>
          </a:xfrm>
          <a:prstGeom prst="rect">
            <a:avLst/>
          </a:prstGeom>
        </p:spPr>
      </p:pic>
      <p:sp>
        <p:nvSpPr>
          <p:cNvPr id="5" name="Slide Number Placeholder 1"/>
          <p:cNvSpPr txBox="1"/>
          <p:nvPr/>
        </p:nvSpPr>
        <p:spPr>
          <a:xfrm>
            <a:off x="8090259" y="6497637"/>
            <a:ext cx="1058090" cy="360363"/>
          </a:xfrm>
          <a:prstGeom prst="rect">
            <a:avLst/>
          </a:prstGeom>
        </p:spPr>
        <p:txBody>
          <a:bodyPr vert="horz" wrap="square" lIns="91440" tIns="45720" rIns="91440" bIns="45720" numCol="1" anchor="t" anchorCtr="0" compatLnSpc="1">
            <a:noAutofit/>
          </a:bodyPr>
          <a:lstStyle>
            <a:defPPr>
              <a:defRPr lang="en-US"/>
            </a:defPPr>
            <a:lvl1pPr algn="ctr" rtl="0" fontAlgn="base">
              <a:spcBef>
                <a:spcPct val="0"/>
              </a:spcBef>
              <a:spcAft>
                <a:spcPct val="0"/>
              </a:spcAft>
              <a:defRPr sz="1600" kern="1200">
                <a:solidFill>
                  <a:srgbClr val="FFFFFF"/>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en-US" dirty="0">
                <a:solidFill>
                  <a:schemeClr val="tx1"/>
                </a:solidFill>
              </a:rPr>
              <a:t>87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215" y="0"/>
            <a:ext cx="8621395" cy="714375"/>
          </a:xfrm>
        </p:spPr>
        <p:txBody>
          <a:bodyPr>
            <a:normAutofit fontScale="90000"/>
          </a:bodyPr>
          <a:lstStyle/>
          <a:p>
            <a:r>
              <a:rPr lang="en-US" altLang="zh-CN" b="1" dirty="0"/>
              <a:t>Why it is hard?</a:t>
            </a:r>
          </a:p>
        </p:txBody>
      </p:sp>
      <p:sp>
        <p:nvSpPr>
          <p:cNvPr id="13" name="Rectangle 12"/>
          <p:cNvSpPr/>
          <p:nvPr/>
        </p:nvSpPr>
        <p:spPr>
          <a:xfrm>
            <a:off x="285748" y="714375"/>
            <a:ext cx="8858252" cy="2246769"/>
          </a:xfrm>
          <a:prstGeom prst="rect">
            <a:avLst/>
          </a:prstGeom>
        </p:spPr>
        <p:txBody>
          <a:bodyPr wrap="square">
            <a:spAutoFit/>
          </a:bodyPr>
          <a:lstStyle/>
          <a:p>
            <a:pPr marL="342900" indent="-342900" algn="just">
              <a:buFont typeface="Wingdings" panose="05000000000000000000" charset="0"/>
              <a:buChar char="l"/>
            </a:pPr>
            <a:r>
              <a:rPr lang="en-US" altLang="zh-CN" sz="2000" b="1" dirty="0"/>
              <a:t>Challenges</a:t>
            </a:r>
            <a:r>
              <a:rPr lang="en-US" altLang="zh-CN" sz="2000" b="1" dirty="0">
                <a:solidFill>
                  <a:schemeClr val="tx1"/>
                </a:solidFill>
              </a:rPr>
              <a:t>: </a:t>
            </a:r>
          </a:p>
          <a:p>
            <a:pPr marL="800100" lvl="1" indent="-342900">
              <a:buFont typeface="Wingdings" panose="05000000000000000000" charset="0"/>
              <a:buChar char="Ø"/>
            </a:pPr>
            <a:r>
              <a:rPr lang="en-US" altLang="zh-CN" sz="2000" dirty="0"/>
              <a:t>(1) </a:t>
            </a:r>
            <a:r>
              <a:rPr lang="en-US" altLang="zh-CN" sz="2000" b="1" dirty="0"/>
              <a:t>Linearizing</a:t>
            </a:r>
            <a:r>
              <a:rPr lang="en-US" altLang="zh-CN" sz="2000" dirty="0"/>
              <a:t> complex </a:t>
            </a:r>
            <a:r>
              <a:rPr lang="en-US" altLang="zh-CN" sz="2000" b="1" dirty="0"/>
              <a:t>graph topology </a:t>
            </a:r>
            <a:r>
              <a:rPr lang="en-US" altLang="zh-CN" sz="2000" dirty="0"/>
              <a:t>into sequential text causes significant </a:t>
            </a:r>
            <a:r>
              <a:rPr lang="en-US" altLang="zh-CN" sz="2000" b="1" dirty="0"/>
              <a:t>information loss </a:t>
            </a:r>
            <a:r>
              <a:rPr lang="en-US" altLang="zh-CN" sz="2000" dirty="0"/>
              <a:t>and </a:t>
            </a:r>
            <a:r>
              <a:rPr lang="en-US" altLang="zh-CN" sz="2000" b="1" dirty="0"/>
              <a:t>ambiguity</a:t>
            </a:r>
            <a:r>
              <a:rPr lang="en-US" altLang="zh-CN" sz="2000" dirty="0"/>
              <a:t>.</a:t>
            </a:r>
            <a:endParaRPr lang="en-US" altLang="zh-CN" sz="2000" dirty="0">
              <a:solidFill>
                <a:schemeClr val="tx1"/>
              </a:solidFill>
            </a:endParaRPr>
          </a:p>
          <a:p>
            <a:pPr marL="800100" lvl="1" indent="-342900">
              <a:buFont typeface="Wingdings" panose="05000000000000000000" charset="0"/>
              <a:buChar char="Ø"/>
            </a:pPr>
            <a:r>
              <a:rPr lang="en-US" altLang="zh-CN" sz="2000" dirty="0"/>
              <a:t>(2) </a:t>
            </a:r>
            <a:r>
              <a:rPr lang="en-US" altLang="zh-CN" sz="2000" b="1" dirty="0"/>
              <a:t>Aligning</a:t>
            </a:r>
            <a:r>
              <a:rPr lang="en-US" altLang="zh-CN" sz="2000" dirty="0"/>
              <a:t> numerical </a:t>
            </a:r>
            <a:r>
              <a:rPr lang="en-US" altLang="zh-CN" sz="2000" b="1" dirty="0"/>
              <a:t>GNN embeddings </a:t>
            </a:r>
            <a:r>
              <a:rPr lang="en-US" altLang="zh-CN" sz="2000" dirty="0"/>
              <a:t>with semantic </a:t>
            </a:r>
            <a:r>
              <a:rPr lang="en-US" altLang="zh-CN" sz="2000" b="1" dirty="0"/>
              <a:t>LLM vectors </a:t>
            </a:r>
            <a:r>
              <a:rPr lang="en-US" altLang="zh-CN" sz="2000" dirty="0"/>
              <a:t>requires sophisticated </a:t>
            </a:r>
            <a:r>
              <a:rPr lang="en-US" altLang="zh-CN" sz="2000" b="1" dirty="0"/>
              <a:t>projection mechanisms</a:t>
            </a:r>
            <a:r>
              <a:rPr lang="en-US" altLang="zh-CN" sz="2000" dirty="0"/>
              <a:t>.</a:t>
            </a:r>
          </a:p>
          <a:p>
            <a:pPr marL="800100" lvl="1" indent="-342900">
              <a:buFont typeface="Wingdings" panose="05000000000000000000" charset="0"/>
              <a:buChar char="Ø"/>
            </a:pPr>
            <a:r>
              <a:rPr lang="en-US" altLang="zh-CN" sz="2000" dirty="0">
                <a:solidFill>
                  <a:schemeClr val="tx1"/>
                </a:solidFill>
              </a:rPr>
              <a:t>(3) Ensuring explanations strictly reflect </a:t>
            </a:r>
            <a:r>
              <a:rPr lang="en-US" altLang="zh-CN" sz="2000" b="1" dirty="0">
                <a:solidFill>
                  <a:schemeClr val="tx1"/>
                </a:solidFill>
              </a:rPr>
              <a:t>GNN logic</a:t>
            </a:r>
            <a:r>
              <a:rPr lang="en-US" altLang="zh-CN" sz="2000" dirty="0">
                <a:solidFill>
                  <a:schemeClr val="tx1"/>
                </a:solidFill>
              </a:rPr>
              <a:t>, avoiding </a:t>
            </a:r>
            <a:r>
              <a:rPr lang="en-US" altLang="zh-CN" sz="2000" b="1" dirty="0">
                <a:solidFill>
                  <a:schemeClr val="tx1"/>
                </a:solidFill>
              </a:rPr>
              <a:t>hallucinations</a:t>
            </a:r>
            <a:r>
              <a:rPr lang="en-US" altLang="zh-CN" sz="2000" dirty="0">
                <a:solidFill>
                  <a:schemeClr val="tx1"/>
                </a:solidFill>
              </a:rPr>
              <a:t> driven by LLM </a:t>
            </a:r>
            <a:r>
              <a:rPr lang="en-US" altLang="zh-CN" sz="2000" b="1" dirty="0">
                <a:solidFill>
                  <a:schemeClr val="tx1"/>
                </a:solidFill>
              </a:rPr>
              <a:t>prior knowledge</a:t>
            </a:r>
            <a:r>
              <a:rPr lang="en-US" altLang="zh-CN" sz="2000" dirty="0">
                <a:solidFill>
                  <a:schemeClr val="tx1"/>
                </a:solidFill>
              </a:rPr>
              <a:t>.</a:t>
            </a:r>
          </a:p>
        </p:txBody>
      </p:sp>
      <p:pic>
        <p:nvPicPr>
          <p:cNvPr id="4" name="图片 3" descr="文本&#10;&#10;AI 生成的内容可能不正确。"/>
          <p:cNvPicPr>
            <a:picLocks noChangeAspect="1"/>
          </p:cNvPicPr>
          <p:nvPr/>
        </p:nvPicPr>
        <p:blipFill>
          <a:blip r:embed="rId3" cstate="print"/>
          <a:srcRect l="1176" t="14572" r="1162" b="22987"/>
          <a:stretch>
            <a:fillRect/>
          </a:stretch>
        </p:blipFill>
        <p:spPr>
          <a:xfrm>
            <a:off x="263260" y="3140968"/>
            <a:ext cx="8725171" cy="350531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9"/>
          <p:cNvSpPr txBox="1"/>
          <p:nvPr/>
        </p:nvSpPr>
        <p:spPr>
          <a:xfrm>
            <a:off x="102809" y="11882"/>
            <a:ext cx="8888791" cy="453647"/>
          </a:xfrm>
          <a:prstGeom prst="rect">
            <a:avLst/>
          </a:prstGeom>
          <a:noFill/>
          <a:ln>
            <a:noFill/>
          </a:ln>
        </p:spPr>
        <p:txBody>
          <a:bodyPr lIns="0" tIns="0" rIns="0" bIns="0" anchor="t" anchorCtr="0">
            <a:noAutofit/>
          </a:bodyPr>
          <a:lstStyle/>
          <a:p>
            <a:pPr marL="311089" indent="-311089">
              <a:lnSpc>
                <a:spcPct val="102000"/>
              </a:lnSpc>
              <a:buClr>
                <a:srgbClr val="FF00FF"/>
              </a:buClr>
              <a:buSzPct val="25000"/>
            </a:pPr>
            <a:r>
              <a:rPr lang="en-US" sz="3266" b="1" dirty="0">
                <a:solidFill>
                  <a:srgbClr val="00B0F0"/>
                </a:solidFill>
                <a:ea typeface="Calibri"/>
                <a:cs typeface="Calibri"/>
                <a:sym typeface="Calibri"/>
              </a:rPr>
              <a:t>Challenges with GNN Explanations</a:t>
            </a:r>
            <a:endParaRPr lang="en-US" sz="2000" b="1" dirty="0">
              <a:solidFill>
                <a:srgbClr val="FFC000"/>
              </a:solidFill>
              <a:ea typeface="Calibri"/>
              <a:cs typeface="Calibri"/>
              <a:sym typeface="Calibri"/>
            </a:endParaRPr>
          </a:p>
        </p:txBody>
      </p:sp>
      <p:sp>
        <p:nvSpPr>
          <p:cNvPr id="107"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9 </a:t>
            </a:r>
          </a:p>
        </p:txBody>
      </p:sp>
      <p:sp>
        <p:nvSpPr>
          <p:cNvPr id="10" name="Rectangle 9">
            <a:extLst>
              <a:ext uri="{FF2B5EF4-FFF2-40B4-BE49-F238E27FC236}">
                <a16:creationId xmlns:a16="http://schemas.microsoft.com/office/drawing/2014/main" id="{C2B1C45C-29FB-A369-F10A-56C9FC3712D1}"/>
              </a:ext>
            </a:extLst>
          </p:cNvPr>
          <p:cNvSpPr/>
          <p:nvPr/>
        </p:nvSpPr>
        <p:spPr>
          <a:xfrm>
            <a:off x="155575" y="685800"/>
            <a:ext cx="8702705" cy="3123932"/>
          </a:xfrm>
          <a:prstGeom prst="rect">
            <a:avLst/>
          </a:prstGeom>
        </p:spPr>
        <p:txBody>
          <a:bodyPr wrap="square">
            <a:spAutoFit/>
          </a:bodyPr>
          <a:lstStyle/>
          <a:p>
            <a:pPr>
              <a:buFont typeface="Arial" pitchFamily="34" charset="0"/>
              <a:buChar char="•"/>
            </a:pPr>
            <a:r>
              <a:rPr lang="en-US" sz="1800" dirty="0">
                <a:solidFill>
                  <a:schemeClr val="tx1"/>
                </a:solidFill>
                <a:latin typeface="Calibri" panose="020F0502020204030204" pitchFamily="34" charset="0"/>
                <a:cs typeface="Calibri" panose="020F0502020204030204" pitchFamily="34" charset="0"/>
              </a:rPr>
              <a:t> Many definitions, </a:t>
            </a:r>
            <a:r>
              <a:rPr lang="en-SG" sz="1800" dirty="0">
                <a:solidFill>
                  <a:schemeClr val="tx1"/>
                </a:solidFill>
                <a:latin typeface="Calibri" panose="020F0502020204030204" pitchFamily="34" charset="0"/>
                <a:cs typeface="Calibri" panose="020F0502020204030204" pitchFamily="34" charset="0"/>
              </a:rPr>
              <a:t>motivations, and requirements for explainability.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400" b="0" i="0" u="none" strike="noStrike" kern="1200" cap="none" spc="0" normalizeH="0" baseline="0" noProof="0" dirty="0">
                <a:ln>
                  <a:noFill/>
                </a:ln>
                <a:solidFill>
                  <a:prstClr val="black"/>
                </a:solidFill>
                <a:effectLst/>
                <a:uLnTx/>
                <a:uFillTx/>
                <a:latin typeface="Calibri"/>
                <a:ea typeface="+mn-ea"/>
                <a:cs typeface="+mn-cs"/>
              </a:rPr>
              <a:t>– trust, </a:t>
            </a:r>
            <a:r>
              <a:rPr kumimoji="0" lang="en-US" sz="1400" b="0" i="0" u="none" strike="noStrike" kern="1200" cap="none" spc="0" normalizeH="0" baseline="0" noProof="0" dirty="0">
                <a:ln>
                  <a:noFill/>
                </a:ln>
                <a:solidFill>
                  <a:prstClr val="black"/>
                </a:solidFill>
                <a:effectLst/>
                <a:uLnTx/>
                <a:uFillTx/>
                <a:latin typeface="Calibri"/>
                <a:ea typeface="+mn-ea"/>
                <a:cs typeface="+mn-cs"/>
              </a:rPr>
              <a:t>causality, transferability, informativeness, fair and ethical decision making,  model debugging, recourse,  mental model comparison, context-dependent, low-level mechanistic understanding of models, high-level human understanding, what makes users confident about the model.</a:t>
            </a:r>
            <a:r>
              <a:rPr kumimoji="0" lang="en-SG" sz="1400" b="0" i="0" u="none" strike="noStrike" kern="1200" cap="none" spc="0" normalizeH="0" baseline="0" noProof="0" dirty="0">
                <a:ln>
                  <a:noFill/>
                </a:ln>
                <a:solidFill>
                  <a:prstClr val="black"/>
                </a:solidFill>
                <a:effectLst/>
                <a:uLnTx/>
                <a:uFillTx/>
                <a:latin typeface="Calibri"/>
                <a:ea typeface="+mn-ea"/>
                <a:cs typeface="+mn-cs"/>
              </a:rPr>
              <a:t> </a:t>
            </a:r>
          </a:p>
          <a:p>
            <a:endParaRPr lang="en-SG" sz="1800" dirty="0">
              <a:solidFill>
                <a:schemeClr val="tx1"/>
              </a:solidFill>
              <a:latin typeface="Calibri" panose="020F0502020204030204" pitchFamily="34" charset="0"/>
              <a:cs typeface="Calibri" panose="020F0502020204030204" pitchFamily="34" charset="0"/>
            </a:endParaRPr>
          </a:p>
          <a:p>
            <a:pPr>
              <a:buFont typeface="Arial" pitchFamily="34" charset="0"/>
              <a:buChar char="•"/>
            </a:pPr>
            <a:r>
              <a:rPr lang="en-SG" sz="1800" dirty="0">
                <a:solidFill>
                  <a:schemeClr val="tx1"/>
                </a:solidFill>
                <a:latin typeface="Calibri" panose="020F0502020204030204" pitchFamily="34" charset="0"/>
                <a:cs typeface="Calibri" panose="020F0502020204030204" pitchFamily="34" charset="0"/>
              </a:rPr>
              <a:t> Comparing explanations is hard!</a:t>
            </a:r>
          </a:p>
          <a:p>
            <a:pPr>
              <a:buFont typeface="Arial" pitchFamily="34" charset="0"/>
              <a:buChar char="•"/>
            </a:pPr>
            <a:endParaRPr lang="en-SG" sz="1800" dirty="0">
              <a:solidFill>
                <a:schemeClr val="tx1"/>
              </a:solidFill>
              <a:latin typeface="Calibri" panose="020F0502020204030204" pitchFamily="34" charset="0"/>
              <a:cs typeface="Calibri" panose="020F0502020204030204" pitchFamily="34" charset="0"/>
            </a:endParaRPr>
          </a:p>
          <a:p>
            <a:pPr>
              <a:buFont typeface="Arial" pitchFamily="34" charset="0"/>
              <a:buChar char="•"/>
            </a:pPr>
            <a:r>
              <a:rPr lang="en-SG" sz="1800" dirty="0">
                <a:solidFill>
                  <a:schemeClr val="tx1"/>
                </a:solidFill>
                <a:latin typeface="Calibri" panose="020F0502020204030204" pitchFamily="34" charset="0"/>
                <a:cs typeface="Calibri" panose="020F0502020204030204" pitchFamily="34" charset="0"/>
              </a:rPr>
              <a:t> Several </a:t>
            </a:r>
            <a:r>
              <a:rPr lang="en-US" sz="1800" dirty="0">
                <a:solidFill>
                  <a:schemeClr val="tx1"/>
                </a:solidFill>
                <a:latin typeface="Calibri" panose="020F0502020204030204" pitchFamily="34" charset="0"/>
                <a:cs typeface="Calibri" panose="020F0502020204030204" pitchFamily="34" charset="0"/>
              </a:rPr>
              <a:t>quantitative and qualitative evaluation metrics or methods.</a:t>
            </a:r>
          </a:p>
          <a:p>
            <a:endParaRPr lang="en-SG" sz="1200" dirty="0">
              <a:solidFill>
                <a:schemeClr val="tx1"/>
              </a:solidFill>
              <a:latin typeface="Calibri" panose="020F0502020204030204" pitchFamily="34" charset="0"/>
              <a:cs typeface="Calibri" panose="020F0502020204030204" pitchFamily="34" charset="0"/>
            </a:endParaRPr>
          </a:p>
          <a:p>
            <a:r>
              <a:rPr lang="en-SG" sz="1400" dirty="0">
                <a:solidFill>
                  <a:schemeClr val="tx1"/>
                </a:solidFill>
                <a:latin typeface="Calibri" panose="020F0502020204030204" pitchFamily="34" charset="0"/>
                <a:cs typeface="Calibri" panose="020F0502020204030204" pitchFamily="34" charset="0"/>
              </a:rPr>
              <a:t>– </a:t>
            </a:r>
            <a:r>
              <a:rPr lang="en-SG" sz="1400" b="1" dirty="0">
                <a:solidFill>
                  <a:schemeClr val="tx1"/>
                </a:solidFill>
                <a:latin typeface="Calibri" panose="020F0502020204030204" pitchFamily="34" charset="0"/>
                <a:cs typeface="Calibri" panose="020F0502020204030204" pitchFamily="34" charset="0"/>
              </a:rPr>
              <a:t>Quantitative: </a:t>
            </a:r>
            <a:r>
              <a:rPr lang="en-SG" sz="1400" dirty="0">
                <a:solidFill>
                  <a:schemeClr val="tx1"/>
                </a:solidFill>
                <a:latin typeface="Calibri" panose="020F0502020204030204" pitchFamily="34" charset="0"/>
                <a:cs typeface="Calibri" panose="020F0502020204030204" pitchFamily="34" charset="0"/>
              </a:rPr>
              <a:t>faithfulness (fidelity+, fidelity-), sparsity, contrastivity, accuracy, stability.</a:t>
            </a:r>
          </a:p>
          <a:p>
            <a:endParaRPr lang="en-SG" sz="1400" dirty="0">
              <a:solidFill>
                <a:schemeClr val="tx1"/>
              </a:solidFill>
              <a:latin typeface="Calibri" panose="020F0502020204030204" pitchFamily="34" charset="0"/>
              <a:cs typeface="Calibri" panose="020F0502020204030204" pitchFamily="34" charset="0"/>
            </a:endParaRPr>
          </a:p>
          <a:p>
            <a:r>
              <a:rPr lang="en-SG" sz="1400" dirty="0">
                <a:solidFill>
                  <a:schemeClr val="tx1"/>
                </a:solidFill>
                <a:latin typeface="Calibri" panose="020F0502020204030204" pitchFamily="34" charset="0"/>
                <a:cs typeface="Calibri" panose="020F0502020204030204" pitchFamily="34" charset="0"/>
              </a:rPr>
              <a:t>– </a:t>
            </a:r>
            <a:r>
              <a:rPr lang="en-SG" sz="1400" b="1" dirty="0">
                <a:solidFill>
                  <a:schemeClr val="tx1"/>
                </a:solidFill>
                <a:latin typeface="Calibri" panose="020F0502020204030204" pitchFamily="34" charset="0"/>
                <a:cs typeface="Calibri" panose="020F0502020204030204" pitchFamily="34" charset="0"/>
              </a:rPr>
              <a:t>Qualitative: </a:t>
            </a:r>
            <a:r>
              <a:rPr lang="en-US" sz="1400" dirty="0">
                <a:solidFill>
                  <a:schemeClr val="tx1"/>
                </a:solidFill>
                <a:latin typeface="Calibri" panose="020F0502020204030204" pitchFamily="34" charset="0"/>
                <a:cs typeface="Calibri" panose="020F0502020204030204" pitchFamily="34" charset="0"/>
              </a:rPr>
              <a:t>application-grounded, human-grounded, and functionally-grounded evaluation.</a:t>
            </a:r>
            <a:endParaRPr lang="en-SG" sz="1400" dirty="0">
              <a:solidFill>
                <a:schemeClr val="tx1"/>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326EA74A-97E8-DA17-21C8-637802D2D044}"/>
              </a:ext>
            </a:extLst>
          </p:cNvPr>
          <p:cNvSpPr/>
          <p:nvPr/>
        </p:nvSpPr>
        <p:spPr>
          <a:xfrm>
            <a:off x="142844" y="5008602"/>
            <a:ext cx="8715436" cy="553998"/>
          </a:xfrm>
          <a:prstGeom prst="rect">
            <a:avLst/>
          </a:prstGeom>
        </p:spPr>
        <p:txBody>
          <a:bodyPr wrap="square">
            <a:spAutoFit/>
          </a:bodyPr>
          <a:lstStyle/>
          <a:p>
            <a:pPr>
              <a:buFont typeface="Arial" pitchFamily="34" charset="0"/>
              <a:buChar char="•"/>
            </a:pPr>
            <a:r>
              <a:rPr lang="en-US" dirty="0">
                <a:solidFill>
                  <a:schemeClr val="tx1"/>
                </a:solidFill>
                <a:latin typeface="Calibri" panose="020F0502020204030204" pitchFamily="34" charset="0"/>
                <a:cs typeface="Calibri" panose="020F0502020204030204" pitchFamily="34" charset="0"/>
              </a:rPr>
              <a:t> </a:t>
            </a:r>
            <a:r>
              <a:rPr lang="en-US" b="1" dirty="0">
                <a:solidFill>
                  <a:schemeClr val="tx1"/>
                </a:solidFill>
                <a:latin typeface="Calibri" panose="020F0502020204030204" pitchFamily="34" charset="0"/>
                <a:cs typeface="Calibri" panose="020F0502020204030204" pitchFamily="34" charset="0"/>
              </a:rPr>
              <a:t>Other issues: </a:t>
            </a:r>
            <a:r>
              <a:rPr lang="en-SG" sz="1400" dirty="0">
                <a:solidFill>
                  <a:schemeClr val="tx1"/>
                </a:solidFill>
                <a:latin typeface="Calibri" panose="020F0502020204030204" pitchFamily="34" charset="0"/>
                <a:cs typeface="Calibri" panose="020F0502020204030204" pitchFamily="34" charset="0"/>
              </a:rPr>
              <a:t>Evaluation via occlusion creates data </a:t>
            </a:r>
            <a:r>
              <a:rPr lang="en-US" sz="1400" dirty="0">
                <a:solidFill>
                  <a:schemeClr val="tx1"/>
                </a:solidFill>
                <a:latin typeface="Calibri" panose="020F0502020204030204" pitchFamily="34" charset="0"/>
                <a:cs typeface="Calibri" panose="020F0502020204030204" pitchFamily="34" charset="0"/>
              </a:rPr>
              <a:t>outside training distribution, bias terms, redundant evidence, trivial correct explanations, weak GNN model, misaligned GNN architecture, problems due to graph data vs. grid data. </a:t>
            </a:r>
            <a:r>
              <a:rPr lang="en-SG" sz="1400" dirty="0">
                <a:solidFill>
                  <a:schemeClr val="tx1"/>
                </a:solidFill>
                <a:latin typeface="Calibri" panose="020F0502020204030204" pitchFamily="34" charset="0"/>
                <a:cs typeface="Calibri" panose="020F0502020204030204" pitchFamily="34" charset="0"/>
              </a:rPr>
              <a:t> </a:t>
            </a:r>
          </a:p>
        </p:txBody>
      </p:sp>
      <p:sp>
        <p:nvSpPr>
          <p:cNvPr id="12" name="Rectangle 11">
            <a:extLst>
              <a:ext uri="{FF2B5EF4-FFF2-40B4-BE49-F238E27FC236}">
                <a16:creationId xmlns:a16="http://schemas.microsoft.com/office/drawing/2014/main" id="{664F00BE-6BBC-E968-6755-DCB3A83DEC43}"/>
              </a:ext>
            </a:extLst>
          </p:cNvPr>
          <p:cNvSpPr/>
          <p:nvPr/>
        </p:nvSpPr>
        <p:spPr>
          <a:xfrm>
            <a:off x="142844" y="6019800"/>
            <a:ext cx="8546782" cy="338554"/>
          </a:xfrm>
          <a:prstGeom prst="rect">
            <a:avLst/>
          </a:prstGeom>
        </p:spPr>
        <p:txBody>
          <a:bodyPr wrap="square">
            <a:spAutoFit/>
          </a:bodyPr>
          <a:lstStyle/>
          <a:p>
            <a:pPr>
              <a:buFont typeface="Arial" pitchFamily="34" charset="0"/>
              <a:buChar char="•"/>
            </a:pPr>
            <a:r>
              <a:rPr lang="en-US" dirty="0">
                <a:solidFill>
                  <a:schemeClr val="tx1"/>
                </a:solidFill>
              </a:rPr>
              <a:t> </a:t>
            </a:r>
            <a:r>
              <a:rPr lang="en-SG" dirty="0">
                <a:solidFill>
                  <a:schemeClr val="tx1"/>
                </a:solidFill>
              </a:rPr>
              <a:t>Capture interplay of graph structure and features in GNN’s decision making</a:t>
            </a:r>
            <a:r>
              <a:rPr lang="en-US" dirty="0">
                <a:solidFill>
                  <a:schemeClr val="tx1"/>
                </a:solidFill>
              </a:rPr>
              <a:t>. </a:t>
            </a:r>
            <a:r>
              <a:rPr lang="en-SG" dirty="0">
                <a:solidFill>
                  <a:schemeClr val="tx1"/>
                </a:solidFill>
              </a:rPr>
              <a:t> </a:t>
            </a:r>
          </a:p>
        </p:txBody>
      </p:sp>
      <p:sp>
        <p:nvSpPr>
          <p:cNvPr id="13" name="Rectangle 12">
            <a:extLst>
              <a:ext uri="{FF2B5EF4-FFF2-40B4-BE49-F238E27FC236}">
                <a16:creationId xmlns:a16="http://schemas.microsoft.com/office/drawing/2014/main" id="{FA69D472-7BED-C00C-05AF-08AB7BBE180A}"/>
              </a:ext>
            </a:extLst>
          </p:cNvPr>
          <p:cNvSpPr/>
          <p:nvPr/>
        </p:nvSpPr>
        <p:spPr>
          <a:xfrm>
            <a:off x="158680" y="3989618"/>
            <a:ext cx="8546782" cy="338554"/>
          </a:xfrm>
          <a:prstGeom prst="rect">
            <a:avLst/>
          </a:prstGeom>
        </p:spPr>
        <p:txBody>
          <a:bodyPr wrap="square">
            <a:spAutoFit/>
          </a:bodyPr>
          <a:lstStyle/>
          <a:p>
            <a:pPr>
              <a:buFont typeface="Arial" pitchFamily="34" charset="0"/>
              <a:buChar char="•"/>
            </a:pPr>
            <a:r>
              <a:rPr lang="en-US" dirty="0">
                <a:solidFill>
                  <a:schemeClr val="tx1"/>
                </a:solidFill>
                <a:latin typeface="Calibri" panose="020F0502020204030204" pitchFamily="34" charset="0"/>
                <a:cs typeface="Calibri" panose="020F0502020204030204" pitchFamily="34" charset="0"/>
              </a:rPr>
              <a:t> </a:t>
            </a:r>
            <a:r>
              <a:rPr lang="en-SG" dirty="0">
                <a:solidFill>
                  <a:schemeClr val="tx1"/>
                </a:solidFill>
                <a:latin typeface="Calibri" panose="020F0502020204030204" pitchFamily="34" charset="0"/>
                <a:cs typeface="Calibri" panose="020F0502020204030204" pitchFamily="34" charset="0"/>
              </a:rPr>
              <a:t>Difficult to obtain ground-truth.  </a:t>
            </a:r>
          </a:p>
        </p:txBody>
      </p:sp>
      <p:sp>
        <p:nvSpPr>
          <p:cNvPr id="14" name="Rectangle 13">
            <a:extLst>
              <a:ext uri="{FF2B5EF4-FFF2-40B4-BE49-F238E27FC236}">
                <a16:creationId xmlns:a16="http://schemas.microsoft.com/office/drawing/2014/main" id="{FA69D472-7BED-C00C-05AF-08AB7BBE180A}"/>
              </a:ext>
            </a:extLst>
          </p:cNvPr>
          <p:cNvSpPr/>
          <p:nvPr/>
        </p:nvSpPr>
        <p:spPr>
          <a:xfrm>
            <a:off x="142844" y="4418246"/>
            <a:ext cx="8546782" cy="338554"/>
          </a:xfrm>
          <a:prstGeom prst="rect">
            <a:avLst/>
          </a:prstGeom>
        </p:spPr>
        <p:txBody>
          <a:bodyPr wrap="square">
            <a:spAutoFit/>
          </a:bodyPr>
          <a:lstStyle/>
          <a:p>
            <a:pPr>
              <a:buFont typeface="Arial" pitchFamily="34" charset="0"/>
              <a:buChar char="•"/>
            </a:pPr>
            <a:r>
              <a:rPr lang="en-US" dirty="0">
                <a:solidFill>
                  <a:schemeClr val="tx1"/>
                </a:solidFill>
                <a:latin typeface="Calibri" panose="020F0502020204030204" pitchFamily="34" charset="0"/>
                <a:cs typeface="Calibri" panose="020F0502020204030204" pitchFamily="34" charset="0"/>
              </a:rPr>
              <a:t> </a:t>
            </a:r>
            <a:r>
              <a:rPr lang="en-SG" dirty="0">
                <a:solidFill>
                  <a:schemeClr val="tx1"/>
                </a:solidFill>
                <a:latin typeface="Calibri" panose="020F0502020204030204" pitchFamily="34" charset="0"/>
                <a:cs typeface="Calibri" panose="020F0502020204030204" pitchFamily="34" charset="0"/>
              </a:rPr>
              <a:t>Security and privacy concerns.  </a:t>
            </a:r>
          </a:p>
        </p:txBody>
      </p:sp>
      <p:sp>
        <p:nvSpPr>
          <p:cNvPr id="9" name="Rounded Rectangle 15">
            <a:extLst>
              <a:ext uri="{FF2B5EF4-FFF2-40B4-BE49-F238E27FC236}">
                <a16:creationId xmlns:a16="http://schemas.microsoft.com/office/drawing/2014/main" id="{257FEE2F-B441-5AD8-BFA6-432EF5BDAA7C}"/>
              </a:ext>
            </a:extLst>
          </p:cNvPr>
          <p:cNvSpPr/>
          <p:nvPr/>
        </p:nvSpPr>
        <p:spPr>
          <a:xfrm rot="19968229">
            <a:off x="639819" y="2025851"/>
            <a:ext cx="8024564" cy="2039158"/>
          </a:xfrm>
          <a:prstGeom prst="roundRect">
            <a:avLst/>
          </a:prstGeom>
          <a:solidFill>
            <a:schemeClr val="accent1">
              <a:lumMod val="40000"/>
              <a:lumOff val="60000"/>
            </a:schemeClr>
          </a:solidFill>
          <a:effectLst>
            <a:innerShdw blurRad="63500" dist="50800" dir="2700000">
              <a:srgbClr val="FF66CC">
                <a:alpha val="45000"/>
              </a:srgbClr>
            </a:innerShdw>
          </a:effectLst>
          <a:scene3d>
            <a:camera prst="orthographicFront"/>
            <a:lightRig rig="chilly" dir="t"/>
          </a:scene3d>
          <a:sp3d contourW="12700" prstMaterial="dkEdge">
            <a:bevelT prst="relaxedInset"/>
            <a:bevelB w="114300" prst="artDeco"/>
            <a:contourClr>
              <a:srgbClr val="FF66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Tx/>
              <a:buChar char="-"/>
            </a:pPr>
            <a:r>
              <a:rPr lang="en-US" sz="2400" b="1" dirty="0">
                <a:solidFill>
                  <a:srgbClr val="C00000"/>
                </a:solidFill>
                <a:latin typeface="Calibri" panose="020F0502020204030204" pitchFamily="34" charset="0"/>
                <a:cs typeface="Calibri" panose="020F0502020204030204" pitchFamily="34" charset="0"/>
              </a:rPr>
              <a:t> </a:t>
            </a:r>
            <a:r>
              <a:rPr lang="en-US" sz="2800" b="1" u="sng" dirty="0">
                <a:solidFill>
                  <a:srgbClr val="C00000"/>
                </a:solidFill>
                <a:latin typeface="Calibri" panose="020F0502020204030204" pitchFamily="34" charset="0"/>
                <a:cs typeface="Calibri" panose="020F0502020204030204" pitchFamily="34" charset="0"/>
              </a:rPr>
              <a:t>USER-FOCUSED EXPLANATION</a:t>
            </a:r>
            <a:r>
              <a:rPr lang="en-US" sz="2800" b="1" dirty="0">
                <a:solidFill>
                  <a:srgbClr val="C00000"/>
                </a:solidFill>
                <a:latin typeface="Calibri" panose="020F0502020204030204" pitchFamily="34" charset="0"/>
                <a:cs typeface="Calibri" panose="020F0502020204030204" pitchFamily="34" charset="0"/>
              </a:rPr>
              <a:t>: </a:t>
            </a:r>
            <a:r>
              <a:rPr lang="en-US" sz="2400" b="1" dirty="0">
                <a:solidFill>
                  <a:schemeClr val="tx1"/>
                </a:solidFill>
                <a:latin typeface="Calibri" panose="020F0502020204030204" pitchFamily="34" charset="0"/>
                <a:cs typeface="Calibri" panose="020F0502020204030204" pitchFamily="34" charset="0"/>
              </a:rPr>
              <a:t>“Ability to explain or to present a model in understandable terms to humans” </a:t>
            </a:r>
          </a:p>
          <a:p>
            <a:endParaRPr lang="en-US" sz="1400" b="1" dirty="0">
              <a:solidFill>
                <a:schemeClr val="tx1"/>
              </a:solidFill>
              <a:latin typeface="Calibri" panose="020F0502020204030204" pitchFamily="34" charset="0"/>
              <a:cs typeface="Calibri" panose="020F0502020204030204" pitchFamily="34" charset="0"/>
            </a:endParaRPr>
          </a:p>
          <a:p>
            <a:pPr>
              <a:buFontTx/>
              <a:buChar char="-"/>
            </a:pPr>
            <a:r>
              <a:rPr lang="en-US" sz="2400" b="1" dirty="0">
                <a:solidFill>
                  <a:schemeClr val="tx1"/>
                </a:solidFill>
                <a:latin typeface="Calibri" panose="020F0502020204030204" pitchFamily="34" charset="0"/>
                <a:cs typeface="Calibri" panose="020F0502020204030204" pitchFamily="34" charset="0"/>
              </a:rPr>
              <a:t> Doshi-Velez and Kim 2017</a:t>
            </a:r>
          </a:p>
        </p:txBody>
      </p:sp>
    </p:spTree>
    <p:extLst>
      <p:ext uri="{BB962C8B-B14F-4D97-AF65-F5344CB8AC3E}">
        <p14:creationId xmlns:p14="http://schemas.microsoft.com/office/powerpoint/2010/main" val="9241107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231" y="218928"/>
            <a:ext cx="8621395" cy="714375"/>
          </a:xfrm>
        </p:spPr>
        <p:txBody>
          <a:bodyPr>
            <a:normAutofit fontScale="90000"/>
          </a:bodyPr>
          <a:lstStyle/>
          <a:p>
            <a:r>
              <a:rPr lang="en-US" altLang="zh-CN" b="1" dirty="0"/>
              <a:t>Evolution of NL-XGNN: From Templates to Deep Alignment</a:t>
            </a:r>
          </a:p>
        </p:txBody>
      </p:sp>
      <p:sp>
        <p:nvSpPr>
          <p:cNvPr id="13" name="Rectangle 12"/>
          <p:cNvSpPr/>
          <p:nvPr/>
        </p:nvSpPr>
        <p:spPr>
          <a:xfrm>
            <a:off x="386571" y="1124744"/>
            <a:ext cx="8462713" cy="1015663"/>
          </a:xfrm>
          <a:prstGeom prst="rect">
            <a:avLst/>
          </a:prstGeom>
        </p:spPr>
        <p:txBody>
          <a:bodyPr wrap="square">
            <a:spAutoFit/>
          </a:bodyPr>
          <a:lstStyle/>
          <a:p>
            <a:pPr marL="342900" indent="-342900">
              <a:buFont typeface="Wingdings" panose="05000000000000000000" charset="0"/>
              <a:buChar char="l"/>
            </a:pPr>
            <a:r>
              <a:rPr lang="en-US" altLang="zh-CN" sz="2000" b="1" dirty="0">
                <a:solidFill>
                  <a:schemeClr val="tx1"/>
                </a:solidFill>
              </a:rPr>
              <a:t>Phase 1: Template-based Generation (Modular)</a:t>
            </a:r>
            <a:r>
              <a:rPr lang="en-US" altLang="zh-CN" sz="2000" dirty="0"/>
              <a:t>.</a:t>
            </a:r>
            <a:endParaRPr lang="en-US" altLang="zh-CN" sz="2000" b="1" dirty="0">
              <a:solidFill>
                <a:schemeClr val="tx1"/>
              </a:solidFill>
            </a:endParaRPr>
          </a:p>
          <a:p>
            <a:pPr marL="342900" indent="-342900">
              <a:buFont typeface="Wingdings" panose="05000000000000000000" charset="0"/>
              <a:buChar char="l"/>
            </a:pPr>
            <a:r>
              <a:rPr lang="en-US" altLang="zh-CN" sz="2000" b="1" dirty="0">
                <a:solidFill>
                  <a:schemeClr val="tx1"/>
                </a:solidFill>
              </a:rPr>
              <a:t>Phase 2: Tuning-free Prompting (Pipeline)</a:t>
            </a:r>
            <a:r>
              <a:rPr lang="en-US" altLang="zh-CN" sz="2000" dirty="0"/>
              <a:t>.</a:t>
            </a:r>
            <a:endParaRPr lang="en-US" altLang="zh-CN" sz="2000" b="1" dirty="0">
              <a:solidFill>
                <a:schemeClr val="tx1"/>
              </a:solidFill>
            </a:endParaRPr>
          </a:p>
          <a:p>
            <a:pPr marL="342900" indent="-342900">
              <a:buFont typeface="Wingdings" panose="05000000000000000000" charset="0"/>
              <a:buChar char="l"/>
            </a:pPr>
            <a:r>
              <a:rPr lang="en-US" altLang="zh-CN" sz="2000" b="1" dirty="0">
                <a:solidFill>
                  <a:schemeClr val="tx1"/>
                </a:solidFill>
              </a:rPr>
              <a:t>Phase 3: Deep Latent Alignment (End-to-End)</a:t>
            </a:r>
            <a:r>
              <a:rPr lang="en-US" altLang="zh-CN" sz="2000" dirty="0"/>
              <a:t>.</a:t>
            </a:r>
            <a:endParaRPr lang="en-US" altLang="zh-CN" sz="2000" b="1" dirty="0">
              <a:solidFill>
                <a:schemeClr val="tx1"/>
              </a:solidFill>
            </a:endParaRPr>
          </a:p>
        </p:txBody>
      </p:sp>
      <p:pic>
        <p:nvPicPr>
          <p:cNvPr id="4" name="图片 3" descr="日程表&#10;&#10;AI 生成的内容可能不正确。"/>
          <p:cNvPicPr>
            <a:picLocks noChangeAspect="1"/>
          </p:cNvPicPr>
          <p:nvPr/>
        </p:nvPicPr>
        <p:blipFill>
          <a:blip r:embed="rId3"/>
          <a:srcRect l="2384" t="16902" r="2857" b="23544"/>
          <a:stretch>
            <a:fillRect/>
          </a:stretch>
        </p:blipFill>
        <p:spPr>
          <a:xfrm>
            <a:off x="86122" y="2420888"/>
            <a:ext cx="8971755" cy="3833456"/>
          </a:xfrm>
          <a:prstGeom prst="rect">
            <a:avLst/>
          </a:prstGeom>
        </p:spPr>
      </p:pic>
      <p:sp>
        <p:nvSpPr>
          <p:cNvPr id="5" name="Slide Number Placeholder 1"/>
          <p:cNvSpPr txBox="1"/>
          <p:nvPr/>
        </p:nvSpPr>
        <p:spPr>
          <a:xfrm>
            <a:off x="8090259" y="6497637"/>
            <a:ext cx="1058090" cy="360363"/>
          </a:xfrm>
          <a:prstGeom prst="rect">
            <a:avLst/>
          </a:prstGeom>
        </p:spPr>
        <p:txBody>
          <a:bodyPr vert="horz" wrap="square" lIns="91440" tIns="45720" rIns="91440" bIns="45720" numCol="1" anchor="t" anchorCtr="0" compatLnSpc="1">
            <a:noAutofit/>
          </a:bodyPr>
          <a:lstStyle>
            <a:defPPr>
              <a:defRPr lang="en-US"/>
            </a:defPPr>
            <a:lvl1pPr algn="ctr" rtl="0" fontAlgn="base">
              <a:spcBef>
                <a:spcPct val="0"/>
              </a:spcBef>
              <a:spcAft>
                <a:spcPct val="0"/>
              </a:spcAft>
              <a:defRPr sz="1600" kern="1200">
                <a:solidFill>
                  <a:srgbClr val="FFFFFF"/>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en-US" dirty="0">
                <a:solidFill>
                  <a:schemeClr val="tx1"/>
                </a:solidFill>
              </a:rPr>
              <a:t>89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215" y="0"/>
            <a:ext cx="8621395" cy="714375"/>
          </a:xfrm>
        </p:spPr>
        <p:txBody>
          <a:bodyPr>
            <a:normAutofit fontScale="90000"/>
          </a:bodyPr>
          <a:lstStyle/>
          <a:p>
            <a:r>
              <a:rPr lang="en-US" altLang="zh-CN" b="1" dirty="0"/>
              <a:t>Natural Language Explanations</a:t>
            </a:r>
          </a:p>
        </p:txBody>
      </p:sp>
      <p:sp>
        <p:nvSpPr>
          <p:cNvPr id="3" name="文本框 2"/>
          <p:cNvSpPr txBox="1"/>
          <p:nvPr/>
        </p:nvSpPr>
        <p:spPr>
          <a:xfrm>
            <a:off x="554446" y="3881319"/>
            <a:ext cx="8035107" cy="1908215"/>
          </a:xfrm>
          <a:prstGeom prst="rect">
            <a:avLst/>
          </a:prstGeom>
          <a:noFill/>
        </p:spPr>
        <p:txBody>
          <a:bodyPr wrap="square" rtlCol="0">
            <a:spAutoFit/>
          </a:bodyPr>
          <a:lstStyle/>
          <a:p>
            <a:pPr algn="just">
              <a:spcBef>
                <a:spcPts val="600"/>
              </a:spcBef>
            </a:pPr>
            <a:r>
              <a:rPr lang="en-US" altLang="zh-CN" b="1" dirty="0"/>
              <a:t>Evidence-to-Language Translation: </a:t>
            </a:r>
            <a:r>
              <a:rPr lang="en-US" altLang="zh-CN" dirty="0"/>
              <a:t>Converting technical counterfactual instances into human-readable narratives.</a:t>
            </a:r>
          </a:p>
          <a:p>
            <a:pPr algn="just">
              <a:spcBef>
                <a:spcPts val="600"/>
              </a:spcBef>
            </a:pPr>
            <a:r>
              <a:rPr lang="en-US" altLang="zh-CN" b="1" dirty="0"/>
              <a:t>Modular Integration</a:t>
            </a:r>
            <a:r>
              <a:rPr lang="en-US" altLang="zh-CN" dirty="0"/>
              <a:t>: A plug-and-play approach compatible with any state-of-the-art counterfactual explainer</a:t>
            </a:r>
          </a:p>
          <a:p>
            <a:pPr algn="just">
              <a:spcBef>
                <a:spcPts val="600"/>
              </a:spcBef>
            </a:pPr>
            <a:r>
              <a:rPr lang="en-US" altLang="zh-CN" b="1" dirty="0"/>
              <a:t>User-Centric Refinement</a:t>
            </a:r>
            <a:r>
              <a:rPr lang="en-US" altLang="zh-CN" dirty="0"/>
              <a:t>: Utilizing LLMs to bridge the gap between abstract graph changes and domain-specific reasoning.</a:t>
            </a:r>
          </a:p>
        </p:txBody>
      </p:sp>
      <p:sp>
        <p:nvSpPr>
          <p:cNvPr id="5" name="文本框 4"/>
          <p:cNvSpPr txBox="1"/>
          <p:nvPr/>
        </p:nvSpPr>
        <p:spPr>
          <a:xfrm>
            <a:off x="285750" y="6144260"/>
            <a:ext cx="8807450" cy="699770"/>
          </a:xfrm>
          <a:prstGeom prst="rect">
            <a:avLst/>
          </a:prstGeom>
          <a:noFill/>
        </p:spPr>
        <p:txBody>
          <a:bodyPr wrap="square" rtlCol="0" anchor="t">
            <a:noAutofit/>
          </a:bodyPr>
          <a:lstStyle/>
          <a:p>
            <a:r>
              <a:rPr lang="en-US" altLang="zh-CN" sz="1600" b="1" dirty="0">
                <a:solidFill>
                  <a:schemeClr val="tx1"/>
                </a:solidFill>
              </a:rPr>
              <a:t>[</a:t>
            </a:r>
            <a:r>
              <a:rPr lang="en-US" altLang="zh-CN" sz="1600" b="1" dirty="0" err="1">
                <a:solidFill>
                  <a:schemeClr val="tx1"/>
                </a:solidFill>
              </a:rPr>
              <a:t>arXiv</a:t>
            </a:r>
            <a:r>
              <a:rPr lang="en-US" altLang="zh-CN" sz="1600" b="1" dirty="0">
                <a:solidFill>
                  <a:schemeClr val="tx1"/>
                </a:solidFill>
              </a:rPr>
              <a:t> 24]</a:t>
            </a:r>
            <a:r>
              <a:rPr lang="en-US" altLang="zh-CN" sz="1600" b="1" dirty="0"/>
              <a:t> </a:t>
            </a:r>
            <a:r>
              <a:rPr lang="en-US" altLang="zh-CN" sz="1600" dirty="0"/>
              <a:t>Gior</a:t>
            </a:r>
            <a:r>
              <a:rPr lang="it-IT" altLang="zh-CN" sz="1600" dirty="0"/>
              <a:t>gi, F., Campagnano, C., Silvestri, F., &amp; Tolomei, G.</a:t>
            </a:r>
            <a:r>
              <a:rPr lang="en-US" altLang="zh-CN" sz="1600" dirty="0"/>
              <a:t> </a:t>
            </a:r>
            <a:r>
              <a:rPr lang="en-US" altLang="zh-CN" sz="1600" b="1" dirty="0"/>
              <a:t>Natural language counterfactual explanations for graphs using large language models. </a:t>
            </a:r>
            <a:endParaRPr lang="en-US" altLang="zh-CN" b="1" i="1" dirty="0">
              <a:solidFill>
                <a:schemeClr val="accent1"/>
              </a:solidFill>
            </a:endParaRPr>
          </a:p>
        </p:txBody>
      </p:sp>
      <p:pic>
        <p:nvPicPr>
          <p:cNvPr id="6" name="图片 5" descr="图示&#10;&#10;AI 生成的内容可能不正确。"/>
          <p:cNvPicPr>
            <a:picLocks noChangeAspect="1"/>
          </p:cNvPicPr>
          <p:nvPr/>
        </p:nvPicPr>
        <p:blipFill>
          <a:blip r:embed="rId2"/>
          <a:stretch>
            <a:fillRect/>
          </a:stretch>
        </p:blipFill>
        <p:spPr>
          <a:xfrm>
            <a:off x="285750" y="809124"/>
            <a:ext cx="4286250" cy="2748248"/>
          </a:xfrm>
          <a:prstGeom prst="rect">
            <a:avLst/>
          </a:prstGeom>
        </p:spPr>
      </p:pic>
      <p:pic>
        <p:nvPicPr>
          <p:cNvPr id="9" name="图片 8" descr="图形用户界面, 文本, 应用程序, 聊天或短信&#10;&#10;AI 生成的内容可能不正确。"/>
          <p:cNvPicPr>
            <a:picLocks noChangeAspect="1"/>
          </p:cNvPicPr>
          <p:nvPr/>
        </p:nvPicPr>
        <p:blipFill>
          <a:blip r:embed="rId3"/>
          <a:stretch>
            <a:fillRect/>
          </a:stretch>
        </p:blipFill>
        <p:spPr>
          <a:xfrm>
            <a:off x="4546848" y="829443"/>
            <a:ext cx="4502094" cy="2923203"/>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E2341BE-4398-9C20-6F40-AF11705067A8}"/>
              </a:ext>
            </a:extLst>
          </p:cNvPr>
          <p:cNvSpPr txBox="1">
            <a:spLocks/>
          </p:cNvSpPr>
          <p:nvPr/>
        </p:nvSpPr>
        <p:spPr>
          <a:xfrm>
            <a:off x="323215" y="0"/>
            <a:ext cx="8621395" cy="714375"/>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b="1"/>
              <a:t>Natural Language Explanations</a:t>
            </a:r>
            <a:endParaRPr lang="en-US" altLang="zh-CN" b="1" dirty="0"/>
          </a:p>
        </p:txBody>
      </p:sp>
      <p:pic>
        <p:nvPicPr>
          <p:cNvPr id="9" name="图片 8" descr="图示&#10;&#10;AI 生成的内容可能不正确。">
            <a:extLst>
              <a:ext uri="{FF2B5EF4-FFF2-40B4-BE49-F238E27FC236}">
                <a16:creationId xmlns:a16="http://schemas.microsoft.com/office/drawing/2014/main" id="{F9AE7A98-8CC6-B230-DB87-F0FA03C39028}"/>
              </a:ext>
            </a:extLst>
          </p:cNvPr>
          <p:cNvPicPr>
            <a:picLocks noChangeAspect="1"/>
          </p:cNvPicPr>
          <p:nvPr/>
        </p:nvPicPr>
        <p:blipFill>
          <a:blip r:embed="rId2"/>
          <a:stretch>
            <a:fillRect/>
          </a:stretch>
        </p:blipFill>
        <p:spPr>
          <a:xfrm>
            <a:off x="683568" y="962756"/>
            <a:ext cx="7560840" cy="3273289"/>
          </a:xfrm>
          <a:prstGeom prst="rect">
            <a:avLst/>
          </a:prstGeom>
        </p:spPr>
      </p:pic>
      <p:sp>
        <p:nvSpPr>
          <p:cNvPr id="10" name="文本框 9">
            <a:extLst>
              <a:ext uri="{FF2B5EF4-FFF2-40B4-BE49-F238E27FC236}">
                <a16:creationId xmlns:a16="http://schemas.microsoft.com/office/drawing/2014/main" id="{6D22E29C-355F-E464-29F1-C9A198B0F374}"/>
              </a:ext>
            </a:extLst>
          </p:cNvPr>
          <p:cNvSpPr txBox="1"/>
          <p:nvPr/>
        </p:nvSpPr>
        <p:spPr>
          <a:xfrm>
            <a:off x="230187" y="6096000"/>
            <a:ext cx="8807450" cy="699770"/>
          </a:xfrm>
          <a:prstGeom prst="rect">
            <a:avLst/>
          </a:prstGeom>
          <a:noFill/>
        </p:spPr>
        <p:txBody>
          <a:bodyPr wrap="square" rtlCol="0" anchor="t">
            <a:noAutofit/>
          </a:bodyPr>
          <a:lstStyle/>
          <a:p>
            <a:r>
              <a:rPr lang="en-US" altLang="zh-CN" sz="1600" b="1" dirty="0">
                <a:solidFill>
                  <a:schemeClr val="tx1"/>
                </a:solidFill>
              </a:rPr>
              <a:t>[</a:t>
            </a:r>
            <a:r>
              <a:rPr lang="en-US" altLang="zh-CN" sz="1600" b="1" dirty="0" err="1">
                <a:solidFill>
                  <a:schemeClr val="tx1"/>
                </a:solidFill>
              </a:rPr>
              <a:t>arXiv</a:t>
            </a:r>
            <a:r>
              <a:rPr lang="en-US" altLang="zh-CN" sz="1600" b="1" dirty="0">
                <a:solidFill>
                  <a:schemeClr val="tx1"/>
                </a:solidFill>
              </a:rPr>
              <a:t> 25]</a:t>
            </a:r>
            <a:r>
              <a:rPr lang="en-US" altLang="zh-CN" sz="1600" b="1" dirty="0"/>
              <a:t> </a:t>
            </a:r>
            <a:r>
              <a:rPr lang="en-US" altLang="zh-CN" sz="1600" dirty="0" err="1">
                <a:solidFill>
                  <a:schemeClr val="tx1"/>
                </a:solidFill>
              </a:rPr>
              <a:t>Baghershahi</a:t>
            </a:r>
            <a:r>
              <a:rPr lang="en-US" altLang="zh-CN" sz="1600" dirty="0">
                <a:solidFill>
                  <a:schemeClr val="tx1"/>
                </a:solidFill>
              </a:rPr>
              <a:t>, P., Fournier, G., Nyati, P., &amp; Medya. </a:t>
            </a:r>
            <a:r>
              <a:rPr lang="en-US" altLang="zh-CN" sz="1600" b="1" dirty="0"/>
              <a:t>From Nodes to Narratives: Explaining Graph Neural Networks with LLMs and Graph Context.</a:t>
            </a:r>
            <a:endParaRPr lang="en-US" altLang="zh-CN" i="1" dirty="0">
              <a:solidFill>
                <a:schemeClr val="accent1"/>
              </a:solidFill>
            </a:endParaRPr>
          </a:p>
        </p:txBody>
      </p:sp>
      <p:sp>
        <p:nvSpPr>
          <p:cNvPr id="11" name="文本框 10">
            <a:extLst>
              <a:ext uri="{FF2B5EF4-FFF2-40B4-BE49-F238E27FC236}">
                <a16:creationId xmlns:a16="http://schemas.microsoft.com/office/drawing/2014/main" id="{C7F131B7-6630-BB12-B8A0-9B2132527F69}"/>
              </a:ext>
            </a:extLst>
          </p:cNvPr>
          <p:cNvSpPr txBox="1"/>
          <p:nvPr/>
        </p:nvSpPr>
        <p:spPr>
          <a:xfrm>
            <a:off x="446434" y="4211915"/>
            <a:ext cx="8035107" cy="1908215"/>
          </a:xfrm>
          <a:prstGeom prst="rect">
            <a:avLst/>
          </a:prstGeom>
          <a:noFill/>
        </p:spPr>
        <p:txBody>
          <a:bodyPr wrap="square" rtlCol="0">
            <a:spAutoFit/>
          </a:bodyPr>
          <a:lstStyle/>
          <a:p>
            <a:pPr algn="just">
              <a:spcBef>
                <a:spcPts val="600"/>
              </a:spcBef>
            </a:pPr>
            <a:r>
              <a:rPr lang="en-US" altLang="zh-CN" b="1" dirty="0"/>
              <a:t>Embedding Projection: </a:t>
            </a:r>
            <a:r>
              <a:rPr lang="en-US" altLang="zh-CN" dirty="0"/>
              <a:t>Projecting GNN node embeddings directly into the LLM's embedding space for deep alignment.</a:t>
            </a:r>
          </a:p>
          <a:p>
            <a:pPr algn="just">
              <a:spcBef>
                <a:spcPts val="600"/>
              </a:spcBef>
            </a:pPr>
            <a:r>
              <a:rPr lang="en-US" altLang="zh-CN" b="1" dirty="0"/>
              <a:t>Hybrid Narrative Prompting: </a:t>
            </a:r>
            <a:r>
              <a:rPr lang="en-US" altLang="zh-CN" dirty="0"/>
              <a:t>Interleaving "soft prompts" (GNN internal states) with "hard prompts" (textual graph structure).</a:t>
            </a:r>
          </a:p>
          <a:p>
            <a:pPr algn="just">
              <a:spcBef>
                <a:spcPts val="600"/>
              </a:spcBef>
            </a:pPr>
            <a:r>
              <a:rPr lang="en-US" altLang="zh-CN" b="1" dirty="0"/>
              <a:t>Joint Subgraph &amp; Rationale Generation</a:t>
            </a:r>
            <a:r>
              <a:rPr lang="en-US" altLang="zh-CN" dirty="0"/>
              <a:t>: Simultaneously producing a concise explanation subgraph and a detailed natural language rationale.</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215" y="0"/>
            <a:ext cx="8621395" cy="714375"/>
          </a:xfrm>
        </p:spPr>
        <p:txBody>
          <a:bodyPr>
            <a:normAutofit fontScale="90000"/>
          </a:bodyPr>
          <a:lstStyle/>
          <a:p>
            <a:r>
              <a:rPr lang="en-US" altLang="zh-CN" b="1" dirty="0"/>
              <a:t>Natural Language Explanations</a:t>
            </a:r>
          </a:p>
        </p:txBody>
      </p:sp>
      <p:pic>
        <p:nvPicPr>
          <p:cNvPr id="3" name="图片 2" descr="图示&#10;&#10;AI 生成的内容可能不正确。">
            <a:extLst>
              <a:ext uri="{FF2B5EF4-FFF2-40B4-BE49-F238E27FC236}">
                <a16:creationId xmlns:a16="http://schemas.microsoft.com/office/drawing/2014/main" id="{99B63872-3461-3C74-C79D-291BA7DEDF31}"/>
              </a:ext>
            </a:extLst>
          </p:cNvPr>
          <p:cNvPicPr>
            <a:picLocks noChangeAspect="1"/>
          </p:cNvPicPr>
          <p:nvPr/>
        </p:nvPicPr>
        <p:blipFill>
          <a:blip r:embed="rId2"/>
          <a:stretch>
            <a:fillRect/>
          </a:stretch>
        </p:blipFill>
        <p:spPr>
          <a:xfrm>
            <a:off x="899592" y="714375"/>
            <a:ext cx="7344816" cy="3456384"/>
          </a:xfrm>
          <a:prstGeom prst="rect">
            <a:avLst/>
          </a:prstGeom>
        </p:spPr>
      </p:pic>
      <p:sp>
        <p:nvSpPr>
          <p:cNvPr id="4" name="文本框 3">
            <a:extLst>
              <a:ext uri="{FF2B5EF4-FFF2-40B4-BE49-F238E27FC236}">
                <a16:creationId xmlns:a16="http://schemas.microsoft.com/office/drawing/2014/main" id="{DD00174A-3CEF-9B2C-1B15-12CE0CE17CAF}"/>
              </a:ext>
            </a:extLst>
          </p:cNvPr>
          <p:cNvSpPr txBox="1"/>
          <p:nvPr/>
        </p:nvSpPr>
        <p:spPr>
          <a:xfrm>
            <a:off x="285750" y="6144260"/>
            <a:ext cx="8807450" cy="699770"/>
          </a:xfrm>
          <a:prstGeom prst="rect">
            <a:avLst/>
          </a:prstGeom>
          <a:noFill/>
        </p:spPr>
        <p:txBody>
          <a:bodyPr wrap="square" rtlCol="0" anchor="t">
            <a:noAutofit/>
          </a:bodyPr>
          <a:lstStyle/>
          <a:p>
            <a:r>
              <a:rPr lang="en-US" altLang="zh-CN" sz="1600" b="1" dirty="0">
                <a:solidFill>
                  <a:schemeClr val="tx1"/>
                </a:solidFill>
              </a:rPr>
              <a:t>[</a:t>
            </a:r>
            <a:r>
              <a:rPr lang="en-US" altLang="zh-CN" sz="1600" b="1" dirty="0"/>
              <a:t>ACL</a:t>
            </a:r>
            <a:r>
              <a:rPr lang="en-US" altLang="zh-CN" sz="1600" b="1" dirty="0">
                <a:solidFill>
                  <a:schemeClr val="tx1"/>
                </a:solidFill>
              </a:rPr>
              <a:t> 2</a:t>
            </a:r>
            <a:r>
              <a:rPr lang="en-US" altLang="zh-CN" sz="1600" b="1" dirty="0"/>
              <a:t>5</a:t>
            </a:r>
            <a:r>
              <a:rPr lang="en-US" altLang="zh-CN" sz="1600" b="1" dirty="0">
                <a:solidFill>
                  <a:schemeClr val="tx1"/>
                </a:solidFill>
              </a:rPr>
              <a:t>] </a:t>
            </a:r>
            <a:r>
              <a:rPr lang="en-US" altLang="zh-CN" sz="1600" dirty="0">
                <a:solidFill>
                  <a:schemeClr val="tx1"/>
                </a:solidFill>
              </a:rPr>
              <a:t>Pan, B., Xiong, Z., Wu, G., Zhang, Z., Zhang, Y., Hu, Y., &amp; Zhao, L. </a:t>
            </a:r>
            <a:r>
              <a:rPr lang="en-US" altLang="zh-CN" sz="1600" b="1" dirty="0" err="1">
                <a:solidFill>
                  <a:schemeClr val="tx1"/>
                </a:solidFill>
              </a:rPr>
              <a:t>Graphnarrator</a:t>
            </a:r>
            <a:r>
              <a:rPr lang="en-US" altLang="zh-CN" sz="1600" b="1" dirty="0">
                <a:solidFill>
                  <a:schemeClr val="tx1"/>
                </a:solidFill>
              </a:rPr>
              <a:t>: Generating textual explanations for graph neural networks</a:t>
            </a:r>
            <a:r>
              <a:rPr lang="en-US" altLang="zh-CN" sz="1600" b="1" dirty="0"/>
              <a:t>.</a:t>
            </a:r>
            <a:endParaRPr lang="en-US" altLang="zh-CN" b="1" i="1" dirty="0">
              <a:solidFill>
                <a:schemeClr val="accent1"/>
              </a:solidFill>
            </a:endParaRPr>
          </a:p>
        </p:txBody>
      </p:sp>
      <p:sp>
        <p:nvSpPr>
          <p:cNvPr id="8" name="文本框 7">
            <a:extLst>
              <a:ext uri="{FF2B5EF4-FFF2-40B4-BE49-F238E27FC236}">
                <a16:creationId xmlns:a16="http://schemas.microsoft.com/office/drawing/2014/main" id="{DD36BD5F-8A44-2ADE-9E72-B1C7703DDBB4}"/>
              </a:ext>
            </a:extLst>
          </p:cNvPr>
          <p:cNvSpPr txBox="1"/>
          <p:nvPr/>
        </p:nvSpPr>
        <p:spPr>
          <a:xfrm>
            <a:off x="554446" y="4265850"/>
            <a:ext cx="8035107" cy="1908215"/>
          </a:xfrm>
          <a:prstGeom prst="rect">
            <a:avLst/>
          </a:prstGeom>
          <a:noFill/>
        </p:spPr>
        <p:txBody>
          <a:bodyPr wrap="square" rtlCol="0">
            <a:spAutoFit/>
          </a:bodyPr>
          <a:lstStyle/>
          <a:p>
            <a:pPr algn="just">
              <a:spcBef>
                <a:spcPts val="600"/>
              </a:spcBef>
            </a:pPr>
            <a:r>
              <a:rPr lang="en-US" altLang="zh-CN" b="1" dirty="0"/>
              <a:t>Saliency-to-Text Mapping</a:t>
            </a:r>
            <a:r>
              <a:rPr lang="en-US" altLang="zh-CN" dirty="0"/>
              <a:t>: Converting technical saliency scores into natural language reasoning.</a:t>
            </a:r>
          </a:p>
          <a:p>
            <a:pPr algn="just">
              <a:spcBef>
                <a:spcPts val="600"/>
              </a:spcBef>
            </a:pPr>
            <a:r>
              <a:rPr lang="en-US" altLang="zh-CN" b="1" dirty="0"/>
              <a:t>Expert Iteration Loop: </a:t>
            </a:r>
            <a:r>
              <a:rPr lang="en-US" altLang="zh-CN" dirty="0"/>
              <a:t>Refining LLM outputs through iterative pseudo-label generation to ensure faithfulness.</a:t>
            </a:r>
          </a:p>
          <a:p>
            <a:pPr algn="just">
              <a:spcBef>
                <a:spcPts val="600"/>
              </a:spcBef>
            </a:pPr>
            <a:r>
              <a:rPr lang="en-US" altLang="zh-CN" b="1" dirty="0"/>
              <a:t>Explanation Consistency</a:t>
            </a:r>
            <a:r>
              <a:rPr lang="en-US" altLang="zh-CN" dirty="0"/>
              <a:t>: Aligning generated narratives with the underlying GNN's decision logic.</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215" y="182588"/>
            <a:ext cx="8621395" cy="714375"/>
          </a:xfrm>
        </p:spPr>
        <p:txBody>
          <a:bodyPr>
            <a:normAutofit fontScale="90000"/>
          </a:bodyPr>
          <a:lstStyle/>
          <a:p>
            <a:r>
              <a:rPr lang="en-US" altLang="zh-CN" b="1" dirty="0"/>
              <a:t>Future Directions in Natural Language Explanations</a:t>
            </a:r>
          </a:p>
        </p:txBody>
      </p:sp>
      <p:sp>
        <p:nvSpPr>
          <p:cNvPr id="3" name="Rectangle 12"/>
          <p:cNvSpPr/>
          <p:nvPr/>
        </p:nvSpPr>
        <p:spPr>
          <a:xfrm>
            <a:off x="332007" y="1052736"/>
            <a:ext cx="8462713" cy="1015663"/>
          </a:xfrm>
          <a:prstGeom prst="rect">
            <a:avLst/>
          </a:prstGeom>
        </p:spPr>
        <p:txBody>
          <a:bodyPr wrap="square">
            <a:spAutoFit/>
          </a:bodyPr>
          <a:lstStyle/>
          <a:p>
            <a:pPr marL="342900" indent="-342900">
              <a:buFont typeface="Wingdings" panose="05000000000000000000" charset="0"/>
              <a:buChar char="l"/>
            </a:pPr>
            <a:r>
              <a:rPr lang="fr-FR" altLang="zh-CN" sz="2000" b="1" dirty="0">
                <a:solidFill>
                  <a:schemeClr val="tx1"/>
                </a:solidFill>
              </a:rPr>
              <a:t>Direction 1: From Monologue to Dialogue (Conversational XAI)</a:t>
            </a:r>
            <a:r>
              <a:rPr lang="en-US" altLang="zh-CN" sz="2000" dirty="0"/>
              <a:t>.</a:t>
            </a:r>
            <a:endParaRPr lang="en-US" altLang="zh-CN" sz="2000" b="1" dirty="0">
              <a:solidFill>
                <a:schemeClr val="tx1"/>
              </a:solidFill>
            </a:endParaRPr>
          </a:p>
          <a:p>
            <a:pPr marL="342900" indent="-342900">
              <a:buFont typeface="Wingdings" panose="05000000000000000000" charset="0"/>
              <a:buChar char="l"/>
            </a:pPr>
            <a:r>
              <a:rPr lang="en-US" altLang="zh-CN" sz="2000" b="1" dirty="0">
                <a:solidFill>
                  <a:schemeClr val="tx1"/>
                </a:solidFill>
              </a:rPr>
              <a:t>Direction 2: Certified Faithfulness (Solving Hallucination) </a:t>
            </a:r>
          </a:p>
          <a:p>
            <a:pPr marL="342900" indent="-342900">
              <a:buFont typeface="Wingdings" panose="05000000000000000000" charset="0"/>
              <a:buChar char="l"/>
            </a:pPr>
            <a:r>
              <a:rPr lang="en-US" altLang="zh-CN" sz="2000" b="1" dirty="0">
                <a:solidFill>
                  <a:schemeClr val="tx1"/>
                </a:solidFill>
              </a:rPr>
              <a:t>Direction 3: Unified Graph-Text Pre-training (Foundation Models)</a:t>
            </a:r>
          </a:p>
        </p:txBody>
      </p:sp>
      <p:pic>
        <p:nvPicPr>
          <p:cNvPr id="6" name="图片 5" descr="文本&#10;&#10;AI 生成的内容可能不正确。"/>
          <p:cNvPicPr>
            <a:picLocks noChangeAspect="1"/>
          </p:cNvPicPr>
          <p:nvPr/>
        </p:nvPicPr>
        <p:blipFill>
          <a:blip r:embed="rId3"/>
          <a:srcRect l="2750" t="15379" r="2182" b="16821"/>
          <a:stretch>
            <a:fillRect/>
          </a:stretch>
        </p:blipFill>
        <p:spPr>
          <a:xfrm>
            <a:off x="65536" y="2224172"/>
            <a:ext cx="9012928" cy="4075333"/>
          </a:xfrm>
          <a:prstGeom prst="rect">
            <a:avLst/>
          </a:prstGeom>
        </p:spPr>
      </p:pic>
      <p:sp>
        <p:nvSpPr>
          <p:cNvPr id="5" name="Slide Number Placeholder 1"/>
          <p:cNvSpPr txBox="1"/>
          <p:nvPr/>
        </p:nvSpPr>
        <p:spPr>
          <a:xfrm>
            <a:off x="8090259" y="6497637"/>
            <a:ext cx="1058090" cy="360363"/>
          </a:xfrm>
          <a:prstGeom prst="rect">
            <a:avLst/>
          </a:prstGeom>
        </p:spPr>
        <p:txBody>
          <a:bodyPr vert="horz" wrap="square" lIns="91440" tIns="45720" rIns="91440" bIns="45720" numCol="1" anchor="t" anchorCtr="0" compatLnSpc="1">
            <a:noAutofit/>
          </a:bodyPr>
          <a:lstStyle>
            <a:defPPr>
              <a:defRPr lang="en-US"/>
            </a:defPPr>
            <a:lvl1pPr algn="ctr" rtl="0" fontAlgn="base">
              <a:spcBef>
                <a:spcPct val="0"/>
              </a:spcBef>
              <a:spcAft>
                <a:spcPct val="0"/>
              </a:spcAft>
              <a:defRPr sz="1600" kern="1200">
                <a:solidFill>
                  <a:srgbClr val="FFFFFF"/>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en-US" dirty="0">
                <a:solidFill>
                  <a:schemeClr val="tx1"/>
                </a:solidFill>
              </a:rPr>
              <a:t>93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5C01E-A714-3DD6-2616-0CC2D3F73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BE65A-FCFD-0B64-39CE-2F1D27E20A70}"/>
              </a:ext>
            </a:extLst>
          </p:cNvPr>
          <p:cNvSpPr>
            <a:spLocks noGrp="1"/>
          </p:cNvSpPr>
          <p:nvPr>
            <p:ph type="title"/>
          </p:nvPr>
        </p:nvSpPr>
        <p:spPr>
          <a:xfrm>
            <a:off x="685800" y="1676400"/>
            <a:ext cx="8229600" cy="1143000"/>
          </a:xfrm>
        </p:spPr>
        <p:txBody>
          <a:bodyPr>
            <a:normAutofit/>
          </a:bodyPr>
          <a:lstStyle/>
          <a:p>
            <a:r>
              <a:rPr lang="en-US" altLang="zh-CN" b="1" dirty="0"/>
              <a:t>Counterfactual </a:t>
            </a:r>
            <a:r>
              <a:rPr lang="en-US" b="1" dirty="0"/>
              <a:t>Explanation</a:t>
            </a:r>
          </a:p>
        </p:txBody>
      </p:sp>
      <p:sp>
        <p:nvSpPr>
          <p:cNvPr id="3" name="Content Placeholder 2">
            <a:extLst>
              <a:ext uri="{FF2B5EF4-FFF2-40B4-BE49-F238E27FC236}">
                <a16:creationId xmlns:a16="http://schemas.microsoft.com/office/drawing/2014/main" id="{5983FA0F-9886-3135-670A-3A37A376EA2B}"/>
              </a:ext>
            </a:extLst>
          </p:cNvPr>
          <p:cNvSpPr>
            <a:spLocks noGrp="1"/>
          </p:cNvSpPr>
          <p:nvPr>
            <p:ph idx="1"/>
          </p:nvPr>
        </p:nvSpPr>
        <p:spPr>
          <a:xfrm>
            <a:off x="462172" y="3717032"/>
            <a:ext cx="8229600" cy="1977083"/>
          </a:xfrm>
        </p:spPr>
        <p:txBody>
          <a:bodyPr/>
          <a:lstStyle/>
          <a:p>
            <a:pPr marL="0" indent="0" algn="ctr">
              <a:buNone/>
            </a:pPr>
            <a:r>
              <a:rPr lang="en-US" dirty="0" err="1"/>
              <a:t>Arijit</a:t>
            </a:r>
            <a:r>
              <a:rPr lang="en-US" dirty="0"/>
              <a:t> Khan </a:t>
            </a:r>
          </a:p>
          <a:p>
            <a:pPr>
              <a:buNone/>
            </a:pPr>
            <a:endParaRPr lang="en-US" dirty="0"/>
          </a:p>
        </p:txBody>
      </p:sp>
      <p:sp>
        <p:nvSpPr>
          <p:cNvPr id="4" name="Title 1">
            <a:extLst>
              <a:ext uri="{FF2B5EF4-FFF2-40B4-BE49-F238E27FC236}">
                <a16:creationId xmlns:a16="http://schemas.microsoft.com/office/drawing/2014/main" id="{605A0D0E-443F-938C-A83E-8E0DB7052398}"/>
              </a:ext>
            </a:extLst>
          </p:cNvPr>
          <p:cNvSpPr txBox="1">
            <a:spLocks/>
          </p:cNvSpPr>
          <p:nvPr/>
        </p:nvSpPr>
        <p:spPr>
          <a:xfrm>
            <a:off x="440432" y="23488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p>
        </p:txBody>
      </p:sp>
      <p:sp>
        <p:nvSpPr>
          <p:cNvPr id="5"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94 </a:t>
            </a:r>
          </a:p>
        </p:txBody>
      </p:sp>
      <p:pic>
        <p:nvPicPr>
          <p:cNvPr id="6" name="Picture 2" descr="@GNN-Explainers"/>
          <p:cNvPicPr>
            <a:picLocks noChangeAspect="1" noChangeArrowheads="1"/>
          </p:cNvPicPr>
          <p:nvPr/>
        </p:nvPicPr>
        <p:blipFill>
          <a:blip r:embed="rId2"/>
          <a:srcRect/>
          <a:stretch>
            <a:fillRect/>
          </a:stretch>
        </p:blipFill>
        <p:spPr bwMode="auto">
          <a:xfrm>
            <a:off x="7239000" y="0"/>
            <a:ext cx="1905000" cy="1905000"/>
          </a:xfrm>
          <a:prstGeom prst="rect">
            <a:avLst/>
          </a:prstGeom>
          <a:noFill/>
        </p:spPr>
      </p:pic>
      <p:pic>
        <p:nvPicPr>
          <p:cNvPr id="7" name="Picture 1"/>
          <p:cNvPicPr>
            <a:picLocks noChangeAspect="1" noChangeArrowheads="1"/>
          </p:cNvPicPr>
          <p:nvPr/>
        </p:nvPicPr>
        <p:blipFill>
          <a:blip r:embed="rId3"/>
          <a:srcRect/>
          <a:stretch>
            <a:fillRect/>
          </a:stretch>
        </p:blipFill>
        <p:spPr bwMode="auto">
          <a:xfrm>
            <a:off x="3810000" y="4572000"/>
            <a:ext cx="1608137" cy="1616075"/>
          </a:xfrm>
          <a:prstGeom prst="rect">
            <a:avLst/>
          </a:prstGeom>
          <a:noFill/>
          <a:ln w="9525">
            <a:noFill/>
            <a:miter lim="800000"/>
            <a:headEnd/>
            <a:tailEnd/>
          </a:ln>
          <a:effectLst/>
        </p:spPr>
      </p:pic>
    </p:spTree>
    <p:extLst>
      <p:ext uri="{BB962C8B-B14F-4D97-AF65-F5344CB8AC3E}">
        <p14:creationId xmlns:p14="http://schemas.microsoft.com/office/powerpoint/2010/main" val="1257326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14356"/>
          </a:xfrm>
        </p:spPr>
        <p:txBody>
          <a:bodyPr>
            <a:normAutofit fontScale="90000"/>
          </a:bodyPr>
          <a:lstStyle/>
          <a:p>
            <a:r>
              <a:rPr lang="en-US" b="1" dirty="0">
                <a:solidFill>
                  <a:srgbClr val="00B0F0"/>
                </a:solidFill>
              </a:rPr>
              <a:t>Finding Counterfactual Evidences for Node Classification</a:t>
            </a:r>
            <a:endParaRPr lang="en-SG" b="1" dirty="0">
              <a:solidFill>
                <a:srgbClr val="00B0F0"/>
              </a:solidFill>
            </a:endParaRPr>
          </a:p>
        </p:txBody>
      </p:sp>
      <p:sp>
        <p:nvSpPr>
          <p:cNvPr id="11" name="Rectangle 10"/>
          <p:cNvSpPr/>
          <p:nvPr/>
        </p:nvSpPr>
        <p:spPr>
          <a:xfrm>
            <a:off x="0" y="5715000"/>
            <a:ext cx="4038600" cy="600164"/>
          </a:xfrm>
          <a:prstGeom prst="rect">
            <a:avLst/>
          </a:prstGeom>
        </p:spPr>
        <p:txBody>
          <a:bodyPr wrap="square">
            <a:spAutoFit/>
          </a:bodyPr>
          <a:lstStyle/>
          <a:p>
            <a:r>
              <a:rPr lang="en-US" sz="1100" dirty="0" err="1"/>
              <a:t>Dazhuo</a:t>
            </a:r>
            <a:r>
              <a:rPr lang="en-US" sz="1100" dirty="0"/>
              <a:t> </a:t>
            </a:r>
            <a:r>
              <a:rPr lang="en-US" sz="1100" dirty="0" err="1"/>
              <a:t>Qiu</a:t>
            </a:r>
            <a:r>
              <a:rPr lang="en-US" sz="1100" dirty="0"/>
              <a:t>, </a:t>
            </a:r>
            <a:r>
              <a:rPr lang="en-US" sz="1100" dirty="0" err="1"/>
              <a:t>Jinwen</a:t>
            </a:r>
            <a:r>
              <a:rPr lang="en-US" sz="1100" dirty="0"/>
              <a:t> Chen, </a:t>
            </a:r>
            <a:r>
              <a:rPr lang="en-US" sz="1100" dirty="0" err="1"/>
              <a:t>Arijit</a:t>
            </a:r>
            <a:r>
              <a:rPr lang="en-US" sz="1100" dirty="0"/>
              <a:t> Khan, Yan Zhao, and Francesco </a:t>
            </a:r>
            <a:r>
              <a:rPr lang="en-US" sz="1100" dirty="0" err="1"/>
              <a:t>Bonchi</a:t>
            </a:r>
            <a:r>
              <a:rPr lang="en-US" sz="1100" dirty="0"/>
              <a:t>, "Finding Counterfactual Evidences for Node Classification", KDD 2025</a:t>
            </a:r>
          </a:p>
        </p:txBody>
      </p:sp>
      <p:sp>
        <p:nvSpPr>
          <p:cNvPr id="14" name="Google Shape;115;g370fa71b961_0_6"/>
          <p:cNvSpPr txBox="1">
            <a:spLocks/>
          </p:cNvSpPr>
          <p:nvPr/>
        </p:nvSpPr>
        <p:spPr>
          <a:xfrm>
            <a:off x="304800" y="1219200"/>
            <a:ext cx="8534400" cy="4419600"/>
          </a:xfrm>
          <a:prstGeom prst="rect">
            <a:avLst/>
          </a:prstGeom>
        </p:spPr>
        <p:txBody>
          <a:bodyPr spcFirstLastPara="1" vert="horz" wrap="square" lIns="0" tIns="45700" rIns="0" bIns="45700" rtlCol="0" anchor="t" anchorCtr="0">
            <a:normAutofit/>
          </a:bodyPr>
          <a:lstStyle/>
          <a:p>
            <a:pPr marL="0" marR="0" lvl="0" indent="0" algn="l" defTabSz="914400" rtl="0" eaLnBrk="1" fontAlgn="auto" latinLnBrk="0" hangingPunct="1">
              <a:lnSpc>
                <a:spcPct val="100000"/>
              </a:lnSpc>
              <a:spcBef>
                <a:spcPts val="1000"/>
              </a:spcBef>
              <a:spcAft>
                <a:spcPts val="0"/>
              </a:spcAft>
              <a:buClrTx/>
              <a:buSzTx/>
              <a:buFont typeface="Arial" pitchFamily="34" charset="0"/>
              <a:buNone/>
              <a:tabLst/>
              <a:defRPr/>
            </a:pPr>
            <a:r>
              <a:rPr kumimoji="0" lang="en-US" sz="2400" b="1" i="1" u="sng" strike="noStrike" kern="1200" cap="none" spc="0" normalizeH="0" baseline="0" noProof="0" dirty="0">
                <a:ln>
                  <a:noFill/>
                </a:ln>
                <a:solidFill>
                  <a:schemeClr val="tx1"/>
                </a:solidFill>
                <a:effectLst/>
                <a:uLnTx/>
                <a:uFillTx/>
                <a:latin typeface="+mn-lt"/>
                <a:ea typeface="+mn-ea"/>
                <a:cs typeface="+mn-cs"/>
              </a:rPr>
              <a:t>Node classification with Graph Neural Networks (GNNs)</a:t>
            </a:r>
            <a:r>
              <a:rPr kumimoji="0" lang="en-US" sz="2400" b="0" i="0" u="none" strike="noStrike" kern="1200" cap="none" spc="0" normalizeH="0" baseline="0" noProof="0" dirty="0">
                <a:ln>
                  <a:noFill/>
                </a:ln>
                <a:solidFill>
                  <a:schemeClr val="tx1"/>
                </a:solidFill>
                <a:effectLst/>
                <a:uLnTx/>
                <a:uFillTx/>
                <a:latin typeface="+mn-lt"/>
                <a:ea typeface="+mn-ea"/>
                <a:cs typeface="+mn-cs"/>
              </a:rPr>
              <a:t>:</a:t>
            </a:r>
          </a:p>
          <a:p>
            <a:pPr marL="457200" marR="0" lvl="0" indent="-369570" algn="l" defTabSz="914400" rtl="0" eaLnBrk="1" fontAlgn="auto" latinLnBrk="0" hangingPunct="1">
              <a:lnSpc>
                <a:spcPct val="100000"/>
              </a:lnSpc>
              <a:spcBef>
                <a:spcPts val="1000"/>
              </a:spcBef>
              <a:spcAft>
                <a:spcPts val="0"/>
              </a:spcAft>
              <a:buClrTx/>
              <a:buSzPct val="100000"/>
              <a:buFont typeface="Arial"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Predicting labels for nodes in a graph by leveraging both node features and graph structure. </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itchFamily="34" charset="0"/>
              <a:buNone/>
              <a:tabLst/>
              <a:defRPr/>
            </a:pPr>
            <a:r>
              <a:rPr kumimoji="0" lang="en-US" sz="2400" b="1" i="1" u="sng" strike="noStrike" kern="1200" cap="none" spc="0" normalizeH="0" baseline="0" noProof="0" dirty="0">
                <a:ln>
                  <a:noFill/>
                </a:ln>
                <a:solidFill>
                  <a:schemeClr val="tx1"/>
                </a:solidFill>
                <a:effectLst/>
                <a:uLnTx/>
                <a:uFillTx/>
                <a:latin typeface="+mn-lt"/>
                <a:ea typeface="+mn-ea"/>
                <a:cs typeface="+mn-cs"/>
              </a:rPr>
              <a:t>Counterfactual learning</a:t>
            </a:r>
            <a:r>
              <a:rPr kumimoji="0" lang="en-US" sz="2400" b="0" i="0" u="none" strike="noStrike" kern="1200" cap="none" spc="0" normalizeH="0" baseline="0" noProof="0" dirty="0">
                <a:ln>
                  <a:noFill/>
                </a:ln>
                <a:solidFill>
                  <a:schemeClr val="tx1"/>
                </a:solidFill>
                <a:effectLst/>
                <a:uLnTx/>
                <a:uFillTx/>
                <a:latin typeface="+mn-lt"/>
                <a:ea typeface="+mn-ea"/>
                <a:cs typeface="+mn-cs"/>
              </a:rPr>
              <a:t>:</a:t>
            </a:r>
          </a:p>
          <a:p>
            <a:pPr marL="457200" marR="0" lvl="0" indent="-369570" algn="l" defTabSz="914400" rtl="0" eaLnBrk="1" fontAlgn="auto" latinLnBrk="0" hangingPunct="1">
              <a:lnSpc>
                <a:spcPct val="100000"/>
              </a:lnSpc>
              <a:spcBef>
                <a:spcPts val="1000"/>
              </a:spcBef>
              <a:spcAft>
                <a:spcPts val="0"/>
              </a:spcAft>
              <a:buClrTx/>
              <a:buSzPct val="100000"/>
              <a:buFont typeface="Arial"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The possibility of an alternative outcome if some of the premises were different from what were in reality (“counter to the facts”). </a:t>
            </a:r>
          </a:p>
          <a:p>
            <a:pPr marL="0" marR="0" lvl="0" indent="0" algn="l" defTabSz="914400" rtl="0" eaLnBrk="1" fontAlgn="auto" latinLnBrk="0" hangingPunct="1">
              <a:lnSpc>
                <a:spcPct val="100000"/>
              </a:lnSpc>
              <a:spcBef>
                <a:spcPts val="1000"/>
              </a:spcBef>
              <a:spcAft>
                <a:spcPts val="0"/>
              </a:spcAft>
              <a:buClrTx/>
              <a:buSzTx/>
              <a:buFont typeface="Arial" pitchFamily="34" charset="0"/>
              <a:buNone/>
              <a:tabLst/>
              <a:defRPr/>
            </a:pPr>
            <a:r>
              <a:rPr kumimoji="0" lang="en-US" sz="2400" b="1" i="1" u="sng" strike="noStrike" kern="1200" cap="none" spc="0" normalizeH="0" baseline="0" noProof="0" dirty="0">
                <a:ln>
                  <a:noFill/>
                </a:ln>
                <a:solidFill>
                  <a:schemeClr val="tx1"/>
                </a:solidFill>
                <a:effectLst/>
                <a:uLnTx/>
                <a:uFillTx/>
                <a:latin typeface="+mn-lt"/>
                <a:ea typeface="+mn-ea"/>
                <a:cs typeface="+mn-cs"/>
              </a:rPr>
              <a:t>GNN’s limitations on high-stakes application domains</a:t>
            </a:r>
            <a:r>
              <a:rPr kumimoji="0" lang="en-US" sz="2400" b="0" i="0" u="none" strike="noStrike" kern="1200" cap="none" spc="0" normalizeH="0" baseline="0" noProof="0" dirty="0">
                <a:ln>
                  <a:noFill/>
                </a:ln>
                <a:solidFill>
                  <a:schemeClr val="tx1"/>
                </a:solidFill>
                <a:effectLst/>
                <a:uLnTx/>
                <a:uFillTx/>
                <a:latin typeface="+mn-lt"/>
                <a:ea typeface="+mn-ea"/>
                <a:cs typeface="+mn-cs"/>
              </a:rPr>
              <a:t>:</a:t>
            </a:r>
          </a:p>
          <a:p>
            <a:pPr marL="457200" marR="0" lvl="0" indent="-369570" algn="l" defTabSz="914400" rtl="0" eaLnBrk="1" fontAlgn="auto" latinLnBrk="0" hangingPunct="1">
              <a:lnSpc>
                <a:spcPct val="100000"/>
              </a:lnSpc>
              <a:spcBef>
                <a:spcPts val="1000"/>
              </a:spcBef>
              <a:spcAft>
                <a:spcPts val="0"/>
              </a:spcAft>
              <a:buClrTx/>
              <a:buSzPct val="100000"/>
              <a:buFont typeface="Arial"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Lack interpretability and tend to inherit dataset biases, causing discriminatory decisions on sensitive attributes.</a:t>
            </a:r>
          </a:p>
        </p:txBody>
      </p:sp>
      <p:sp>
        <p:nvSpPr>
          <p:cNvPr id="15" name="Rectangle 14"/>
          <p:cNvSpPr/>
          <p:nvPr/>
        </p:nvSpPr>
        <p:spPr>
          <a:xfrm>
            <a:off x="2438400" y="6100870"/>
            <a:ext cx="6705600" cy="757130"/>
          </a:xfrm>
          <a:prstGeom prst="rect">
            <a:avLst/>
          </a:prstGeom>
        </p:spPr>
        <p:txBody>
          <a:bodyPr wrap="square">
            <a:spAutoFit/>
          </a:bodyPr>
          <a:lstStyle/>
          <a:p>
            <a:pPr lvl="0" algn="ctr">
              <a:lnSpc>
                <a:spcPct val="120000"/>
              </a:lnSpc>
              <a:buClr>
                <a:schemeClr val="dk1"/>
              </a:buClr>
              <a:buSzPts val="1800"/>
            </a:pPr>
            <a:r>
              <a:rPr lang="en-US" dirty="0"/>
              <a:t>Paper: </a:t>
            </a:r>
            <a:r>
              <a:rPr lang="en-US" u="sng" dirty="0">
                <a:solidFill>
                  <a:schemeClr val="hlink"/>
                </a:solidFill>
                <a:hlinkClick r:id="rId2"/>
              </a:rPr>
              <a:t>https://arxiv.org/abs/2505.11396</a:t>
            </a:r>
            <a:endParaRPr lang="en-US" dirty="0"/>
          </a:p>
          <a:p>
            <a:pPr lvl="0" algn="ctr">
              <a:lnSpc>
                <a:spcPct val="120000"/>
              </a:lnSpc>
              <a:buClr>
                <a:schemeClr val="dk1"/>
              </a:buClr>
              <a:buSzPts val="1800"/>
            </a:pPr>
            <a:r>
              <a:rPr lang="en-US" dirty="0"/>
              <a:t>Codes: </a:t>
            </a:r>
            <a:r>
              <a:rPr lang="en-US" u="sng" dirty="0">
                <a:solidFill>
                  <a:schemeClr val="hlink"/>
                </a:solidFill>
                <a:hlinkClick r:id="rId3"/>
              </a:rPr>
              <a:t>https://github.com/DazhuoQ/Counterfactual_Evidence</a:t>
            </a:r>
            <a:endParaRPr lang="en-US" dirty="0"/>
          </a:p>
        </p:txBody>
      </p:sp>
    </p:spTree>
    <p:extLst>
      <p:ext uri="{BB962C8B-B14F-4D97-AF65-F5344CB8AC3E}">
        <p14:creationId xmlns:p14="http://schemas.microsoft.com/office/powerpoint/2010/main" val="9241107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14356"/>
          </a:xfrm>
        </p:spPr>
        <p:txBody>
          <a:bodyPr>
            <a:normAutofit fontScale="90000"/>
          </a:bodyPr>
          <a:lstStyle/>
          <a:p>
            <a:r>
              <a:rPr lang="en-US" b="1" dirty="0">
                <a:solidFill>
                  <a:srgbClr val="00B0F0"/>
                </a:solidFill>
              </a:rPr>
              <a:t>Counterfactual Evidence vs. Counterfactual Explanation</a:t>
            </a:r>
            <a:endParaRPr lang="en-SG" b="1" dirty="0">
              <a:solidFill>
                <a:srgbClr val="00B0F0"/>
              </a:solidFill>
            </a:endParaRPr>
          </a:p>
        </p:txBody>
      </p:sp>
      <p:sp>
        <p:nvSpPr>
          <p:cNvPr id="4"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96 </a:t>
            </a:r>
          </a:p>
        </p:txBody>
      </p:sp>
      <p:pic>
        <p:nvPicPr>
          <p:cNvPr id="1026" name="Picture 2"/>
          <p:cNvPicPr>
            <a:picLocks noChangeAspect="1" noChangeArrowheads="1"/>
          </p:cNvPicPr>
          <p:nvPr/>
        </p:nvPicPr>
        <p:blipFill>
          <a:blip r:embed="rId2"/>
          <a:srcRect/>
          <a:stretch>
            <a:fillRect/>
          </a:stretch>
        </p:blipFill>
        <p:spPr bwMode="auto">
          <a:xfrm>
            <a:off x="50139" y="1524000"/>
            <a:ext cx="9093861" cy="3989388"/>
          </a:xfrm>
          <a:prstGeom prst="rect">
            <a:avLst/>
          </a:prstGeom>
          <a:noFill/>
          <a:ln w="9525">
            <a:noFill/>
            <a:miter lim="800000"/>
            <a:headEnd/>
            <a:tailEnd/>
          </a:ln>
          <a:effectLst/>
        </p:spPr>
      </p:pic>
    </p:spTree>
    <p:extLst>
      <p:ext uri="{BB962C8B-B14F-4D97-AF65-F5344CB8AC3E}">
        <p14:creationId xmlns:p14="http://schemas.microsoft.com/office/powerpoint/2010/main" val="9241107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14356"/>
          </a:xfrm>
        </p:spPr>
        <p:txBody>
          <a:bodyPr>
            <a:normAutofit fontScale="90000"/>
          </a:bodyPr>
          <a:lstStyle/>
          <a:p>
            <a:r>
              <a:rPr lang="en-US" b="1" dirty="0">
                <a:solidFill>
                  <a:srgbClr val="00B0F0"/>
                </a:solidFill>
              </a:rPr>
              <a:t>Counterfactual Evidence</a:t>
            </a:r>
            <a:endParaRPr lang="en-SG" b="1" dirty="0">
              <a:solidFill>
                <a:srgbClr val="00B0F0"/>
              </a:solidFill>
            </a:endParaRPr>
          </a:p>
        </p:txBody>
      </p:sp>
      <p:sp>
        <p:nvSpPr>
          <p:cNvPr id="4"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97 </a:t>
            </a:r>
          </a:p>
        </p:txBody>
      </p:sp>
      <p:sp>
        <p:nvSpPr>
          <p:cNvPr id="5" name="Google Shape;130;g370fa71b961_0_0"/>
          <p:cNvSpPr txBox="1">
            <a:spLocks/>
          </p:cNvSpPr>
          <p:nvPr/>
        </p:nvSpPr>
        <p:spPr>
          <a:xfrm>
            <a:off x="228600" y="1524000"/>
            <a:ext cx="8915400" cy="4648200"/>
          </a:xfrm>
          <a:prstGeom prst="rect">
            <a:avLst/>
          </a:prstGeom>
        </p:spPr>
        <p:txBody>
          <a:bodyPr spcFirstLastPara="1" vert="horz" wrap="square" lIns="0" tIns="45700" rIns="0" bIns="45700" rtlCol="0" anchor="t" anchorCtr="0">
            <a:normAutofit fontScale="92500" lnSpcReduction="20000"/>
          </a:bodyPr>
          <a:lstStyle/>
          <a:p>
            <a:pPr marL="0" marR="0" lvl="0" indent="0" algn="l" defTabSz="914400" rtl="0" eaLnBrk="1" fontAlgn="auto" latinLnBrk="0" hangingPunct="1">
              <a:lnSpc>
                <a:spcPct val="100000"/>
              </a:lnSpc>
              <a:spcBef>
                <a:spcPts val="1000"/>
              </a:spcBef>
              <a:spcAft>
                <a:spcPts val="0"/>
              </a:spcAft>
              <a:buClrTx/>
              <a:buSzTx/>
              <a:buFont typeface="Arial" pitchFamily="34" charset="0"/>
              <a:buNone/>
              <a:tabLst/>
              <a:defRPr/>
            </a:pPr>
            <a:r>
              <a:rPr kumimoji="0" lang="en-US" sz="2400" b="1" i="1" u="sng" strike="noStrike" kern="1200" cap="none" spc="0" normalizeH="0" baseline="0" noProof="0" dirty="0">
                <a:ln>
                  <a:noFill/>
                </a:ln>
                <a:solidFill>
                  <a:schemeClr val="tx1"/>
                </a:solidFill>
                <a:effectLst/>
                <a:uLnTx/>
                <a:uFillTx/>
                <a:latin typeface="+mn-lt"/>
                <a:ea typeface="+mn-ea"/>
                <a:cs typeface="+mn-cs"/>
              </a:rPr>
              <a:t>The need for counterfactual evidences</a:t>
            </a:r>
            <a:r>
              <a:rPr kumimoji="0" lang="en-US" sz="2400" b="0" i="0" u="none" strike="noStrike" kern="1200" cap="none" spc="0" normalizeH="0" baseline="0" noProof="0" dirty="0">
                <a:ln>
                  <a:noFill/>
                </a:ln>
                <a:solidFill>
                  <a:schemeClr val="tx1"/>
                </a:solidFill>
                <a:effectLst/>
                <a:uLnTx/>
                <a:uFillTx/>
                <a:latin typeface="+mn-lt"/>
                <a:ea typeface="+mn-ea"/>
                <a:cs typeface="+mn-cs"/>
              </a:rPr>
              <a:t>:</a:t>
            </a:r>
          </a:p>
          <a:p>
            <a:pPr marL="457200" marR="0" lvl="0" indent="-381000" algn="l" defTabSz="914400" rtl="0" eaLnBrk="1" fontAlgn="auto" latinLnBrk="0" hangingPunct="1">
              <a:lnSpc>
                <a:spcPct val="100000"/>
              </a:lnSpc>
              <a:spcBef>
                <a:spcPts val="1000"/>
              </a:spcBef>
              <a:spcAft>
                <a:spcPts val="0"/>
              </a:spcAft>
              <a:buClrTx/>
              <a:buSzPts val="2400"/>
              <a:buFont typeface="Arial"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Avoid perturbing the dataset, as it may produce infeasible or unrealistic counterfactuals based on unobservable data.</a:t>
            </a:r>
          </a:p>
          <a:p>
            <a:pPr marL="457200" marR="0" lvl="0" indent="-381000" algn="l" defTabSz="914400" rtl="0" eaLnBrk="1" fontAlgn="auto" latinLnBrk="0" hangingPunct="1">
              <a:lnSpc>
                <a:spcPct val="100000"/>
              </a:lnSpc>
              <a:spcBef>
                <a:spcPts val="1000"/>
              </a:spcBef>
              <a:spcAft>
                <a:spcPts val="0"/>
              </a:spcAft>
              <a:buClrTx/>
              <a:buSzPts val="2400"/>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itchFamily="34" charset="0"/>
              <a:buNone/>
              <a:tabLst/>
              <a:defRPr/>
            </a:pPr>
            <a:r>
              <a:rPr kumimoji="0" lang="en-US" sz="2400" b="1" i="1" u="sng" strike="noStrike" kern="1200" cap="none" spc="0" normalizeH="0" baseline="0" noProof="0" dirty="0">
                <a:ln>
                  <a:noFill/>
                </a:ln>
                <a:solidFill>
                  <a:schemeClr val="tx1"/>
                </a:solidFill>
                <a:effectLst/>
                <a:uLnTx/>
                <a:uFillTx/>
                <a:latin typeface="+mn-lt"/>
                <a:ea typeface="+mn-ea"/>
                <a:cs typeface="+mn-cs"/>
              </a:rPr>
              <a:t>Problem definition</a:t>
            </a:r>
            <a:r>
              <a:rPr kumimoji="0" lang="en-US" sz="2400" b="0" i="0" u="none" strike="noStrike" kern="1200" cap="none" spc="0" normalizeH="0" baseline="0" noProof="0" dirty="0">
                <a:ln>
                  <a:noFill/>
                </a:ln>
                <a:solidFill>
                  <a:schemeClr val="tx1"/>
                </a:solidFill>
                <a:effectLst/>
                <a:uLnTx/>
                <a:uFillTx/>
                <a:latin typeface="+mn-lt"/>
                <a:ea typeface="+mn-ea"/>
                <a:cs typeface="+mn-cs"/>
              </a:rPr>
              <a:t>:</a:t>
            </a:r>
          </a:p>
          <a:p>
            <a:pPr marL="0" marR="0" lvl="0" indent="0" algn="l" defTabSz="914400" rtl="0" eaLnBrk="1" fontAlgn="auto" latinLnBrk="0" hangingPunct="1">
              <a:lnSpc>
                <a:spcPct val="100000"/>
              </a:lnSpc>
              <a:spcBef>
                <a:spcPts val="1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Given a node v from the test node set, another node u is called its counterfactual evidence (CE) if the following two conditions hold:</a:t>
            </a:r>
          </a:p>
          <a:p>
            <a:pPr marL="0" marR="0" lvl="0" indent="0" algn="l" defTabSz="914400" rtl="0" eaLnBrk="1" fontAlgn="auto" latinLnBrk="0" hangingPunct="1">
              <a:lnSpc>
                <a:spcPct val="100000"/>
              </a:lnSpc>
              <a:spcBef>
                <a:spcPts val="1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457200" marR="0" lvl="0" indent="-381000" algn="l" defTabSz="914400" rtl="0" eaLnBrk="1" fontAlgn="auto" latinLnBrk="0" hangingPunct="1">
              <a:lnSpc>
                <a:spcPct val="100000"/>
              </a:lnSpc>
              <a:spcBef>
                <a:spcPts val="1000"/>
              </a:spcBef>
              <a:spcAft>
                <a:spcPts val="0"/>
              </a:spcAft>
              <a:buClrTx/>
              <a:buSzPts val="2400"/>
              <a:buFont typeface="Arial"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𝑣 and 𝑢 are assigned different labels by model 𝑀: 𝑀(𝑣)≠𝑀(𝑢);</a:t>
            </a:r>
          </a:p>
          <a:p>
            <a:pPr marL="457200" marR="0" lvl="0" indent="-381000" algn="l" defTabSz="914400" rtl="0" eaLnBrk="1" fontAlgn="auto" latinLnBrk="0" hangingPunct="1">
              <a:lnSpc>
                <a:spcPct val="100000"/>
              </a:lnSpc>
              <a:spcBef>
                <a:spcPts val="1000"/>
              </a:spcBef>
              <a:spcAft>
                <a:spcPts val="0"/>
              </a:spcAft>
              <a:buClrTx/>
              <a:buSzPts val="2400"/>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457200" marR="0" lvl="0" indent="-381000" algn="l" defTabSz="914400" rtl="0" eaLnBrk="1" fontAlgn="auto" latinLnBrk="0" hangingPunct="1">
              <a:lnSpc>
                <a:spcPct val="100000"/>
              </a:lnSpc>
              <a:spcBef>
                <a:spcPts val="0"/>
              </a:spcBef>
              <a:spcAft>
                <a:spcPts val="0"/>
              </a:spcAft>
              <a:buClrTx/>
              <a:buSzPts val="2400"/>
              <a:buFont typeface="Arial"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L-hop neighbor </a:t>
            </a:r>
            <a:r>
              <a:rPr kumimoji="0" lang="en-US" sz="2400" b="0" i="0" u="none" strike="noStrike" kern="1200" cap="none" spc="0" normalizeH="0" baseline="0" noProof="0" dirty="0" err="1">
                <a:ln>
                  <a:noFill/>
                </a:ln>
                <a:solidFill>
                  <a:schemeClr val="tx1"/>
                </a:solidFill>
                <a:effectLst/>
                <a:uLnTx/>
                <a:uFillTx/>
                <a:latin typeface="+mn-lt"/>
                <a:ea typeface="+mn-ea"/>
                <a:cs typeface="+mn-cs"/>
              </a:rPr>
              <a:t>subgraphs</a:t>
            </a:r>
            <a:r>
              <a:rPr kumimoji="0" lang="en-US" sz="2400" b="0" i="0" u="none" strike="noStrike" kern="1200" cap="none" spc="0" normalizeH="0" baseline="0" noProof="0" dirty="0">
                <a:ln>
                  <a:noFill/>
                </a:ln>
                <a:solidFill>
                  <a:schemeClr val="tx1"/>
                </a:solidFill>
                <a:effectLst/>
                <a:uLnTx/>
                <a:uFillTx/>
                <a:latin typeface="+mn-lt"/>
                <a:ea typeface="+mn-ea"/>
                <a:cs typeface="+mn-cs"/>
              </a:rPr>
              <a:t> of 𝑣 and 𝑢 have a high similarity score, e.g., Kernel-based Similarity Score or 𝐾𝑆(𝑣, 𝑢).</a:t>
            </a:r>
          </a:p>
        </p:txBody>
      </p:sp>
    </p:spTree>
    <p:extLst>
      <p:ext uri="{BB962C8B-B14F-4D97-AF65-F5344CB8AC3E}">
        <p14:creationId xmlns:p14="http://schemas.microsoft.com/office/powerpoint/2010/main" val="9241107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14356"/>
          </a:xfrm>
        </p:spPr>
        <p:txBody>
          <a:bodyPr>
            <a:normAutofit fontScale="90000"/>
          </a:bodyPr>
          <a:lstStyle/>
          <a:p>
            <a:r>
              <a:rPr lang="en-US" b="1" dirty="0">
                <a:solidFill>
                  <a:srgbClr val="00B0F0"/>
                </a:solidFill>
              </a:rPr>
              <a:t>Kernel-based Similarity Search</a:t>
            </a:r>
            <a:endParaRPr lang="en-SG" b="1" dirty="0">
              <a:solidFill>
                <a:srgbClr val="00B0F0"/>
              </a:solidFill>
            </a:endParaRPr>
          </a:p>
        </p:txBody>
      </p:sp>
      <p:sp>
        <p:nvSpPr>
          <p:cNvPr id="4" name="Slide Number Placeholder 1"/>
          <p:cNvSpPr txBox="1">
            <a:spLocks/>
          </p:cNvSpPr>
          <p:nvPr/>
        </p:nvSpPr>
        <p:spPr>
          <a:xfrm>
            <a:off x="8090259" y="6497637"/>
            <a:ext cx="1058090" cy="360363"/>
          </a:xfrm>
          <a:prstGeom prst="rect">
            <a:avLst/>
          </a:prstGeom>
        </p:spPr>
        <p:txBody>
          <a:bodyPr vert="horz" wrap="square" lIns="91440" tIns="45720" rIns="91440" bIns="45720" numCol="1" anchor="t" anchorCtr="0" compatLnSpc="1">
            <a:prstTxWarp prst="textNoShape">
              <a:avLst/>
            </a:prstTxWarp>
            <a:noAutofit/>
          </a:bodyPr>
          <a:lstStyle>
            <a:defPPr>
              <a:defRPr lang="en-US"/>
            </a:defPPr>
            <a:lvl1pPr algn="ctr" rtl="0" fontAlgn="base">
              <a:spcBef>
                <a:spcPct val="0"/>
              </a:spcBef>
              <a:spcAft>
                <a:spcPct val="0"/>
              </a:spcAft>
              <a:defRPr sz="16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dirty="0">
                <a:solidFill>
                  <a:schemeClr val="tx1"/>
                </a:solidFill>
              </a:rPr>
              <a:t>98 </a:t>
            </a:r>
          </a:p>
        </p:txBody>
      </p:sp>
      <p:pic>
        <p:nvPicPr>
          <p:cNvPr id="2050" name="Picture 2"/>
          <p:cNvPicPr>
            <a:picLocks noChangeAspect="1" noChangeArrowheads="1"/>
          </p:cNvPicPr>
          <p:nvPr/>
        </p:nvPicPr>
        <p:blipFill>
          <a:blip r:embed="rId2"/>
          <a:srcRect/>
          <a:stretch>
            <a:fillRect/>
          </a:stretch>
        </p:blipFill>
        <p:spPr bwMode="auto">
          <a:xfrm>
            <a:off x="152400" y="2224325"/>
            <a:ext cx="8839199" cy="2450863"/>
          </a:xfrm>
          <a:prstGeom prst="rect">
            <a:avLst/>
          </a:prstGeom>
          <a:noFill/>
          <a:ln w="9525">
            <a:noFill/>
            <a:miter lim="800000"/>
            <a:headEnd/>
            <a:tailEnd/>
          </a:ln>
          <a:effectLst/>
        </p:spPr>
      </p:pic>
    </p:spTree>
    <p:extLst>
      <p:ext uri="{BB962C8B-B14F-4D97-AF65-F5344CB8AC3E}">
        <p14:creationId xmlns:p14="http://schemas.microsoft.com/office/powerpoint/2010/main" val="9241107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5958</TotalTime>
  <Words>9867</Words>
  <Application>Microsoft Office PowerPoint</Application>
  <PresentationFormat>全屏显示(4:3)</PresentationFormat>
  <Paragraphs>1360</Paragraphs>
  <Slides>134</Slides>
  <Notes>51</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134</vt:i4>
      </vt:variant>
    </vt:vector>
  </HeadingPairs>
  <TitlesOfParts>
    <vt:vector size="145" baseType="lpstr">
      <vt:lpstr>Nimbus Roman No9 L</vt:lpstr>
      <vt:lpstr>Times New Roman Regular</vt:lpstr>
      <vt:lpstr>Arial</vt:lpstr>
      <vt:lpstr>Calibri</vt:lpstr>
      <vt:lpstr>Cambria</vt:lpstr>
      <vt:lpstr>Cambria Math</vt:lpstr>
      <vt:lpstr>Times New Roman</vt:lpstr>
      <vt:lpstr>Times New Roman Bold</vt:lpstr>
      <vt:lpstr>Times New Roman Italic</vt:lpstr>
      <vt:lpstr>Wingdings</vt:lpstr>
      <vt:lpstr>Office Theme</vt:lpstr>
      <vt:lpstr>PowerPoint 演示文稿</vt:lpstr>
      <vt:lpstr>Introduction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GNN Explainers Categorization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GNN Explainers 2.0</vt:lpstr>
      <vt:lpstr>PowerPoint 演示文稿</vt:lpstr>
      <vt:lpstr>PowerPoint 演示文稿</vt:lpstr>
      <vt:lpstr>PowerPoint 演示文稿</vt:lpstr>
      <vt:lpstr>Pattern Mining and Concept Hierarchies</vt:lpstr>
      <vt:lpstr>Pattern Mining and Concept Hierarchies</vt:lpstr>
      <vt:lpstr>PowerPoint 演示文稿</vt:lpstr>
      <vt:lpstr>PowerPoint 演示文稿</vt:lpstr>
      <vt:lpstr>PowerPoint 演示文稿</vt:lpstr>
      <vt:lpstr>Our Work</vt:lpstr>
      <vt:lpstr>Our Work</vt:lpstr>
      <vt:lpstr>Our Work</vt:lpstr>
      <vt:lpstr>Our Work</vt:lpstr>
      <vt:lpstr>Interactiveness</vt:lpstr>
      <vt:lpstr>Future Direction</vt:lpstr>
      <vt:lpstr>Model-slicing Explanations</vt:lpstr>
      <vt:lpstr>What is model-slicing?</vt:lpstr>
      <vt:lpstr>What model slicing buys you?</vt:lpstr>
      <vt:lpstr>What model slicing buys you?</vt:lpstr>
      <vt:lpstr>Why it is hard?</vt:lpstr>
      <vt:lpstr>Existing Model Slicing Attempt [VLDB 19] </vt:lpstr>
      <vt:lpstr>Our Work: SliceGX</vt:lpstr>
      <vt:lpstr>PowerPoint 演示文稿</vt:lpstr>
      <vt:lpstr>Our Work</vt:lpstr>
      <vt:lpstr>PowerPoint 演示文稿</vt:lpstr>
      <vt:lpstr>Future Directions in Layer-wise XGNN</vt:lpstr>
      <vt:lpstr>Robust Explanation</vt:lpstr>
      <vt:lpstr>GNN Explanation: A general recipe</vt:lpstr>
      <vt:lpstr>A taxonomy of SOTA GNN Explainers</vt:lpstr>
      <vt:lpstr>Robust GNN Explanation</vt:lpstr>
      <vt:lpstr>The need for Robust Explanation</vt:lpstr>
      <vt:lpstr>Multicriteria GNN Explanation</vt:lpstr>
      <vt:lpstr>Need for Robust Explanations: Cyberattacks</vt:lpstr>
      <vt:lpstr>Verification problem</vt:lpstr>
      <vt:lpstr>Generation problem</vt:lpstr>
      <vt:lpstr>Experimental Evaluation</vt:lpstr>
      <vt:lpstr>Effectiveness</vt:lpstr>
      <vt:lpstr>Efficiency</vt:lpstr>
      <vt:lpstr>End of First Half</vt:lpstr>
      <vt:lpstr>Multi-goal Driven Explanation</vt:lpstr>
      <vt:lpstr>Interpreting GNNs: Why multi-criteria?</vt:lpstr>
      <vt:lpstr>Skyline Explanations: Pareto-Optimality</vt:lpstr>
      <vt:lpstr>CF2 (WWW 2022): Counterfactual &amp; Factual Explanations</vt:lpstr>
      <vt:lpstr>CF2: Intuition &amp; Workflow</vt:lpstr>
      <vt:lpstr>PGExplainer (NeurIPS 2020): Parameterized Explainer</vt:lpstr>
      <vt:lpstr>PGExplainer: Intuition &amp; Workflow</vt:lpstr>
      <vt:lpstr>MOExp (ICDM 2021): Multi-Objective Explanations</vt:lpstr>
      <vt:lpstr>MOExp: Intuition &amp; Workflow</vt:lpstr>
      <vt:lpstr>Comparison</vt:lpstr>
      <vt:lpstr>SkyGExp (ICDE 2026):  Skyline Subgraph Explanations</vt:lpstr>
      <vt:lpstr>Generation:  Onion Peeling + Pareto Filtering</vt:lpstr>
      <vt:lpstr>Evaluation: Effectiveness</vt:lpstr>
      <vt:lpstr>Evaluation: Efficiency</vt:lpstr>
      <vt:lpstr>Scalability and Case Analysis</vt:lpstr>
      <vt:lpstr>Declarative Explanation</vt:lpstr>
      <vt:lpstr>Declarative Explanatory Queries</vt:lpstr>
      <vt:lpstr>Declarative Explanatory Queries</vt:lpstr>
      <vt:lpstr>Existing Declarative methods</vt:lpstr>
      <vt:lpstr>Existing Declarative method</vt:lpstr>
      <vt:lpstr>Overview of SliceGXQ [in submission]</vt:lpstr>
      <vt:lpstr>Core algorithms in SliceGXQ</vt:lpstr>
      <vt:lpstr>PowerPoint 演示文稿</vt:lpstr>
      <vt:lpstr>Natural Language Explanation</vt:lpstr>
      <vt:lpstr>From Structural Subgraphs  to Semantic Narratives</vt:lpstr>
      <vt:lpstr>Why Natural Language Explanation is Vital?</vt:lpstr>
      <vt:lpstr>Why it is hard?</vt:lpstr>
      <vt:lpstr>Evolution of NL-XGNN: From Templates to Deep Alignment</vt:lpstr>
      <vt:lpstr>Natural Language Explanations</vt:lpstr>
      <vt:lpstr>PowerPoint 演示文稿</vt:lpstr>
      <vt:lpstr>Natural Language Explanations</vt:lpstr>
      <vt:lpstr>Future Directions in Natural Language Explanations</vt:lpstr>
      <vt:lpstr>Counterfactual Explanation</vt:lpstr>
      <vt:lpstr>Finding Counterfactual Evidences for Node Classification</vt:lpstr>
      <vt:lpstr>Counterfactual Evidence vs. Counterfactual Explanation</vt:lpstr>
      <vt:lpstr>Counterfactual Evidence</vt:lpstr>
      <vt:lpstr>Kernel-based Similarity Search</vt:lpstr>
      <vt:lpstr>Top-1 Local &amp; Global Counterfactual Evidences</vt:lpstr>
      <vt:lpstr>Algorithm: Supplementary Partitioning</vt:lpstr>
      <vt:lpstr>Algorithm: Weighted Clustering</vt:lpstr>
      <vt:lpstr>Algorithm: LocalCE-B&amp;I</vt:lpstr>
      <vt:lpstr>Algorithm: GlobalCE-B&amp;I</vt:lpstr>
      <vt:lpstr>Experiments: Settings</vt:lpstr>
      <vt:lpstr>Experiments: Effectiveness &amp; Generalizability</vt:lpstr>
      <vt:lpstr>Experiments: Efficiency &amp; Scalability</vt:lpstr>
      <vt:lpstr>Applications: Revealing Unfairness of GNNs</vt:lpstr>
      <vt:lpstr>Applications: Verifying Prediction Errors</vt:lpstr>
      <vt:lpstr>Applications: Fine-tuning with CE</vt:lpstr>
      <vt:lpstr>ATEX-CF: Attack-Informed Counterfactual Explanations for GNNs</vt:lpstr>
      <vt:lpstr>ATEX-CF: Attack-Informed Counterfactual Explanations for GNNs</vt:lpstr>
      <vt:lpstr>Counterfactual Explanations vs. Adversarial Attacks</vt:lpstr>
      <vt:lpstr>Case Study: Limitations of Deletion-Only Methods</vt:lpstr>
      <vt:lpstr>Theoretical Foundation: Bridging Attacks &amp; Explanations</vt:lpstr>
      <vt:lpstr>ATEX-CF: Framework Overview</vt:lpstr>
      <vt:lpstr>Joint Optimization: Three-Objective Loss</vt:lpstr>
      <vt:lpstr>Candidate Selection</vt:lpstr>
      <vt:lpstr>Signed-Mask Perturbation</vt:lpstr>
      <vt:lpstr>ATEX-CF Algorithm</vt:lpstr>
      <vt:lpstr>Experimental Results: Meta-Ranking Across 6 Datasets</vt:lpstr>
      <vt:lpstr>Experimental Results: Meta-Ranking Across 6 Datasets</vt:lpstr>
      <vt:lpstr>Budget Sensitivity &amp; Key Findings</vt:lpstr>
      <vt:lpstr>Summary of Contributions</vt:lpstr>
      <vt:lpstr>PowerPoint 演示文稿</vt:lpstr>
      <vt:lpstr>PowerPoint 演示文稿</vt:lpstr>
      <vt:lpstr>Future Directions</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arijit</dc:creator>
  <cp:lastModifiedBy>Xiangyu KE</cp:lastModifiedBy>
  <cp:revision>2827</cp:revision>
  <cp:lastPrinted>2018-10-08T06:38:38Z</cp:lastPrinted>
  <dcterms:created xsi:type="dcterms:W3CDTF">2006-08-16T00:00:00Z</dcterms:created>
  <dcterms:modified xsi:type="dcterms:W3CDTF">2026-02-21T14:25:04Z</dcterms:modified>
</cp:coreProperties>
</file>